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43" r:id="rId1"/>
  </p:sldMasterIdLst>
  <p:notesMasterIdLst>
    <p:notesMasterId r:id="rId56"/>
  </p:notesMasterIdLst>
  <p:handoutMasterIdLst>
    <p:handoutMasterId r:id="rId57"/>
  </p:handoutMasterIdLst>
  <p:sldIdLst>
    <p:sldId id="6285" r:id="rId2"/>
    <p:sldId id="377" r:id="rId3"/>
    <p:sldId id="6297" r:id="rId4"/>
    <p:sldId id="6301" r:id="rId5"/>
    <p:sldId id="460" r:id="rId6"/>
    <p:sldId id="461" r:id="rId7"/>
    <p:sldId id="462" r:id="rId8"/>
    <p:sldId id="6286" r:id="rId9"/>
    <p:sldId id="464" r:id="rId10"/>
    <p:sldId id="378" r:id="rId11"/>
    <p:sldId id="465" r:id="rId12"/>
    <p:sldId id="6291" r:id="rId13"/>
    <p:sldId id="489" r:id="rId14"/>
    <p:sldId id="490" r:id="rId15"/>
    <p:sldId id="488" r:id="rId16"/>
    <p:sldId id="491" r:id="rId17"/>
    <p:sldId id="6292" r:id="rId18"/>
    <p:sldId id="493" r:id="rId19"/>
    <p:sldId id="470" r:id="rId20"/>
    <p:sldId id="471" r:id="rId21"/>
    <p:sldId id="6290" r:id="rId22"/>
    <p:sldId id="476" r:id="rId23"/>
    <p:sldId id="477" r:id="rId24"/>
    <p:sldId id="6293" r:id="rId25"/>
    <p:sldId id="6288" r:id="rId26"/>
    <p:sldId id="496" r:id="rId27"/>
    <p:sldId id="6289" r:id="rId28"/>
    <p:sldId id="497" r:id="rId29"/>
    <p:sldId id="499" r:id="rId30"/>
    <p:sldId id="500" r:id="rId31"/>
    <p:sldId id="501" r:id="rId32"/>
    <p:sldId id="502" r:id="rId33"/>
    <p:sldId id="503" r:id="rId34"/>
    <p:sldId id="504" r:id="rId35"/>
    <p:sldId id="6296" r:id="rId36"/>
    <p:sldId id="6294" r:id="rId37"/>
    <p:sldId id="507" r:id="rId38"/>
    <p:sldId id="484" r:id="rId39"/>
    <p:sldId id="509" r:id="rId40"/>
    <p:sldId id="511" r:id="rId41"/>
    <p:sldId id="6300" r:id="rId42"/>
    <p:sldId id="6298" r:id="rId43"/>
    <p:sldId id="512" r:id="rId44"/>
    <p:sldId id="513" r:id="rId45"/>
    <p:sldId id="6287" r:id="rId46"/>
    <p:sldId id="515" r:id="rId47"/>
    <p:sldId id="516" r:id="rId48"/>
    <p:sldId id="517" r:id="rId49"/>
    <p:sldId id="6299" r:id="rId50"/>
    <p:sldId id="519" r:id="rId51"/>
    <p:sldId id="520" r:id="rId52"/>
    <p:sldId id="521" r:id="rId53"/>
    <p:sldId id="6277" r:id="rId54"/>
    <p:sldId id="6278" r:id="rId55"/>
  </p:sldIdLst>
  <p:sldSz cx="12192000" cy="6858000"/>
  <p:notesSz cx="6735763" cy="9866313"/>
  <p:embeddedFontLst>
    <p:embeddedFont>
      <p:font typeface="BebasNEUE" panose="020B0606020202050201" pitchFamily="34" charset="0"/>
      <p:regular r:id="rId58"/>
    </p:embeddedFont>
    <p:embeddedFont>
      <p:font typeface="Cambria Math" panose="02040503050406030204" pitchFamily="18" charset="0"/>
      <p:regular r:id="rId59"/>
    </p:embeddedFont>
    <p:embeddedFont>
      <p:font typeface="Roboto" panose="02000000000000000000" pitchFamily="2" charset="0"/>
      <p:regular r:id="rId60"/>
      <p:bold r:id="rId61"/>
      <p:italic r:id="rId62"/>
      <p:boldItalic r:id="rId63"/>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046A9-B86D-45AF-9C18-A865A8EB59CB}">
          <p14:sldIdLst>
            <p14:sldId id="6285"/>
            <p14:sldId id="377"/>
            <p14:sldId id="6297"/>
            <p14:sldId id="6301"/>
            <p14:sldId id="460"/>
            <p14:sldId id="461"/>
            <p14:sldId id="462"/>
            <p14:sldId id="6286"/>
            <p14:sldId id="464"/>
            <p14:sldId id="378"/>
            <p14:sldId id="465"/>
            <p14:sldId id="6291"/>
            <p14:sldId id="489"/>
            <p14:sldId id="490"/>
            <p14:sldId id="488"/>
            <p14:sldId id="491"/>
            <p14:sldId id="6292"/>
            <p14:sldId id="493"/>
            <p14:sldId id="470"/>
            <p14:sldId id="471"/>
            <p14:sldId id="6290"/>
            <p14:sldId id="476"/>
            <p14:sldId id="477"/>
            <p14:sldId id="6293"/>
            <p14:sldId id="6288"/>
            <p14:sldId id="496"/>
            <p14:sldId id="6289"/>
            <p14:sldId id="497"/>
            <p14:sldId id="499"/>
            <p14:sldId id="500"/>
            <p14:sldId id="501"/>
            <p14:sldId id="502"/>
            <p14:sldId id="503"/>
            <p14:sldId id="504"/>
            <p14:sldId id="6296"/>
            <p14:sldId id="6294"/>
            <p14:sldId id="507"/>
            <p14:sldId id="484"/>
            <p14:sldId id="509"/>
            <p14:sldId id="511"/>
            <p14:sldId id="6300"/>
            <p14:sldId id="6298"/>
            <p14:sldId id="512"/>
            <p14:sldId id="513"/>
            <p14:sldId id="6287"/>
            <p14:sldId id="515"/>
            <p14:sldId id="516"/>
            <p14:sldId id="517"/>
            <p14:sldId id="6299"/>
            <p14:sldId id="519"/>
            <p14:sldId id="520"/>
            <p14:sldId id="521"/>
          </p14:sldIdLst>
        </p14:section>
        <p14:section name="Default Section" id="{AAA6D132-5686-4E41-A6E4-DCECDA7124D4}">
          <p14:sldIdLst>
            <p14:sldId id="6277"/>
            <p14:sldId id="6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3BF"/>
    <a:srgbClr val="FFFFFF"/>
    <a:srgbClr val="51D5CC"/>
    <a:srgbClr val="46D9FF"/>
    <a:srgbClr val="F0FF00"/>
    <a:srgbClr val="F19687"/>
    <a:srgbClr val="FBB21F"/>
    <a:srgbClr val="A50021"/>
    <a:srgbClr val="FFF9C1"/>
    <a:srgbClr val="F2F0F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p:scale>
          <a:sx n="125" d="100"/>
          <a:sy n="125" d="100"/>
        </p:scale>
        <p:origin x="2918" y="1493"/>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Roboto" panose="02000000000000000000" pitchFamily="2" charset="0"/>
            </a:endParaRPr>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D35FBFD-9C83-4ADC-A23E-20B945D9730D}" type="datetimeFigureOut">
              <a:rPr kumimoji="1" lang="ja-JP" altLang="en-US" smtClean="0">
                <a:latin typeface="Roboto" panose="02000000000000000000" pitchFamily="2" charset="0"/>
              </a:rPr>
              <a:t>2022/11/4</a:t>
            </a:fld>
            <a:endParaRPr kumimoji="1" lang="ja-JP" altLang="en-US" dirty="0">
              <a:latin typeface="Roboto" panose="02000000000000000000" pitchFamily="2" charset="0"/>
            </a:endParaRPr>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latin typeface="Roboto" panose="02000000000000000000" pitchFamily="2" charset="0"/>
            </a:endParaRPr>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73DE46B8-EF17-4389-8418-D4F243866139}" type="slidenum">
              <a:rPr kumimoji="1" lang="ja-JP" altLang="en-US" smtClean="0">
                <a:latin typeface="Roboto" panose="02000000000000000000" pitchFamily="2" charset="0"/>
              </a:rPr>
              <a:t>‹#›</a:t>
            </a:fld>
            <a:endParaRPr kumimoji="1" lang="ja-JP" altLang="en-US" dirty="0">
              <a:latin typeface="Roboto" panose="02000000000000000000" pitchFamily="2" charset="0"/>
            </a:endParaRPr>
          </a:p>
        </p:txBody>
      </p:sp>
    </p:spTree>
    <p:extLst>
      <p:ext uri="{BB962C8B-B14F-4D97-AF65-F5344CB8AC3E}">
        <p14:creationId xmlns:p14="http://schemas.microsoft.com/office/powerpoint/2010/main" val="2465436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Roboto" panose="02000000000000000000" pitchFamily="2" charset="0"/>
              </a:defRPr>
            </a:lvl1pPr>
          </a:lstStyle>
          <a:p>
            <a:endParaRPr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Roboto" panose="02000000000000000000" pitchFamily="2" charset="0"/>
              </a:defRPr>
            </a:lvl1pPr>
          </a:lstStyle>
          <a:p>
            <a:fld id="{DC9A2E85-B13E-4EB2-B8FE-83F925BB5B68}" type="datetimeFigureOut">
              <a:rPr lang="ja-JP" altLang="en-US" smtClean="0"/>
              <a:pPr/>
              <a:t>2022/11/4</a:t>
            </a:fld>
            <a:endParaRPr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Roboto" panose="02000000000000000000" pitchFamily="2" charset="0"/>
              </a:defRPr>
            </a:lvl1pPr>
          </a:lstStyle>
          <a:p>
            <a:fld id="{99CA96F4-1655-45E5-8668-A50D33EF760D}" type="slidenum">
              <a:rPr lang="ja-JP" altLang="en-US" smtClean="0"/>
              <a:pPr/>
              <a:t>‹#›</a:t>
            </a:fld>
            <a:endParaRPr lang="ja-JP" altLang="en-US" dirty="0"/>
          </a:p>
        </p:txBody>
      </p:sp>
    </p:spTree>
    <p:extLst>
      <p:ext uri="{BB962C8B-B14F-4D97-AF65-F5344CB8AC3E}">
        <p14:creationId xmlns:p14="http://schemas.microsoft.com/office/powerpoint/2010/main" val="24814699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Roboto" panose="02000000000000000000" pitchFamily="2" charset="0"/>
        <a:ea typeface="+mn-ea"/>
        <a:cs typeface="+mn-cs"/>
      </a:defRPr>
    </a:lvl1pPr>
    <a:lvl2pPr marL="457200" algn="l" defTabSz="914400" rtl="0" eaLnBrk="1" latinLnBrk="0" hangingPunct="1">
      <a:defRPr kumimoji="1" sz="1200" kern="1200">
        <a:solidFill>
          <a:schemeClr val="tx1"/>
        </a:solidFill>
        <a:latin typeface="Roboto" panose="02000000000000000000" pitchFamily="2" charset="0"/>
        <a:ea typeface="+mn-ea"/>
        <a:cs typeface="+mn-cs"/>
      </a:defRPr>
    </a:lvl2pPr>
    <a:lvl3pPr marL="914400" algn="l" defTabSz="914400" rtl="0" eaLnBrk="1" latinLnBrk="0" hangingPunct="1">
      <a:defRPr kumimoji="1" sz="1200" kern="1200">
        <a:solidFill>
          <a:schemeClr val="tx1"/>
        </a:solidFill>
        <a:latin typeface="Roboto" panose="02000000000000000000" pitchFamily="2" charset="0"/>
        <a:ea typeface="+mn-ea"/>
        <a:cs typeface="+mn-cs"/>
      </a:defRPr>
    </a:lvl3pPr>
    <a:lvl4pPr marL="1371600" algn="l" defTabSz="914400" rtl="0" eaLnBrk="1" latinLnBrk="0" hangingPunct="1">
      <a:defRPr kumimoji="1" sz="1200" kern="1200">
        <a:solidFill>
          <a:schemeClr val="tx1"/>
        </a:solidFill>
        <a:latin typeface="Roboto" panose="02000000000000000000" pitchFamily="2" charset="0"/>
        <a:ea typeface="+mn-ea"/>
        <a:cs typeface="+mn-cs"/>
      </a:defRPr>
    </a:lvl4pPr>
    <a:lvl5pPr marL="1828800" algn="l" defTabSz="914400" rtl="0" eaLnBrk="1" latinLnBrk="0" hangingPunct="1">
      <a:defRPr kumimoji="1" sz="1200" kern="1200">
        <a:solidFill>
          <a:schemeClr val="tx1"/>
        </a:solidFill>
        <a:latin typeface="Roboto" panose="02000000000000000000" pitchFamily="2"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lang="en-US" altLang="ja-JP"/>
              <a:t>Background Source: </a:t>
            </a:r>
            <a:r>
              <a:rPr lang="fr-FR" altLang="ja-JP"/>
              <a:t>https://www.freepik.com/free-photo/traffic-light-trails_1175172.htm#term=night </a:t>
            </a:r>
            <a:r>
              <a:rPr lang="fr-FR" altLang="ja-JP" err="1"/>
              <a:t>traffic&amp;page</a:t>
            </a:r>
            <a:r>
              <a:rPr lang="fr-FR" altLang="ja-JP"/>
              <a:t>=2&amp;position=12</a:t>
            </a:r>
          </a:p>
          <a:p>
            <a:endParaRPr kumimoji="1" lang="ja-JP" altLang="en-US"/>
          </a:p>
        </p:txBody>
      </p:sp>
      <p:sp>
        <p:nvSpPr>
          <p:cNvPr id="4" name="スライド番号プレースホルダー 3"/>
          <p:cNvSpPr>
            <a:spLocks noGrp="1"/>
          </p:cNvSpPr>
          <p:nvPr>
            <p:ph type="sldNum" sz="quarter" idx="10"/>
          </p:nvPr>
        </p:nvSpPr>
        <p:spPr/>
        <p:txBody>
          <a:bodyPr/>
          <a:lstStyle/>
          <a:p>
            <a:fld id="{99CA96F4-1655-45E5-8668-A50D33EF760D}" type="slidenum">
              <a:rPr kumimoji="1" lang="ja-JP" altLang="en-US" smtClean="0"/>
              <a:t>1</a:t>
            </a:fld>
            <a:endParaRPr kumimoji="1" lang="ja-JP" altLang="en-US"/>
          </a:p>
        </p:txBody>
      </p:sp>
    </p:spTree>
    <p:extLst>
      <p:ext uri="{BB962C8B-B14F-4D97-AF65-F5344CB8AC3E}">
        <p14:creationId xmlns:p14="http://schemas.microsoft.com/office/powerpoint/2010/main" val="391950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13</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06000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14</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70166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15</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66251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16</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976804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17</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70385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18</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12807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19</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207385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20</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52667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22</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647525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23</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72027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2</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763441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24</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15176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26</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321241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28</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71829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29</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977798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30</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655389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31</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76358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32</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50321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33</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420111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34</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196887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36</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23658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5</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645502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37</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664806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38</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89481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39</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710291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40</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520704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42</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273141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43</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811439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44</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893144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46</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413674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47</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263329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48</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52844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6</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02614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49</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733670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50</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966073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51</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813568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52</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47222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7</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79289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9</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206688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10</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398951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A2E51-937E-4295-93F7-5245749EE9FF}" type="slidenum">
              <a:rPr lang="zh-CN" altLang="en-US" smtClean="0"/>
              <a:pPr/>
              <a:t>11</a:t>
            </a:fld>
            <a:endParaRPr lang="zh-CN" altLang="en-US"/>
          </a:p>
        </p:txBody>
      </p:sp>
      <p:sp>
        <p:nvSpPr>
          <p:cNvPr id="2" name="备注占位符 1"/>
          <p:cNvSpPr>
            <a:spLocks noGrp="1"/>
          </p:cNvSpPr>
          <p:nvPr>
            <p:ph type="body" sz="quarter" idx="10"/>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78857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灯片编号占位符 3"/>
          <p:cNvSpPr>
            <a:spLocks noGrp="1"/>
          </p:cNvSpPr>
          <p:nvPr>
            <p:ph type="sldNum" sz="quarter" idx="10"/>
          </p:nvPr>
        </p:nvSpPr>
        <p:spPr/>
        <p:txBody>
          <a:bodyPr/>
          <a:lstStyle/>
          <a:p>
            <a:fld id="{379CA0D8-6577-48B2-BA77-88519BAFBFDA}" type="slidenum">
              <a:rPr lang="en-JM" smtClean="0"/>
              <a:pPr/>
              <a:t>12</a:t>
            </a:fld>
            <a:endParaRPr lang="en-JM"/>
          </a:p>
        </p:txBody>
      </p:sp>
      <p:sp>
        <p:nvSpPr>
          <p:cNvPr id="5" name="备注占位符 4"/>
          <p:cNvSpPr>
            <a:spLocks noGrp="1"/>
          </p:cNvSpPr>
          <p:nvPr>
            <p:ph type="body" sz="quarter" idx="11"/>
          </p:nvPr>
        </p:nvSpPr>
        <p:spPr>
          <a:xfrm>
            <a:off x="685800" y="4343400"/>
            <a:ext cx="5486400" cy="4114800"/>
          </a:xfrm>
          <a:prstGeom prst="rect">
            <a:avLst/>
          </a:prstGeom>
        </p:spPr>
        <p:txBody>
          <a:bodyPr/>
          <a:lstStyle/>
          <a:p>
            <a:endParaRPr lang="zh-CN" altLang="en-US"/>
          </a:p>
        </p:txBody>
      </p:sp>
    </p:spTree>
    <p:extLst>
      <p:ext uri="{BB962C8B-B14F-4D97-AF65-F5344CB8AC3E}">
        <p14:creationId xmlns:p14="http://schemas.microsoft.com/office/powerpoint/2010/main" val="1056588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53906ED-29E6-1AE9-AE2C-DD72CDA7A62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flipH="1">
            <a:off x="1" y="-26028"/>
            <a:ext cx="12210731" cy="6884028"/>
          </a:xfrm>
          <a:prstGeom prst="rect">
            <a:avLst/>
          </a:prstGeom>
        </p:spPr>
      </p:pic>
      <p:pic>
        <p:nvPicPr>
          <p:cNvPr id="3" name="図 9">
            <a:extLst>
              <a:ext uri="{FF2B5EF4-FFF2-40B4-BE49-F238E27FC236}">
                <a16:creationId xmlns:a16="http://schemas.microsoft.com/office/drawing/2014/main" id="{D834F1F7-7124-5E03-A161-E053A934C50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938487" y="6331403"/>
            <a:ext cx="2030586" cy="357383"/>
          </a:xfrm>
          <a:prstGeom prst="rect">
            <a:avLst/>
          </a:prstGeom>
        </p:spPr>
      </p:pic>
      <p:pic>
        <p:nvPicPr>
          <p:cNvPr id="10" name="Picture 9" descr="Background pattern&#10;&#10;Description automatically generated">
            <a:extLst>
              <a:ext uri="{FF2B5EF4-FFF2-40B4-BE49-F238E27FC236}">
                <a16:creationId xmlns:a16="http://schemas.microsoft.com/office/drawing/2014/main" id="{66F25B0D-BF23-49DD-A6D3-CE591CB6FE5F}"/>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flipH="1">
            <a:off x="0" y="0"/>
            <a:ext cx="12191999" cy="6858000"/>
          </a:xfrm>
          <a:prstGeom prst="rect">
            <a:avLst/>
          </a:prstGeom>
        </p:spPr>
      </p:pic>
      <p:grpSp>
        <p:nvGrpSpPr>
          <p:cNvPr id="14" name="グループ化 13"/>
          <p:cNvGrpSpPr/>
          <p:nvPr userDrawn="1"/>
        </p:nvGrpSpPr>
        <p:grpSpPr>
          <a:xfrm>
            <a:off x="0" y="2462335"/>
            <a:ext cx="12192000" cy="80840"/>
            <a:chOff x="0" y="1116135"/>
            <a:chExt cx="9144000" cy="80840"/>
          </a:xfrm>
        </p:grpSpPr>
        <p:sp>
          <p:nvSpPr>
            <p:cNvPr id="15" name="正方形/長方形 14"/>
            <p:cNvSpPr/>
            <p:nvPr userDrawn="1"/>
          </p:nvSpPr>
          <p:spPr>
            <a:xfrm>
              <a:off x="0" y="1116135"/>
              <a:ext cx="569913" cy="80840"/>
            </a:xfrm>
            <a:prstGeom prst="rect">
              <a:avLst/>
            </a:prstGeom>
            <a:solidFill>
              <a:srgbClr val="231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正方形/長方形 15"/>
            <p:cNvSpPr/>
            <p:nvPr userDrawn="1"/>
          </p:nvSpPr>
          <p:spPr>
            <a:xfrm>
              <a:off x="569912" y="1116135"/>
              <a:ext cx="8574088" cy="80840"/>
            </a:xfrm>
            <a:prstGeom prst="rect">
              <a:avLst/>
            </a:prstGeom>
            <a:gradFill flip="none" rotWithShape="1">
              <a:gsLst>
                <a:gs pos="0">
                  <a:schemeClr val="bg1"/>
                </a:gs>
                <a:gs pos="50000">
                  <a:srgbClr val="FBC2AE"/>
                </a:gs>
                <a:gs pos="29000">
                  <a:srgbClr val="FEFEFD"/>
                </a:gs>
                <a:gs pos="75000">
                  <a:srgbClr val="ED5B42"/>
                </a:gs>
                <a:gs pos="100000">
                  <a:srgbClr val="E8001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9" name="テキスト プレースホルダー 8"/>
          <p:cNvSpPr>
            <a:spLocks noGrp="1"/>
          </p:cNvSpPr>
          <p:nvPr>
            <p:ph type="body" sz="quarter" idx="10" hasCustomPrompt="1"/>
          </p:nvPr>
        </p:nvSpPr>
        <p:spPr>
          <a:xfrm>
            <a:off x="973266" y="4633646"/>
            <a:ext cx="2993429" cy="1356189"/>
          </a:xfrm>
          <a:prstGeom prst="rect">
            <a:avLst/>
          </a:prstGeom>
        </p:spPr>
        <p:txBody>
          <a:bodyPr anchor="ctr">
            <a:normAutofit/>
          </a:bodyPr>
          <a:lstStyle>
            <a:lvl1pPr marL="0" indent="0">
              <a:buNone/>
              <a:defRPr sz="2200">
                <a:latin typeface="Roboto" panose="02000000000000000000" pitchFamily="2" charset="0"/>
                <a:ea typeface="Roboto" panose="02000000000000000000" pitchFamily="2" charset="0"/>
                <a:cs typeface="Roboto" panose="02000000000000000000" pitchFamily="2" charset="0"/>
              </a:defRPr>
            </a:lvl1pPr>
          </a:lstStyle>
          <a:p>
            <a:pPr lvl="0"/>
            <a:r>
              <a:rPr kumimoji="1" lang="en-US" altLang="ja-JP"/>
              <a:t>YYYY/MM/DD</a:t>
            </a:r>
            <a:r>
              <a:rPr kumimoji="1" lang="ja-JP" altLang="en-US"/>
              <a:t>　</a:t>
            </a:r>
            <a:r>
              <a:rPr kumimoji="1" lang="en-US" altLang="ja-JP"/>
              <a:t>PRESENTER</a:t>
            </a:r>
            <a:endParaRPr kumimoji="1" lang="ja-JP" altLang="en-US"/>
          </a:p>
        </p:txBody>
      </p:sp>
      <p:sp>
        <p:nvSpPr>
          <p:cNvPr id="11" name="テキスト プレースホルダー 10"/>
          <p:cNvSpPr>
            <a:spLocks noGrp="1"/>
          </p:cNvSpPr>
          <p:nvPr>
            <p:ph type="body" sz="quarter" idx="11" hasCustomPrompt="1"/>
          </p:nvPr>
        </p:nvSpPr>
        <p:spPr>
          <a:xfrm>
            <a:off x="763715" y="204788"/>
            <a:ext cx="8877300" cy="617537"/>
          </a:xfrm>
          <a:prstGeom prst="rect">
            <a:avLst/>
          </a:prstGeom>
        </p:spPr>
        <p:txBody>
          <a:bodyPr anchor="ctr">
            <a:normAutofit/>
          </a:bodyPr>
          <a:lstStyle>
            <a:lvl1pPr marL="0" indent="0" algn="l">
              <a:buNone/>
              <a:defRPr sz="2400" baseline="0">
                <a:latin typeface="Roboto" panose="02000000000000000000" pitchFamily="2" charset="0"/>
                <a:ea typeface="Roboto" panose="02000000000000000000" pitchFamily="2" charset="0"/>
                <a:cs typeface="Roboto" panose="02000000000000000000" pitchFamily="2" charset="0"/>
              </a:defRPr>
            </a:lvl1pPr>
          </a:lstStyle>
          <a:p>
            <a:pPr lvl="0"/>
            <a:r>
              <a:rPr kumimoji="1" lang="en-US" altLang="ja-JP"/>
              <a:t>COMPANY NAME</a:t>
            </a:r>
          </a:p>
        </p:txBody>
      </p:sp>
      <p:sp>
        <p:nvSpPr>
          <p:cNvPr id="2" name="Title 1"/>
          <p:cNvSpPr>
            <a:spLocks noGrp="1"/>
          </p:cNvSpPr>
          <p:nvPr>
            <p:ph type="ctrTitle" hasCustomPrompt="1"/>
          </p:nvPr>
        </p:nvSpPr>
        <p:spPr>
          <a:xfrm>
            <a:off x="763715" y="1505441"/>
            <a:ext cx="10363200" cy="992794"/>
          </a:xfrm>
          <a:prstGeom prst="rect">
            <a:avLst/>
          </a:prstGeom>
        </p:spPr>
        <p:txBody>
          <a:bodyPr anchor="b">
            <a:normAutofit/>
          </a:bodyPr>
          <a:lstStyle>
            <a:lvl1pPr algn="l">
              <a:defRPr sz="4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altLang="ja-JP" dirty="0"/>
              <a:t>TITLE</a:t>
            </a:r>
            <a:endParaRPr lang="en-US" dirty="0"/>
          </a:p>
        </p:txBody>
      </p:sp>
      <p:pic>
        <p:nvPicPr>
          <p:cNvPr id="5" name="Picture 4" descr="Logo&#10;&#10;Description automatically generated">
            <a:extLst>
              <a:ext uri="{FF2B5EF4-FFF2-40B4-BE49-F238E27FC236}">
                <a16:creationId xmlns:a16="http://schemas.microsoft.com/office/drawing/2014/main" id="{E4FAA287-51AF-856B-9F09-25560B1CE66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117731" y="6009863"/>
            <a:ext cx="1757224" cy="671122"/>
          </a:xfrm>
          <a:prstGeom prst="rect">
            <a:avLst/>
          </a:prstGeom>
        </p:spPr>
      </p:pic>
    </p:spTree>
    <p:extLst>
      <p:ext uri="{BB962C8B-B14F-4D97-AF65-F5344CB8AC3E}">
        <p14:creationId xmlns:p14="http://schemas.microsoft.com/office/powerpoint/2010/main" val="382156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889000" y="2070100"/>
            <a:ext cx="10871200" cy="1295400"/>
          </a:xfrm>
        </p:spPr>
        <p:txBody>
          <a:bodyPr>
            <a:normAutofit/>
          </a:bodyPr>
          <a:lstStyle>
            <a:lvl1pPr algn="l">
              <a:lnSpc>
                <a:spcPct val="150000"/>
              </a:lnSpc>
              <a:buNone/>
              <a:defRPr sz="4800" b="1">
                <a:latin typeface="Roboto" panose="02000000000000000000" pitchFamily="2" charset="0"/>
              </a:defRPr>
            </a:lvl1pPr>
          </a:lstStyle>
          <a:p>
            <a:pPr lvl="0"/>
            <a:endParaRPr lang="en-JM" dirty="0"/>
          </a:p>
        </p:txBody>
      </p:sp>
      <p:sp>
        <p:nvSpPr>
          <p:cNvPr id="16" name="Text Placeholder 10"/>
          <p:cNvSpPr>
            <a:spLocks noGrp="1"/>
          </p:cNvSpPr>
          <p:nvPr>
            <p:ph type="body" sz="quarter" idx="14" hasCustomPrompt="1"/>
          </p:nvPr>
        </p:nvSpPr>
        <p:spPr>
          <a:xfrm>
            <a:off x="889000" y="3502660"/>
            <a:ext cx="8636000" cy="553998"/>
          </a:xfrm>
        </p:spPr>
        <p:txBody>
          <a:bodyPr wrap="square">
            <a:spAutoFit/>
          </a:bodyPr>
          <a:lstStyle>
            <a:lvl1pPr marL="0" indent="0">
              <a:buNone/>
              <a:defRPr lang="en-JM" sz="2000" i="1" dirty="0">
                <a:solidFill>
                  <a:srgbClr val="0070C0"/>
                </a:solidFill>
                <a:latin typeface="BebasNEUE" pitchFamily="34" charset="0"/>
              </a:defRPr>
            </a:lvl1pPr>
          </a:lstStyle>
          <a:p>
            <a:pPr lvl="0">
              <a:lnSpc>
                <a:spcPct val="150000"/>
              </a:lnSpc>
              <a:spcAft>
                <a:spcPts val="1200"/>
              </a:spcAft>
            </a:pPr>
            <a:r>
              <a:rPr lang="en-JM" dirty="0"/>
              <a:t>INPUT THE SUBTITLE HERE</a:t>
            </a:r>
          </a:p>
        </p:txBody>
      </p:sp>
      <p:sp>
        <p:nvSpPr>
          <p:cNvPr id="6" name="文本占位符 5"/>
          <p:cNvSpPr>
            <a:spLocks noGrp="1"/>
          </p:cNvSpPr>
          <p:nvPr>
            <p:ph type="body" sz="quarter" idx="16" hasCustomPrompt="1"/>
          </p:nvPr>
        </p:nvSpPr>
        <p:spPr>
          <a:xfrm>
            <a:off x="889000" y="4531221"/>
            <a:ext cx="5346700" cy="457200"/>
          </a:xfrm>
        </p:spPr>
        <p:txBody>
          <a:bodyPr>
            <a:normAutofit/>
          </a:bodyPr>
          <a:lstStyle>
            <a:lvl1pPr>
              <a:defRPr lang="zh-CN" altLang="en-US" sz="2400" dirty="0" smtClean="0">
                <a:solidFill>
                  <a:srgbClr val="404040"/>
                </a:solidFill>
              </a:defRPr>
            </a:lvl1pPr>
            <a:lvl2pPr>
              <a:defRPr lang="zh-CN" altLang="en-US" dirty="0" smtClean="0"/>
            </a:lvl2pPr>
            <a:lvl3pPr>
              <a:defRPr lang="zh-CN" altLang="en-US" dirty="0" smtClean="0"/>
            </a:lvl3pPr>
            <a:lvl4pPr>
              <a:defRPr lang="zh-CN" altLang="en-US" dirty="0" smtClean="0"/>
            </a:lvl4pPr>
            <a:lvl5pPr>
              <a:defRPr lang="zh-CN" altLang="en-US" dirty="0"/>
            </a:lvl5pPr>
          </a:lstStyle>
          <a:p>
            <a:pPr marL="0" lvl="0" indent="0">
              <a:buNone/>
            </a:pPr>
            <a:r>
              <a:rPr lang="en-US" altLang="zh-CN" dirty="0"/>
              <a:t>PRESENTED BY XXXX XXX</a:t>
            </a:r>
            <a:endParaRPr lang="zh-CN" altLang="en-US" dirty="0"/>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1200"/>
            <a:ext cx="800100" cy="1460500"/>
          </a:xfrm>
          <a:prstGeom prst="rect">
            <a:avLst/>
          </a:prstGeom>
        </p:spPr>
      </p:pic>
    </p:spTree>
    <p:extLst>
      <p:ext uri="{BB962C8B-B14F-4D97-AF65-F5344CB8AC3E}">
        <p14:creationId xmlns:p14="http://schemas.microsoft.com/office/powerpoint/2010/main" val="8578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52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08FEC-7518-4844-965C-EE11C7918B0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atin typeface="+mn-lt"/>
            </a:endParaRPr>
          </a:p>
        </p:txBody>
      </p:sp>
    </p:spTree>
    <p:extLst>
      <p:ext uri="{BB962C8B-B14F-4D97-AF65-F5344CB8AC3E}">
        <p14:creationId xmlns:p14="http://schemas.microsoft.com/office/powerpoint/2010/main" val="38665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6" name="タイトル 14"/>
          <p:cNvSpPr>
            <a:spLocks noGrp="1"/>
          </p:cNvSpPr>
          <p:nvPr>
            <p:ph type="title" hasCustomPrompt="1"/>
          </p:nvPr>
        </p:nvSpPr>
        <p:spPr>
          <a:xfrm>
            <a:off x="342472" y="164387"/>
            <a:ext cx="11689107" cy="780836"/>
          </a:xfrm>
          <a:prstGeom prst="rect">
            <a:avLst/>
          </a:prstGeom>
        </p:spPr>
        <p:txBody>
          <a:bodyPr anchor="b">
            <a:normAutofit/>
          </a:bodyPr>
          <a:lstStyle>
            <a:lvl1pPr>
              <a:defRPr b="0">
                <a:latin typeface="+mn-lt"/>
                <a:ea typeface="Roboto" panose="02000000000000000000" pitchFamily="2" charset="0"/>
                <a:cs typeface="Roboto" panose="02000000000000000000" pitchFamily="2" charset="0"/>
              </a:defRPr>
            </a:lvl1pPr>
          </a:lstStyle>
          <a:p>
            <a:r>
              <a:rPr kumimoji="1" lang="en-US" altLang="ja-JP" dirty="0"/>
              <a:t>TITLE</a:t>
            </a:r>
            <a:endParaRPr kumimoji="1" lang="ja-JP" altLang="en-US" dirty="0"/>
          </a:p>
        </p:txBody>
      </p:sp>
      <p:grpSp>
        <p:nvGrpSpPr>
          <p:cNvPr id="5" name="グループ化 5">
            <a:extLst>
              <a:ext uri="{FF2B5EF4-FFF2-40B4-BE49-F238E27FC236}">
                <a16:creationId xmlns:a16="http://schemas.microsoft.com/office/drawing/2014/main" id="{E441AEA9-AE30-4529-96EC-529A91E601C2}"/>
              </a:ext>
            </a:extLst>
          </p:cNvPr>
          <p:cNvGrpSpPr/>
          <p:nvPr userDrawn="1"/>
        </p:nvGrpSpPr>
        <p:grpSpPr>
          <a:xfrm>
            <a:off x="0" y="1014535"/>
            <a:ext cx="12192000" cy="80840"/>
            <a:chOff x="0" y="1116135"/>
            <a:chExt cx="9144000" cy="80840"/>
          </a:xfrm>
        </p:grpSpPr>
        <p:sp>
          <p:nvSpPr>
            <p:cNvPr id="7" name="正方形/長方形 3">
              <a:extLst>
                <a:ext uri="{FF2B5EF4-FFF2-40B4-BE49-F238E27FC236}">
                  <a16:creationId xmlns:a16="http://schemas.microsoft.com/office/drawing/2014/main" id="{58290BF1-32C1-4543-967E-5864EB010693}"/>
                </a:ext>
              </a:extLst>
            </p:cNvPr>
            <p:cNvSpPr/>
            <p:nvPr userDrawn="1"/>
          </p:nvSpPr>
          <p:spPr>
            <a:xfrm>
              <a:off x="0" y="1116135"/>
              <a:ext cx="569913" cy="80840"/>
            </a:xfrm>
            <a:prstGeom prst="rect">
              <a:avLst/>
            </a:prstGeom>
            <a:solidFill>
              <a:srgbClr val="231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正方形/長方形 4">
              <a:extLst>
                <a:ext uri="{FF2B5EF4-FFF2-40B4-BE49-F238E27FC236}">
                  <a16:creationId xmlns:a16="http://schemas.microsoft.com/office/drawing/2014/main" id="{202CFDF4-A838-4BF6-89BC-7A59A6FFB6E8}"/>
                </a:ext>
              </a:extLst>
            </p:cNvPr>
            <p:cNvSpPr/>
            <p:nvPr userDrawn="1"/>
          </p:nvSpPr>
          <p:spPr>
            <a:xfrm>
              <a:off x="569912" y="1116135"/>
              <a:ext cx="8574088" cy="80840"/>
            </a:xfrm>
            <a:prstGeom prst="rect">
              <a:avLst/>
            </a:prstGeom>
            <a:gradFill flip="none" rotWithShape="1">
              <a:gsLst>
                <a:gs pos="0">
                  <a:schemeClr val="bg1"/>
                </a:gs>
                <a:gs pos="50000">
                  <a:srgbClr val="FBC2AE"/>
                </a:gs>
                <a:gs pos="29000">
                  <a:srgbClr val="FEFEFD"/>
                </a:gs>
                <a:gs pos="75000">
                  <a:srgbClr val="ED5B42"/>
                </a:gs>
                <a:gs pos="100000">
                  <a:srgbClr val="E8001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2" name="Text Placeholder 2">
            <a:extLst>
              <a:ext uri="{FF2B5EF4-FFF2-40B4-BE49-F238E27FC236}">
                <a16:creationId xmlns:a16="http://schemas.microsoft.com/office/drawing/2014/main" id="{EEE3954D-F907-4E6A-ECEE-06491C6ACDFD}"/>
              </a:ext>
            </a:extLst>
          </p:cNvPr>
          <p:cNvSpPr>
            <a:spLocks noGrp="1"/>
          </p:cNvSpPr>
          <p:nvPr>
            <p:ph type="body" idx="1"/>
          </p:nvPr>
        </p:nvSpPr>
        <p:spPr>
          <a:xfrm>
            <a:off x="609600" y="1371602"/>
            <a:ext cx="10972800" cy="4525963"/>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sz="2000">
                <a:latin typeface="+mn-lt"/>
              </a:defRPr>
            </a:lvl1pPr>
            <a:lvl2pPr marL="685800" indent="-228600">
              <a:buFont typeface="Wingdings" panose="05000000000000000000" pitchFamily="2" charset="2"/>
              <a:buChar char="§"/>
              <a:defRPr sz="1800">
                <a:latin typeface="+mn-lt"/>
              </a:defRPr>
            </a:lvl2pPr>
            <a:lvl3pPr marL="1143000" indent="-228600">
              <a:buFont typeface="Wingdings" panose="05000000000000000000" pitchFamily="2" charset="2"/>
              <a:buChar char="§"/>
              <a:defRPr sz="1600">
                <a:latin typeface="+mn-lt"/>
              </a:defRPr>
            </a:lvl3pPr>
            <a:lvl4pPr marL="1600200" indent="-228600">
              <a:buFont typeface="Wingdings" panose="05000000000000000000" pitchFamily="2" charset="2"/>
              <a:buChar char="§"/>
              <a:defRPr sz="1400">
                <a:latin typeface="+mn-lt"/>
              </a:defRPr>
            </a:lvl4pPr>
            <a:lvl5pPr marL="2057400" indent="-228600">
              <a:buFont typeface="Wingdings" panose="05000000000000000000" pitchFamily="2" charset="2"/>
              <a:buChar cha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208865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组合 7">
            <a:extLst>
              <a:ext uri="{FF2B5EF4-FFF2-40B4-BE49-F238E27FC236}">
                <a16:creationId xmlns:a16="http://schemas.microsoft.com/office/drawing/2014/main" id="{553FFD4B-8C0B-4B99-800E-D9D973EF0484}"/>
              </a:ext>
            </a:extLst>
          </p:cNvPr>
          <p:cNvGrpSpPr/>
          <p:nvPr userDrawn="1"/>
        </p:nvGrpSpPr>
        <p:grpSpPr>
          <a:xfrm>
            <a:off x="0" y="269240"/>
            <a:ext cx="12381160" cy="5496985"/>
            <a:chOff x="-169241" y="0"/>
            <a:chExt cx="12381160" cy="5496985"/>
          </a:xfrm>
        </p:grpSpPr>
        <p:cxnSp>
          <p:nvCxnSpPr>
            <p:cNvPr id="11" name="直接连接符 10">
              <a:extLst>
                <a:ext uri="{FF2B5EF4-FFF2-40B4-BE49-F238E27FC236}">
                  <a16:creationId xmlns:a16="http://schemas.microsoft.com/office/drawing/2014/main" id="{0A09C2A8-21E3-477B-95B2-D21F52F639F2}"/>
                </a:ext>
              </a:extLst>
            </p:cNvPr>
            <p:cNvCxnSpPr/>
            <p:nvPr/>
          </p:nvCxnSpPr>
          <p:spPr>
            <a:xfrm>
              <a:off x="1848051" y="0"/>
              <a:ext cx="625642"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id="{F0A4BBC9-9E10-472F-BBEA-DC4BFB822167}"/>
                </a:ext>
              </a:extLst>
            </p:cNvPr>
            <p:cNvCxnSpPr/>
            <p:nvPr/>
          </p:nvCxnSpPr>
          <p:spPr>
            <a:xfrm>
              <a:off x="2400300" y="0"/>
              <a:ext cx="1511300"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id="{9E687C86-2115-4BE6-8C05-807A2D95EE67}"/>
                </a:ext>
              </a:extLst>
            </p:cNvPr>
            <p:cNvCxnSpPr/>
            <p:nvPr/>
          </p:nvCxnSpPr>
          <p:spPr>
            <a:xfrm>
              <a:off x="2846571" y="0"/>
              <a:ext cx="709429"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id="{8734B837-1BA5-49BE-ABA5-7B5A661A2357}"/>
                </a:ext>
              </a:extLst>
            </p:cNvPr>
            <p:cNvCxnSpPr/>
            <p:nvPr/>
          </p:nvCxnSpPr>
          <p:spPr>
            <a:xfrm flipH="1">
              <a:off x="2720975" y="644525"/>
              <a:ext cx="477118" cy="549275"/>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id="{210E1ECF-DF38-42B6-A9A6-B8570875E867}"/>
                </a:ext>
              </a:extLst>
            </p:cNvPr>
            <p:cNvCxnSpPr/>
            <p:nvPr/>
          </p:nvCxnSpPr>
          <p:spPr>
            <a:xfrm>
              <a:off x="82550" y="488950"/>
              <a:ext cx="2139165" cy="85090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id="{31646A31-74BF-45B3-9DC5-0E28F3395DF3}"/>
                </a:ext>
              </a:extLst>
            </p:cNvPr>
            <p:cNvCxnSpPr/>
            <p:nvPr/>
          </p:nvCxnSpPr>
          <p:spPr>
            <a:xfrm>
              <a:off x="82550" y="970059"/>
              <a:ext cx="2078322" cy="318991"/>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id="{79D9AE99-BAB8-41EE-B80C-345ABE5C8389}"/>
                </a:ext>
              </a:extLst>
            </p:cNvPr>
            <p:cNvCxnSpPr/>
            <p:nvPr/>
          </p:nvCxnSpPr>
          <p:spPr>
            <a:xfrm flipV="1">
              <a:off x="-91053" y="1770159"/>
              <a:ext cx="2251925" cy="33031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id="{3AF7654A-A97B-4977-BA1C-640C2A417FFB}"/>
                </a:ext>
              </a:extLst>
            </p:cNvPr>
            <p:cNvCxnSpPr/>
            <p:nvPr/>
          </p:nvCxnSpPr>
          <p:spPr>
            <a:xfrm flipV="1">
              <a:off x="-169241" y="2530778"/>
              <a:ext cx="2642934" cy="215955"/>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id="{3856DACB-332E-4C71-8668-C7745B4896F4}"/>
                </a:ext>
              </a:extLst>
            </p:cNvPr>
            <p:cNvCxnSpPr/>
            <p:nvPr/>
          </p:nvCxnSpPr>
          <p:spPr>
            <a:xfrm flipV="1">
              <a:off x="1121711" y="2178657"/>
              <a:ext cx="1039161" cy="568076"/>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id="{52EA9CCB-C191-418B-A60A-0F9A57FAAB9A}"/>
                </a:ext>
              </a:extLst>
            </p:cNvPr>
            <p:cNvCxnSpPr/>
            <p:nvPr/>
          </p:nvCxnSpPr>
          <p:spPr>
            <a:xfrm>
              <a:off x="0" y="4191000"/>
              <a:ext cx="2221715" cy="50027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id="{6141F318-978A-4D9C-8198-000235C989AC}"/>
                </a:ext>
              </a:extLst>
            </p:cNvPr>
            <p:cNvCxnSpPr/>
            <p:nvPr/>
          </p:nvCxnSpPr>
          <p:spPr>
            <a:xfrm>
              <a:off x="82550" y="4250267"/>
              <a:ext cx="1028307" cy="1236133"/>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id="{340502BE-CA13-4D9A-AD9C-D195D3BF2050}"/>
                </a:ext>
              </a:extLst>
            </p:cNvPr>
            <p:cNvCxnSpPr/>
            <p:nvPr/>
          </p:nvCxnSpPr>
          <p:spPr>
            <a:xfrm flipV="1">
              <a:off x="1110857" y="4691270"/>
              <a:ext cx="1110858" cy="79513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直接连接符 23">
              <a:extLst>
                <a:ext uri="{FF2B5EF4-FFF2-40B4-BE49-F238E27FC236}">
                  <a16:creationId xmlns:a16="http://schemas.microsoft.com/office/drawing/2014/main" id="{BDFEB425-11DC-44F7-8C6F-2F681BE0AD18}"/>
                </a:ext>
              </a:extLst>
            </p:cNvPr>
            <p:cNvCxnSpPr/>
            <p:nvPr/>
          </p:nvCxnSpPr>
          <p:spPr>
            <a:xfrm>
              <a:off x="8551333" y="0"/>
              <a:ext cx="990600" cy="384175"/>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id="{72170D63-25B5-479B-92CA-D803F3F7B585}"/>
                </a:ext>
              </a:extLst>
            </p:cNvPr>
            <p:cNvCxnSpPr/>
            <p:nvPr/>
          </p:nvCxnSpPr>
          <p:spPr>
            <a:xfrm flipH="1">
              <a:off x="9211733" y="0"/>
              <a:ext cx="262468" cy="119380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id="{E2716296-A9F4-4D35-AC17-E4CE0666DC04}"/>
                </a:ext>
              </a:extLst>
            </p:cNvPr>
            <p:cNvCxnSpPr/>
            <p:nvPr/>
          </p:nvCxnSpPr>
          <p:spPr>
            <a:xfrm flipH="1">
              <a:off x="8331200" y="0"/>
              <a:ext cx="1803401"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id="{B23B76D6-B3AF-4E12-86A7-AA9307D712CE}"/>
                </a:ext>
              </a:extLst>
            </p:cNvPr>
            <p:cNvCxnSpPr/>
            <p:nvPr/>
          </p:nvCxnSpPr>
          <p:spPr>
            <a:xfrm flipH="1">
              <a:off x="9342968" y="0"/>
              <a:ext cx="1358899" cy="1265354"/>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id="{9542ADD1-5576-4D0E-A682-0AE9FB4A5F2F}"/>
                </a:ext>
              </a:extLst>
            </p:cNvPr>
            <p:cNvCxnSpPr/>
            <p:nvPr/>
          </p:nvCxnSpPr>
          <p:spPr>
            <a:xfrm flipH="1">
              <a:off x="9632987" y="0"/>
              <a:ext cx="569346" cy="133985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id="{36127D6B-FF6D-4120-9F43-700B8134EB08}"/>
                </a:ext>
              </a:extLst>
            </p:cNvPr>
            <p:cNvCxnSpPr/>
            <p:nvPr/>
          </p:nvCxnSpPr>
          <p:spPr>
            <a:xfrm flipH="1">
              <a:off x="9762066" y="192087"/>
              <a:ext cx="2358800" cy="1247246"/>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id="{589382DB-9598-4F0D-8382-053B25C2F17D}"/>
                </a:ext>
              </a:extLst>
            </p:cNvPr>
            <p:cNvCxnSpPr/>
            <p:nvPr/>
          </p:nvCxnSpPr>
          <p:spPr>
            <a:xfrm flipH="1">
              <a:off x="9827393" y="0"/>
              <a:ext cx="1746540" cy="1651288"/>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id="{AA170804-88CE-4BD3-92EB-1ADB6580CE3F}"/>
                </a:ext>
              </a:extLst>
            </p:cNvPr>
            <p:cNvCxnSpPr/>
            <p:nvPr/>
          </p:nvCxnSpPr>
          <p:spPr>
            <a:xfrm>
              <a:off x="10492352" y="1129554"/>
              <a:ext cx="1628514" cy="86857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id="{4D206DCF-296C-46FA-BC65-043861A605EA}"/>
                </a:ext>
              </a:extLst>
            </p:cNvPr>
            <p:cNvCxnSpPr/>
            <p:nvPr/>
          </p:nvCxnSpPr>
          <p:spPr>
            <a:xfrm>
              <a:off x="10424620" y="1066800"/>
              <a:ext cx="1787299" cy="27305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id="{AD524BB5-BB5B-4F75-840E-81328CBDBE2B}"/>
                </a:ext>
              </a:extLst>
            </p:cNvPr>
            <p:cNvCxnSpPr/>
            <p:nvPr/>
          </p:nvCxnSpPr>
          <p:spPr>
            <a:xfrm>
              <a:off x="9827393" y="1900622"/>
              <a:ext cx="2293473" cy="73277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id="{B48F1FCD-7EFE-45AD-B06D-112891818302}"/>
                </a:ext>
              </a:extLst>
            </p:cNvPr>
            <p:cNvCxnSpPr/>
            <p:nvPr/>
          </p:nvCxnSpPr>
          <p:spPr>
            <a:xfrm>
              <a:off x="9632987" y="2603004"/>
              <a:ext cx="713280" cy="14372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id="{0C6E95BF-3B21-47DF-BA38-7D9831EBECDA}"/>
                </a:ext>
              </a:extLst>
            </p:cNvPr>
            <p:cNvCxnSpPr/>
            <p:nvPr/>
          </p:nvCxnSpPr>
          <p:spPr>
            <a:xfrm flipV="1">
              <a:off x="9414933" y="4200117"/>
              <a:ext cx="2705933" cy="422683"/>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id="{7468E405-5044-4DB5-85A1-20ADD3A752C9}"/>
                </a:ext>
              </a:extLst>
            </p:cNvPr>
            <p:cNvCxnSpPr/>
            <p:nvPr/>
          </p:nvCxnSpPr>
          <p:spPr>
            <a:xfrm>
              <a:off x="9474201" y="4622800"/>
              <a:ext cx="660400" cy="635268"/>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id="{7E3BD7AD-ADA8-4EA6-B01F-6742E5BEC579}"/>
                </a:ext>
              </a:extLst>
            </p:cNvPr>
            <p:cNvCxnSpPr/>
            <p:nvPr/>
          </p:nvCxnSpPr>
          <p:spPr>
            <a:xfrm flipV="1">
              <a:off x="10134601" y="4411459"/>
              <a:ext cx="839528" cy="84660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椭圆 37">
              <a:extLst>
                <a:ext uri="{FF2B5EF4-FFF2-40B4-BE49-F238E27FC236}">
                  <a16:creationId xmlns:a16="http://schemas.microsoft.com/office/drawing/2014/main" id="{89DCA1AE-FFB8-477C-997F-008E3E33D5B9}"/>
                </a:ext>
              </a:extLst>
            </p:cNvPr>
            <p:cNvSpPr/>
            <p:nvPr/>
          </p:nvSpPr>
          <p:spPr>
            <a:xfrm>
              <a:off x="3213701" y="663573"/>
              <a:ext cx="45719" cy="45719"/>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0" name="椭圆 38">
              <a:extLst>
                <a:ext uri="{FF2B5EF4-FFF2-40B4-BE49-F238E27FC236}">
                  <a16:creationId xmlns:a16="http://schemas.microsoft.com/office/drawing/2014/main" id="{8B6616DC-1854-4BD6-A95A-3A76BCD00043}"/>
                </a:ext>
              </a:extLst>
            </p:cNvPr>
            <p:cNvSpPr/>
            <p:nvPr/>
          </p:nvSpPr>
          <p:spPr>
            <a:xfrm>
              <a:off x="3160178" y="1003298"/>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1" name="椭圆 39">
              <a:extLst>
                <a:ext uri="{FF2B5EF4-FFF2-40B4-BE49-F238E27FC236}">
                  <a16:creationId xmlns:a16="http://schemas.microsoft.com/office/drawing/2014/main" id="{2B9316C3-BB82-415D-B007-C6A993A9F4DF}"/>
                </a:ext>
              </a:extLst>
            </p:cNvPr>
            <p:cNvSpPr/>
            <p:nvPr/>
          </p:nvSpPr>
          <p:spPr>
            <a:xfrm>
              <a:off x="2265884" y="414336"/>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2" name="椭圆 40">
              <a:extLst>
                <a:ext uri="{FF2B5EF4-FFF2-40B4-BE49-F238E27FC236}">
                  <a16:creationId xmlns:a16="http://schemas.microsoft.com/office/drawing/2014/main" id="{CA5F7A8D-01ED-4815-BA42-9754DEA585B2}"/>
                </a:ext>
              </a:extLst>
            </p:cNvPr>
            <p:cNvSpPr/>
            <p:nvPr/>
          </p:nvSpPr>
          <p:spPr>
            <a:xfrm>
              <a:off x="1957049" y="244311"/>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3" name="椭圆 41">
              <a:extLst>
                <a:ext uri="{FF2B5EF4-FFF2-40B4-BE49-F238E27FC236}">
                  <a16:creationId xmlns:a16="http://schemas.microsoft.com/office/drawing/2014/main" id="{49D25FBF-5201-4A28-A194-2160449FC652}"/>
                </a:ext>
              </a:extLst>
            </p:cNvPr>
            <p:cNvSpPr/>
            <p:nvPr/>
          </p:nvSpPr>
          <p:spPr>
            <a:xfrm>
              <a:off x="246782" y="2364273"/>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4" name="椭圆 42">
              <a:extLst>
                <a:ext uri="{FF2B5EF4-FFF2-40B4-BE49-F238E27FC236}">
                  <a16:creationId xmlns:a16="http://schemas.microsoft.com/office/drawing/2014/main" id="{D64EAFC8-0CF7-4597-A8E7-5FA2670BF85F}"/>
                </a:ext>
              </a:extLst>
            </p:cNvPr>
            <p:cNvSpPr/>
            <p:nvPr/>
          </p:nvSpPr>
          <p:spPr>
            <a:xfrm>
              <a:off x="2078561" y="1274144"/>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5" name="椭圆 43">
              <a:extLst>
                <a:ext uri="{FF2B5EF4-FFF2-40B4-BE49-F238E27FC236}">
                  <a16:creationId xmlns:a16="http://schemas.microsoft.com/office/drawing/2014/main" id="{799031B8-5213-40BD-BB7D-EFA57BA3BB73}"/>
                </a:ext>
              </a:extLst>
            </p:cNvPr>
            <p:cNvSpPr/>
            <p:nvPr/>
          </p:nvSpPr>
          <p:spPr>
            <a:xfrm>
              <a:off x="1335223" y="2603132"/>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6" name="椭圆 44">
              <a:extLst>
                <a:ext uri="{FF2B5EF4-FFF2-40B4-BE49-F238E27FC236}">
                  <a16:creationId xmlns:a16="http://schemas.microsoft.com/office/drawing/2014/main" id="{D955217A-3742-4842-82D9-0E6F9E6D3FCD}"/>
                </a:ext>
              </a:extLst>
            </p:cNvPr>
            <p:cNvSpPr/>
            <p:nvPr/>
          </p:nvSpPr>
          <p:spPr>
            <a:xfrm>
              <a:off x="3418023" y="3645512"/>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7" name="椭圆 45">
              <a:extLst>
                <a:ext uri="{FF2B5EF4-FFF2-40B4-BE49-F238E27FC236}">
                  <a16:creationId xmlns:a16="http://schemas.microsoft.com/office/drawing/2014/main" id="{8C1975D1-29BF-44D5-AE02-1AAA052200F8}"/>
                </a:ext>
              </a:extLst>
            </p:cNvPr>
            <p:cNvSpPr/>
            <p:nvPr/>
          </p:nvSpPr>
          <p:spPr>
            <a:xfrm>
              <a:off x="2185715" y="4673270"/>
              <a:ext cx="36000" cy="36000"/>
            </a:xfrm>
            <a:prstGeom prst="ellipse">
              <a:avLst/>
            </a:prstGeom>
            <a:solidFill>
              <a:schemeClr val="bg1">
                <a:alpha val="36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8" name="椭圆 46">
              <a:extLst>
                <a:ext uri="{FF2B5EF4-FFF2-40B4-BE49-F238E27FC236}">
                  <a16:creationId xmlns:a16="http://schemas.microsoft.com/office/drawing/2014/main" id="{31EC573B-674E-4513-8011-41826991E2D0}"/>
                </a:ext>
              </a:extLst>
            </p:cNvPr>
            <p:cNvSpPr/>
            <p:nvPr/>
          </p:nvSpPr>
          <p:spPr>
            <a:xfrm>
              <a:off x="18453" y="4182117"/>
              <a:ext cx="36000" cy="36000"/>
            </a:xfrm>
            <a:prstGeom prst="ellipse">
              <a:avLst/>
            </a:prstGeom>
            <a:solidFill>
              <a:schemeClr val="bg1">
                <a:alpha val="24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49" name="椭圆 47">
              <a:extLst>
                <a:ext uri="{FF2B5EF4-FFF2-40B4-BE49-F238E27FC236}">
                  <a16:creationId xmlns:a16="http://schemas.microsoft.com/office/drawing/2014/main" id="{9417DE9F-EEE2-4146-9E4B-7B20A97E3B9B}"/>
                </a:ext>
              </a:extLst>
            </p:cNvPr>
            <p:cNvSpPr/>
            <p:nvPr/>
          </p:nvSpPr>
          <p:spPr>
            <a:xfrm>
              <a:off x="1096580" y="5460985"/>
              <a:ext cx="36000" cy="36000"/>
            </a:xfrm>
            <a:prstGeom prst="ellipse">
              <a:avLst/>
            </a:prstGeom>
            <a:solidFill>
              <a:schemeClr val="bg1">
                <a:alpha val="24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0" name="椭圆 48">
              <a:extLst>
                <a:ext uri="{FF2B5EF4-FFF2-40B4-BE49-F238E27FC236}">
                  <a16:creationId xmlns:a16="http://schemas.microsoft.com/office/drawing/2014/main" id="{EA02A6E6-477D-4648-B393-CB4A5D467D2A}"/>
                </a:ext>
              </a:extLst>
            </p:cNvPr>
            <p:cNvSpPr/>
            <p:nvPr/>
          </p:nvSpPr>
          <p:spPr>
            <a:xfrm>
              <a:off x="10154209" y="424378"/>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1" name="椭圆 49">
              <a:extLst>
                <a:ext uri="{FF2B5EF4-FFF2-40B4-BE49-F238E27FC236}">
                  <a16:creationId xmlns:a16="http://schemas.microsoft.com/office/drawing/2014/main" id="{75CD5C1A-48E8-4293-AFDE-D4B04483E0BA}"/>
                </a:ext>
              </a:extLst>
            </p:cNvPr>
            <p:cNvSpPr/>
            <p:nvPr/>
          </p:nvSpPr>
          <p:spPr>
            <a:xfrm>
              <a:off x="8150191" y="59737"/>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2" name="椭圆 50">
              <a:extLst>
                <a:ext uri="{FF2B5EF4-FFF2-40B4-BE49-F238E27FC236}">
                  <a16:creationId xmlns:a16="http://schemas.microsoft.com/office/drawing/2014/main" id="{F0537F76-9850-49CB-ACBE-8102B4B82E1F}"/>
                </a:ext>
              </a:extLst>
            </p:cNvPr>
            <p:cNvSpPr/>
            <p:nvPr/>
          </p:nvSpPr>
          <p:spPr>
            <a:xfrm>
              <a:off x="9382640" y="311618"/>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3" name="椭圆 51">
              <a:extLst>
                <a:ext uri="{FF2B5EF4-FFF2-40B4-BE49-F238E27FC236}">
                  <a16:creationId xmlns:a16="http://schemas.microsoft.com/office/drawing/2014/main" id="{256A93E8-7883-4963-8B01-19F8269A45E4}"/>
                </a:ext>
              </a:extLst>
            </p:cNvPr>
            <p:cNvSpPr/>
            <p:nvPr/>
          </p:nvSpPr>
          <p:spPr>
            <a:xfrm>
              <a:off x="9533458" y="373259"/>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4" name="椭圆 52">
              <a:extLst>
                <a:ext uri="{FF2B5EF4-FFF2-40B4-BE49-F238E27FC236}">
                  <a16:creationId xmlns:a16="http://schemas.microsoft.com/office/drawing/2014/main" id="{E570E7EB-A926-4C74-85BA-38EDA3DF1869}"/>
                </a:ext>
              </a:extLst>
            </p:cNvPr>
            <p:cNvSpPr/>
            <p:nvPr/>
          </p:nvSpPr>
          <p:spPr>
            <a:xfrm>
              <a:off x="9339791" y="514547"/>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5" name="椭圆 53">
              <a:extLst>
                <a:ext uri="{FF2B5EF4-FFF2-40B4-BE49-F238E27FC236}">
                  <a16:creationId xmlns:a16="http://schemas.microsoft.com/office/drawing/2014/main" id="{93A56C4B-FFBB-42EB-B341-57CBF6B2A4B7}"/>
                </a:ext>
              </a:extLst>
            </p:cNvPr>
            <p:cNvSpPr/>
            <p:nvPr/>
          </p:nvSpPr>
          <p:spPr>
            <a:xfrm>
              <a:off x="9858541" y="750350"/>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6" name="椭圆 54">
              <a:extLst>
                <a:ext uri="{FF2B5EF4-FFF2-40B4-BE49-F238E27FC236}">
                  <a16:creationId xmlns:a16="http://schemas.microsoft.com/office/drawing/2014/main" id="{62CE166F-1F4E-48E2-818C-3C112C5A8929}"/>
                </a:ext>
              </a:extLst>
            </p:cNvPr>
            <p:cNvSpPr/>
            <p:nvPr/>
          </p:nvSpPr>
          <p:spPr>
            <a:xfrm>
              <a:off x="10401699" y="1073324"/>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7" name="椭圆 55">
              <a:extLst>
                <a:ext uri="{FF2B5EF4-FFF2-40B4-BE49-F238E27FC236}">
                  <a16:creationId xmlns:a16="http://schemas.microsoft.com/office/drawing/2014/main" id="{98B2516D-47F5-4681-98C4-494342231E84}"/>
                </a:ext>
              </a:extLst>
            </p:cNvPr>
            <p:cNvSpPr/>
            <p:nvPr/>
          </p:nvSpPr>
          <p:spPr>
            <a:xfrm>
              <a:off x="11074613" y="885729"/>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8" name="椭圆 56">
              <a:extLst>
                <a:ext uri="{FF2B5EF4-FFF2-40B4-BE49-F238E27FC236}">
                  <a16:creationId xmlns:a16="http://schemas.microsoft.com/office/drawing/2014/main" id="{5A3990C2-A474-4A67-9DAD-9EA9FDD2C40A}"/>
                </a:ext>
              </a:extLst>
            </p:cNvPr>
            <p:cNvSpPr/>
            <p:nvPr/>
          </p:nvSpPr>
          <p:spPr>
            <a:xfrm>
              <a:off x="10554365" y="2728733"/>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59" name="椭圆 57">
              <a:extLst>
                <a:ext uri="{FF2B5EF4-FFF2-40B4-BE49-F238E27FC236}">
                  <a16:creationId xmlns:a16="http://schemas.microsoft.com/office/drawing/2014/main" id="{677767F2-0FA8-4735-A44F-87E1668A9B6D}"/>
                </a:ext>
              </a:extLst>
            </p:cNvPr>
            <p:cNvSpPr/>
            <p:nvPr/>
          </p:nvSpPr>
          <p:spPr>
            <a:xfrm>
              <a:off x="9451341" y="4215300"/>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60" name="椭圆 58">
              <a:extLst>
                <a:ext uri="{FF2B5EF4-FFF2-40B4-BE49-F238E27FC236}">
                  <a16:creationId xmlns:a16="http://schemas.microsoft.com/office/drawing/2014/main" id="{2FA08D92-0F40-42F2-8B02-A37445FAB055}"/>
                </a:ext>
              </a:extLst>
            </p:cNvPr>
            <p:cNvSpPr/>
            <p:nvPr/>
          </p:nvSpPr>
          <p:spPr>
            <a:xfrm>
              <a:off x="11410316" y="4511555"/>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61" name="椭圆 59">
              <a:extLst>
                <a:ext uri="{FF2B5EF4-FFF2-40B4-BE49-F238E27FC236}">
                  <a16:creationId xmlns:a16="http://schemas.microsoft.com/office/drawing/2014/main" id="{B9C16B6B-CB91-487A-A733-455683DEF5C6}"/>
                </a:ext>
              </a:extLst>
            </p:cNvPr>
            <p:cNvSpPr/>
            <p:nvPr/>
          </p:nvSpPr>
          <p:spPr>
            <a:xfrm>
              <a:off x="10101776" y="5254893"/>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62" name="椭圆 60">
              <a:extLst>
                <a:ext uri="{FF2B5EF4-FFF2-40B4-BE49-F238E27FC236}">
                  <a16:creationId xmlns:a16="http://schemas.microsoft.com/office/drawing/2014/main" id="{37EA3EA5-32F9-4E28-8A27-B4FB4BAFB33A}"/>
                </a:ext>
              </a:extLst>
            </p:cNvPr>
            <p:cNvSpPr/>
            <p:nvPr/>
          </p:nvSpPr>
          <p:spPr>
            <a:xfrm>
              <a:off x="9464676" y="4611688"/>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grpSp>
      <p:grpSp>
        <p:nvGrpSpPr>
          <p:cNvPr id="63" name="组合 7">
            <a:extLst>
              <a:ext uri="{FF2B5EF4-FFF2-40B4-BE49-F238E27FC236}">
                <a16:creationId xmlns:a16="http://schemas.microsoft.com/office/drawing/2014/main" id="{02F43EF4-766D-4558-AA29-C49E965F2635}"/>
              </a:ext>
            </a:extLst>
          </p:cNvPr>
          <p:cNvGrpSpPr/>
          <p:nvPr userDrawn="1"/>
        </p:nvGrpSpPr>
        <p:grpSpPr>
          <a:xfrm>
            <a:off x="-2489213" y="-614679"/>
            <a:ext cx="12381160" cy="5496985"/>
            <a:chOff x="-169241" y="0"/>
            <a:chExt cx="12381160" cy="5496985"/>
          </a:xfrm>
        </p:grpSpPr>
        <p:cxnSp>
          <p:nvCxnSpPr>
            <p:cNvPr id="64" name="直接连接符 10">
              <a:extLst>
                <a:ext uri="{FF2B5EF4-FFF2-40B4-BE49-F238E27FC236}">
                  <a16:creationId xmlns:a16="http://schemas.microsoft.com/office/drawing/2014/main" id="{C2189027-54F0-499D-8B60-FC23E7657E5B}"/>
                </a:ext>
              </a:extLst>
            </p:cNvPr>
            <p:cNvCxnSpPr/>
            <p:nvPr/>
          </p:nvCxnSpPr>
          <p:spPr>
            <a:xfrm>
              <a:off x="1848051" y="0"/>
              <a:ext cx="625642"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直接连接符 11">
              <a:extLst>
                <a:ext uri="{FF2B5EF4-FFF2-40B4-BE49-F238E27FC236}">
                  <a16:creationId xmlns:a16="http://schemas.microsoft.com/office/drawing/2014/main" id="{C5579EB9-A3A3-4EAD-B593-38DF7E678A61}"/>
                </a:ext>
              </a:extLst>
            </p:cNvPr>
            <p:cNvCxnSpPr/>
            <p:nvPr/>
          </p:nvCxnSpPr>
          <p:spPr>
            <a:xfrm>
              <a:off x="2400300" y="0"/>
              <a:ext cx="1511300"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直接连接符 12">
              <a:extLst>
                <a:ext uri="{FF2B5EF4-FFF2-40B4-BE49-F238E27FC236}">
                  <a16:creationId xmlns:a16="http://schemas.microsoft.com/office/drawing/2014/main" id="{EA6A0ACE-3A90-451B-B721-CC51484FFA3D}"/>
                </a:ext>
              </a:extLst>
            </p:cNvPr>
            <p:cNvCxnSpPr/>
            <p:nvPr/>
          </p:nvCxnSpPr>
          <p:spPr>
            <a:xfrm>
              <a:off x="2846571" y="0"/>
              <a:ext cx="709429"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直接连接符 14">
              <a:extLst>
                <a:ext uri="{FF2B5EF4-FFF2-40B4-BE49-F238E27FC236}">
                  <a16:creationId xmlns:a16="http://schemas.microsoft.com/office/drawing/2014/main" id="{993F67C9-8218-4351-A8E2-CA5DE05CFCD2}"/>
                </a:ext>
              </a:extLst>
            </p:cNvPr>
            <p:cNvCxnSpPr/>
            <p:nvPr/>
          </p:nvCxnSpPr>
          <p:spPr>
            <a:xfrm flipH="1">
              <a:off x="2720975" y="644525"/>
              <a:ext cx="477118" cy="549275"/>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直接连接符 15">
              <a:extLst>
                <a:ext uri="{FF2B5EF4-FFF2-40B4-BE49-F238E27FC236}">
                  <a16:creationId xmlns:a16="http://schemas.microsoft.com/office/drawing/2014/main" id="{98FBB278-7A19-4007-A589-6AA2A232282A}"/>
                </a:ext>
              </a:extLst>
            </p:cNvPr>
            <p:cNvCxnSpPr/>
            <p:nvPr/>
          </p:nvCxnSpPr>
          <p:spPr>
            <a:xfrm>
              <a:off x="82550" y="488950"/>
              <a:ext cx="2139165" cy="85090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直接连接符 16">
              <a:extLst>
                <a:ext uri="{FF2B5EF4-FFF2-40B4-BE49-F238E27FC236}">
                  <a16:creationId xmlns:a16="http://schemas.microsoft.com/office/drawing/2014/main" id="{97693F83-EF73-4170-9EEF-0844EF3268F3}"/>
                </a:ext>
              </a:extLst>
            </p:cNvPr>
            <p:cNvCxnSpPr/>
            <p:nvPr/>
          </p:nvCxnSpPr>
          <p:spPr>
            <a:xfrm>
              <a:off x="82550" y="970059"/>
              <a:ext cx="2078322" cy="318991"/>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0" name="直接连接符 17">
              <a:extLst>
                <a:ext uri="{FF2B5EF4-FFF2-40B4-BE49-F238E27FC236}">
                  <a16:creationId xmlns:a16="http://schemas.microsoft.com/office/drawing/2014/main" id="{7B4C12F8-8304-4E42-B798-5B2595BADBA7}"/>
                </a:ext>
              </a:extLst>
            </p:cNvPr>
            <p:cNvCxnSpPr/>
            <p:nvPr/>
          </p:nvCxnSpPr>
          <p:spPr>
            <a:xfrm flipV="1">
              <a:off x="-91053" y="1770159"/>
              <a:ext cx="2251925" cy="33031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1" name="直接连接符 18">
              <a:extLst>
                <a:ext uri="{FF2B5EF4-FFF2-40B4-BE49-F238E27FC236}">
                  <a16:creationId xmlns:a16="http://schemas.microsoft.com/office/drawing/2014/main" id="{34B331D5-B8DD-414F-8DCC-59F6802CB0DA}"/>
                </a:ext>
              </a:extLst>
            </p:cNvPr>
            <p:cNvCxnSpPr/>
            <p:nvPr/>
          </p:nvCxnSpPr>
          <p:spPr>
            <a:xfrm flipV="1">
              <a:off x="-169241" y="2530778"/>
              <a:ext cx="2642934" cy="215955"/>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2" name="直接连接符 19">
              <a:extLst>
                <a:ext uri="{FF2B5EF4-FFF2-40B4-BE49-F238E27FC236}">
                  <a16:creationId xmlns:a16="http://schemas.microsoft.com/office/drawing/2014/main" id="{2F7DC1AC-A1BB-4596-85AD-E5A13D8C6220}"/>
                </a:ext>
              </a:extLst>
            </p:cNvPr>
            <p:cNvCxnSpPr/>
            <p:nvPr/>
          </p:nvCxnSpPr>
          <p:spPr>
            <a:xfrm flipV="1">
              <a:off x="1121711" y="2178657"/>
              <a:ext cx="1039161" cy="568076"/>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直接连接符 20">
              <a:extLst>
                <a:ext uri="{FF2B5EF4-FFF2-40B4-BE49-F238E27FC236}">
                  <a16:creationId xmlns:a16="http://schemas.microsoft.com/office/drawing/2014/main" id="{E53E8B63-77B3-44E7-B5ED-A5A3F6B266EA}"/>
                </a:ext>
              </a:extLst>
            </p:cNvPr>
            <p:cNvCxnSpPr/>
            <p:nvPr/>
          </p:nvCxnSpPr>
          <p:spPr>
            <a:xfrm>
              <a:off x="0" y="4191000"/>
              <a:ext cx="2221715" cy="50027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4" name="直接连接符 21">
              <a:extLst>
                <a:ext uri="{FF2B5EF4-FFF2-40B4-BE49-F238E27FC236}">
                  <a16:creationId xmlns:a16="http://schemas.microsoft.com/office/drawing/2014/main" id="{06BCDBED-B437-44A5-BE27-3983FEDC407D}"/>
                </a:ext>
              </a:extLst>
            </p:cNvPr>
            <p:cNvCxnSpPr/>
            <p:nvPr/>
          </p:nvCxnSpPr>
          <p:spPr>
            <a:xfrm>
              <a:off x="82550" y="4250267"/>
              <a:ext cx="1028307" cy="1236133"/>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5" name="直接连接符 22">
              <a:extLst>
                <a:ext uri="{FF2B5EF4-FFF2-40B4-BE49-F238E27FC236}">
                  <a16:creationId xmlns:a16="http://schemas.microsoft.com/office/drawing/2014/main" id="{7C42F0A0-B01E-4365-93D4-32D329140ADD}"/>
                </a:ext>
              </a:extLst>
            </p:cNvPr>
            <p:cNvCxnSpPr/>
            <p:nvPr/>
          </p:nvCxnSpPr>
          <p:spPr>
            <a:xfrm flipV="1">
              <a:off x="1110857" y="4691270"/>
              <a:ext cx="1110858" cy="79513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6" name="直接连接符 23">
              <a:extLst>
                <a:ext uri="{FF2B5EF4-FFF2-40B4-BE49-F238E27FC236}">
                  <a16:creationId xmlns:a16="http://schemas.microsoft.com/office/drawing/2014/main" id="{B1700A8E-991A-4825-B2AE-471F5338B287}"/>
                </a:ext>
              </a:extLst>
            </p:cNvPr>
            <p:cNvCxnSpPr/>
            <p:nvPr/>
          </p:nvCxnSpPr>
          <p:spPr>
            <a:xfrm>
              <a:off x="8551333" y="0"/>
              <a:ext cx="990600" cy="384175"/>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7" name="直接连接符 24">
              <a:extLst>
                <a:ext uri="{FF2B5EF4-FFF2-40B4-BE49-F238E27FC236}">
                  <a16:creationId xmlns:a16="http://schemas.microsoft.com/office/drawing/2014/main" id="{60FEC39E-9A9D-4A3F-8E1D-11DE9BA4BC58}"/>
                </a:ext>
              </a:extLst>
            </p:cNvPr>
            <p:cNvCxnSpPr/>
            <p:nvPr/>
          </p:nvCxnSpPr>
          <p:spPr>
            <a:xfrm flipH="1">
              <a:off x="9211733" y="0"/>
              <a:ext cx="262468" cy="119380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8" name="直接连接符 25">
              <a:extLst>
                <a:ext uri="{FF2B5EF4-FFF2-40B4-BE49-F238E27FC236}">
                  <a16:creationId xmlns:a16="http://schemas.microsoft.com/office/drawing/2014/main" id="{A655B646-E800-46D3-A9DE-1DF72811D087}"/>
                </a:ext>
              </a:extLst>
            </p:cNvPr>
            <p:cNvCxnSpPr/>
            <p:nvPr/>
          </p:nvCxnSpPr>
          <p:spPr>
            <a:xfrm flipH="1">
              <a:off x="8331200" y="0"/>
              <a:ext cx="1803401" cy="124165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9" name="直接连接符 26">
              <a:extLst>
                <a:ext uri="{FF2B5EF4-FFF2-40B4-BE49-F238E27FC236}">
                  <a16:creationId xmlns:a16="http://schemas.microsoft.com/office/drawing/2014/main" id="{C703982B-E820-48ED-BE4C-3BF9C82D1F00}"/>
                </a:ext>
              </a:extLst>
            </p:cNvPr>
            <p:cNvCxnSpPr/>
            <p:nvPr/>
          </p:nvCxnSpPr>
          <p:spPr>
            <a:xfrm flipH="1">
              <a:off x="9342968" y="0"/>
              <a:ext cx="1358899" cy="1265354"/>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0" name="直接连接符 27">
              <a:extLst>
                <a:ext uri="{FF2B5EF4-FFF2-40B4-BE49-F238E27FC236}">
                  <a16:creationId xmlns:a16="http://schemas.microsoft.com/office/drawing/2014/main" id="{5CA14B71-394E-4696-BBD7-448646AC0DC8}"/>
                </a:ext>
              </a:extLst>
            </p:cNvPr>
            <p:cNvCxnSpPr/>
            <p:nvPr/>
          </p:nvCxnSpPr>
          <p:spPr>
            <a:xfrm flipH="1">
              <a:off x="9632987" y="0"/>
              <a:ext cx="569346" cy="133985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1" name="直接连接符 28">
              <a:extLst>
                <a:ext uri="{FF2B5EF4-FFF2-40B4-BE49-F238E27FC236}">
                  <a16:creationId xmlns:a16="http://schemas.microsoft.com/office/drawing/2014/main" id="{369130DB-19D3-48CC-A9EC-15FAB3A24D9C}"/>
                </a:ext>
              </a:extLst>
            </p:cNvPr>
            <p:cNvCxnSpPr/>
            <p:nvPr/>
          </p:nvCxnSpPr>
          <p:spPr>
            <a:xfrm flipH="1">
              <a:off x="9762066" y="192087"/>
              <a:ext cx="2358800" cy="1247246"/>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2" name="直接连接符 29">
              <a:extLst>
                <a:ext uri="{FF2B5EF4-FFF2-40B4-BE49-F238E27FC236}">
                  <a16:creationId xmlns:a16="http://schemas.microsoft.com/office/drawing/2014/main" id="{FF9BFBD6-5295-45AF-902C-6B226C2D1592}"/>
                </a:ext>
              </a:extLst>
            </p:cNvPr>
            <p:cNvCxnSpPr/>
            <p:nvPr/>
          </p:nvCxnSpPr>
          <p:spPr>
            <a:xfrm flipH="1">
              <a:off x="9827393" y="0"/>
              <a:ext cx="1746540" cy="1651288"/>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3" name="直接连接符 30">
              <a:extLst>
                <a:ext uri="{FF2B5EF4-FFF2-40B4-BE49-F238E27FC236}">
                  <a16:creationId xmlns:a16="http://schemas.microsoft.com/office/drawing/2014/main" id="{884B39A7-029F-4480-B526-E84E2C7E6A28}"/>
                </a:ext>
              </a:extLst>
            </p:cNvPr>
            <p:cNvCxnSpPr/>
            <p:nvPr/>
          </p:nvCxnSpPr>
          <p:spPr>
            <a:xfrm>
              <a:off x="10492352" y="1129554"/>
              <a:ext cx="1628514" cy="86857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4" name="直接连接符 31">
              <a:extLst>
                <a:ext uri="{FF2B5EF4-FFF2-40B4-BE49-F238E27FC236}">
                  <a16:creationId xmlns:a16="http://schemas.microsoft.com/office/drawing/2014/main" id="{61A6349E-E5F7-407D-9B2D-1275DAFB45DE}"/>
                </a:ext>
              </a:extLst>
            </p:cNvPr>
            <p:cNvCxnSpPr/>
            <p:nvPr/>
          </p:nvCxnSpPr>
          <p:spPr>
            <a:xfrm>
              <a:off x="10424620" y="1066800"/>
              <a:ext cx="1787299" cy="273050"/>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5" name="直接连接符 32">
              <a:extLst>
                <a:ext uri="{FF2B5EF4-FFF2-40B4-BE49-F238E27FC236}">
                  <a16:creationId xmlns:a16="http://schemas.microsoft.com/office/drawing/2014/main" id="{D67EC3F8-A825-44EE-9552-CDF2D3D50FA5}"/>
                </a:ext>
              </a:extLst>
            </p:cNvPr>
            <p:cNvCxnSpPr/>
            <p:nvPr/>
          </p:nvCxnSpPr>
          <p:spPr>
            <a:xfrm>
              <a:off x="9827393" y="1900622"/>
              <a:ext cx="2293473" cy="73277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6" name="直接连接符 33">
              <a:extLst>
                <a:ext uri="{FF2B5EF4-FFF2-40B4-BE49-F238E27FC236}">
                  <a16:creationId xmlns:a16="http://schemas.microsoft.com/office/drawing/2014/main" id="{3F60D2E1-FF88-401A-AB08-83D0A3AB3997}"/>
                </a:ext>
              </a:extLst>
            </p:cNvPr>
            <p:cNvCxnSpPr/>
            <p:nvPr/>
          </p:nvCxnSpPr>
          <p:spPr>
            <a:xfrm>
              <a:off x="9632987" y="2603004"/>
              <a:ext cx="713280" cy="14372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7" name="直接连接符 34">
              <a:extLst>
                <a:ext uri="{FF2B5EF4-FFF2-40B4-BE49-F238E27FC236}">
                  <a16:creationId xmlns:a16="http://schemas.microsoft.com/office/drawing/2014/main" id="{C1588AAC-BE02-4EEF-9E4D-82EC04075B5A}"/>
                </a:ext>
              </a:extLst>
            </p:cNvPr>
            <p:cNvCxnSpPr/>
            <p:nvPr/>
          </p:nvCxnSpPr>
          <p:spPr>
            <a:xfrm flipV="1">
              <a:off x="9414933" y="4200117"/>
              <a:ext cx="2705933" cy="422683"/>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8" name="直接连接符 35">
              <a:extLst>
                <a:ext uri="{FF2B5EF4-FFF2-40B4-BE49-F238E27FC236}">
                  <a16:creationId xmlns:a16="http://schemas.microsoft.com/office/drawing/2014/main" id="{8B9B97CB-126B-4D12-AF45-4242C7E804B8}"/>
                </a:ext>
              </a:extLst>
            </p:cNvPr>
            <p:cNvCxnSpPr/>
            <p:nvPr/>
          </p:nvCxnSpPr>
          <p:spPr>
            <a:xfrm>
              <a:off x="9474201" y="4622800"/>
              <a:ext cx="660400" cy="635268"/>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直接连接符 36">
              <a:extLst>
                <a:ext uri="{FF2B5EF4-FFF2-40B4-BE49-F238E27FC236}">
                  <a16:creationId xmlns:a16="http://schemas.microsoft.com/office/drawing/2014/main" id="{D8A96669-66FD-4FA1-8486-D9654993C1E5}"/>
                </a:ext>
              </a:extLst>
            </p:cNvPr>
            <p:cNvCxnSpPr/>
            <p:nvPr/>
          </p:nvCxnSpPr>
          <p:spPr>
            <a:xfrm flipV="1">
              <a:off x="10134601" y="4411459"/>
              <a:ext cx="839528" cy="846609"/>
            </a:xfrm>
            <a:prstGeom prst="line">
              <a:avLst/>
            </a:prstGeom>
            <a:ln>
              <a:gradFill>
                <a:gsLst>
                  <a:gs pos="0">
                    <a:schemeClr val="accent1">
                      <a:lumMod val="5000"/>
                      <a:lumOff val="95000"/>
                      <a:alpha val="4000"/>
                    </a:schemeClr>
                  </a:gs>
                  <a:gs pos="38000">
                    <a:schemeClr val="bg1">
                      <a:alpha val="14000"/>
                    </a:schemeClr>
                  </a:gs>
                  <a:gs pos="68000">
                    <a:schemeClr val="bg1">
                      <a:alpha val="28000"/>
                    </a:schemeClr>
                  </a:gs>
                  <a:gs pos="100000">
                    <a:schemeClr val="bg1">
                      <a:alpha val="7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0" name="椭圆 37">
              <a:extLst>
                <a:ext uri="{FF2B5EF4-FFF2-40B4-BE49-F238E27FC236}">
                  <a16:creationId xmlns:a16="http://schemas.microsoft.com/office/drawing/2014/main" id="{8156A5A6-0CBC-4070-8248-FAB24D39D0AF}"/>
                </a:ext>
              </a:extLst>
            </p:cNvPr>
            <p:cNvSpPr/>
            <p:nvPr/>
          </p:nvSpPr>
          <p:spPr>
            <a:xfrm>
              <a:off x="3213701" y="663573"/>
              <a:ext cx="45719" cy="45719"/>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1" name="椭圆 38">
              <a:extLst>
                <a:ext uri="{FF2B5EF4-FFF2-40B4-BE49-F238E27FC236}">
                  <a16:creationId xmlns:a16="http://schemas.microsoft.com/office/drawing/2014/main" id="{FCF10EDC-597A-4187-8100-CB8B60B85552}"/>
                </a:ext>
              </a:extLst>
            </p:cNvPr>
            <p:cNvSpPr/>
            <p:nvPr/>
          </p:nvSpPr>
          <p:spPr>
            <a:xfrm>
              <a:off x="3160178" y="1003298"/>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2" name="椭圆 39">
              <a:extLst>
                <a:ext uri="{FF2B5EF4-FFF2-40B4-BE49-F238E27FC236}">
                  <a16:creationId xmlns:a16="http://schemas.microsoft.com/office/drawing/2014/main" id="{F85D3B92-B9AA-44BC-9BB0-D88AA0AF4E30}"/>
                </a:ext>
              </a:extLst>
            </p:cNvPr>
            <p:cNvSpPr/>
            <p:nvPr/>
          </p:nvSpPr>
          <p:spPr>
            <a:xfrm>
              <a:off x="2265884" y="414336"/>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3" name="椭圆 40">
              <a:extLst>
                <a:ext uri="{FF2B5EF4-FFF2-40B4-BE49-F238E27FC236}">
                  <a16:creationId xmlns:a16="http://schemas.microsoft.com/office/drawing/2014/main" id="{3FD0FA08-BD0F-409F-B656-252CEDABEFE1}"/>
                </a:ext>
              </a:extLst>
            </p:cNvPr>
            <p:cNvSpPr/>
            <p:nvPr/>
          </p:nvSpPr>
          <p:spPr>
            <a:xfrm>
              <a:off x="1957049" y="244311"/>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4" name="椭圆 41">
              <a:extLst>
                <a:ext uri="{FF2B5EF4-FFF2-40B4-BE49-F238E27FC236}">
                  <a16:creationId xmlns:a16="http://schemas.microsoft.com/office/drawing/2014/main" id="{6AEA637E-D7FA-4814-AD08-3DB96D31EAD0}"/>
                </a:ext>
              </a:extLst>
            </p:cNvPr>
            <p:cNvSpPr/>
            <p:nvPr/>
          </p:nvSpPr>
          <p:spPr>
            <a:xfrm>
              <a:off x="246782" y="2364273"/>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5" name="椭圆 42">
              <a:extLst>
                <a:ext uri="{FF2B5EF4-FFF2-40B4-BE49-F238E27FC236}">
                  <a16:creationId xmlns:a16="http://schemas.microsoft.com/office/drawing/2014/main" id="{68B4EF72-5DFA-4984-BF2C-1A6AE7EF5F0C}"/>
                </a:ext>
              </a:extLst>
            </p:cNvPr>
            <p:cNvSpPr/>
            <p:nvPr/>
          </p:nvSpPr>
          <p:spPr>
            <a:xfrm>
              <a:off x="2078561" y="1274144"/>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6" name="椭圆 43">
              <a:extLst>
                <a:ext uri="{FF2B5EF4-FFF2-40B4-BE49-F238E27FC236}">
                  <a16:creationId xmlns:a16="http://schemas.microsoft.com/office/drawing/2014/main" id="{05259F84-87F5-4D13-A2CE-6C78F3881767}"/>
                </a:ext>
              </a:extLst>
            </p:cNvPr>
            <p:cNvSpPr/>
            <p:nvPr/>
          </p:nvSpPr>
          <p:spPr>
            <a:xfrm>
              <a:off x="1335223" y="2603132"/>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7" name="椭圆 44">
              <a:extLst>
                <a:ext uri="{FF2B5EF4-FFF2-40B4-BE49-F238E27FC236}">
                  <a16:creationId xmlns:a16="http://schemas.microsoft.com/office/drawing/2014/main" id="{B2CD3D08-71E1-4C1F-BD3C-DE83A4BF0585}"/>
                </a:ext>
              </a:extLst>
            </p:cNvPr>
            <p:cNvSpPr/>
            <p:nvPr/>
          </p:nvSpPr>
          <p:spPr>
            <a:xfrm>
              <a:off x="3418023" y="3645512"/>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8" name="椭圆 45">
              <a:extLst>
                <a:ext uri="{FF2B5EF4-FFF2-40B4-BE49-F238E27FC236}">
                  <a16:creationId xmlns:a16="http://schemas.microsoft.com/office/drawing/2014/main" id="{BF4B5B13-720B-4707-B376-01EF5AEE8C98}"/>
                </a:ext>
              </a:extLst>
            </p:cNvPr>
            <p:cNvSpPr/>
            <p:nvPr/>
          </p:nvSpPr>
          <p:spPr>
            <a:xfrm>
              <a:off x="2185715" y="4673270"/>
              <a:ext cx="36000" cy="36000"/>
            </a:xfrm>
            <a:prstGeom prst="ellipse">
              <a:avLst/>
            </a:prstGeom>
            <a:solidFill>
              <a:schemeClr val="bg1">
                <a:alpha val="36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99" name="椭圆 46">
              <a:extLst>
                <a:ext uri="{FF2B5EF4-FFF2-40B4-BE49-F238E27FC236}">
                  <a16:creationId xmlns:a16="http://schemas.microsoft.com/office/drawing/2014/main" id="{D1713B07-ECD7-4FA8-928D-D78DB1D76A86}"/>
                </a:ext>
              </a:extLst>
            </p:cNvPr>
            <p:cNvSpPr/>
            <p:nvPr/>
          </p:nvSpPr>
          <p:spPr>
            <a:xfrm>
              <a:off x="18453" y="4182117"/>
              <a:ext cx="36000" cy="36000"/>
            </a:xfrm>
            <a:prstGeom prst="ellipse">
              <a:avLst/>
            </a:prstGeom>
            <a:solidFill>
              <a:schemeClr val="bg1">
                <a:alpha val="24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0" name="椭圆 47">
              <a:extLst>
                <a:ext uri="{FF2B5EF4-FFF2-40B4-BE49-F238E27FC236}">
                  <a16:creationId xmlns:a16="http://schemas.microsoft.com/office/drawing/2014/main" id="{B33494AA-266E-4063-8EE3-81D8E61C91EE}"/>
                </a:ext>
              </a:extLst>
            </p:cNvPr>
            <p:cNvSpPr/>
            <p:nvPr/>
          </p:nvSpPr>
          <p:spPr>
            <a:xfrm>
              <a:off x="1096580" y="5460985"/>
              <a:ext cx="36000" cy="36000"/>
            </a:xfrm>
            <a:prstGeom prst="ellipse">
              <a:avLst/>
            </a:prstGeom>
            <a:solidFill>
              <a:schemeClr val="bg1">
                <a:alpha val="24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1" name="椭圆 48">
              <a:extLst>
                <a:ext uri="{FF2B5EF4-FFF2-40B4-BE49-F238E27FC236}">
                  <a16:creationId xmlns:a16="http://schemas.microsoft.com/office/drawing/2014/main" id="{9C1A8E30-A8C8-4E64-8C15-71578745B2FE}"/>
                </a:ext>
              </a:extLst>
            </p:cNvPr>
            <p:cNvSpPr/>
            <p:nvPr/>
          </p:nvSpPr>
          <p:spPr>
            <a:xfrm>
              <a:off x="10154209" y="424378"/>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2" name="椭圆 49">
              <a:extLst>
                <a:ext uri="{FF2B5EF4-FFF2-40B4-BE49-F238E27FC236}">
                  <a16:creationId xmlns:a16="http://schemas.microsoft.com/office/drawing/2014/main" id="{1E308E70-EFE7-42A5-8D75-EA8369B0860E}"/>
                </a:ext>
              </a:extLst>
            </p:cNvPr>
            <p:cNvSpPr/>
            <p:nvPr/>
          </p:nvSpPr>
          <p:spPr>
            <a:xfrm>
              <a:off x="8150191" y="59737"/>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3" name="椭圆 50">
              <a:extLst>
                <a:ext uri="{FF2B5EF4-FFF2-40B4-BE49-F238E27FC236}">
                  <a16:creationId xmlns:a16="http://schemas.microsoft.com/office/drawing/2014/main" id="{27CD8D5A-929C-4F2F-9387-E91AB8932C16}"/>
                </a:ext>
              </a:extLst>
            </p:cNvPr>
            <p:cNvSpPr/>
            <p:nvPr/>
          </p:nvSpPr>
          <p:spPr>
            <a:xfrm>
              <a:off x="9382640" y="311618"/>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4" name="椭圆 51">
              <a:extLst>
                <a:ext uri="{FF2B5EF4-FFF2-40B4-BE49-F238E27FC236}">
                  <a16:creationId xmlns:a16="http://schemas.microsoft.com/office/drawing/2014/main" id="{C1D62D97-9148-4649-A967-CB2D8A35931E}"/>
                </a:ext>
              </a:extLst>
            </p:cNvPr>
            <p:cNvSpPr/>
            <p:nvPr/>
          </p:nvSpPr>
          <p:spPr>
            <a:xfrm>
              <a:off x="9533458" y="373259"/>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5" name="椭圆 52">
              <a:extLst>
                <a:ext uri="{FF2B5EF4-FFF2-40B4-BE49-F238E27FC236}">
                  <a16:creationId xmlns:a16="http://schemas.microsoft.com/office/drawing/2014/main" id="{DFB79F86-2985-40A6-A5E0-992F80C7F528}"/>
                </a:ext>
              </a:extLst>
            </p:cNvPr>
            <p:cNvSpPr/>
            <p:nvPr/>
          </p:nvSpPr>
          <p:spPr>
            <a:xfrm>
              <a:off x="9339791" y="514547"/>
              <a:ext cx="36000" cy="36000"/>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6" name="椭圆 53">
              <a:extLst>
                <a:ext uri="{FF2B5EF4-FFF2-40B4-BE49-F238E27FC236}">
                  <a16:creationId xmlns:a16="http://schemas.microsoft.com/office/drawing/2014/main" id="{76E82B41-3866-4EB2-8780-8AADAF4AF7E1}"/>
                </a:ext>
              </a:extLst>
            </p:cNvPr>
            <p:cNvSpPr/>
            <p:nvPr/>
          </p:nvSpPr>
          <p:spPr>
            <a:xfrm>
              <a:off x="9858541" y="750350"/>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7" name="椭圆 54">
              <a:extLst>
                <a:ext uri="{FF2B5EF4-FFF2-40B4-BE49-F238E27FC236}">
                  <a16:creationId xmlns:a16="http://schemas.microsoft.com/office/drawing/2014/main" id="{C1518FA8-0425-4ACE-A2E0-F54F3FDB2222}"/>
                </a:ext>
              </a:extLst>
            </p:cNvPr>
            <p:cNvSpPr/>
            <p:nvPr/>
          </p:nvSpPr>
          <p:spPr>
            <a:xfrm>
              <a:off x="10401699" y="1073324"/>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8" name="椭圆 55">
              <a:extLst>
                <a:ext uri="{FF2B5EF4-FFF2-40B4-BE49-F238E27FC236}">
                  <a16:creationId xmlns:a16="http://schemas.microsoft.com/office/drawing/2014/main" id="{22EA0430-B95D-4A26-8FA6-F73926244414}"/>
                </a:ext>
              </a:extLst>
            </p:cNvPr>
            <p:cNvSpPr/>
            <p:nvPr/>
          </p:nvSpPr>
          <p:spPr>
            <a:xfrm>
              <a:off x="11074613" y="885729"/>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09" name="椭圆 56">
              <a:extLst>
                <a:ext uri="{FF2B5EF4-FFF2-40B4-BE49-F238E27FC236}">
                  <a16:creationId xmlns:a16="http://schemas.microsoft.com/office/drawing/2014/main" id="{5BE42E98-3BFC-41D4-8C58-41889FD26C27}"/>
                </a:ext>
              </a:extLst>
            </p:cNvPr>
            <p:cNvSpPr/>
            <p:nvPr/>
          </p:nvSpPr>
          <p:spPr>
            <a:xfrm>
              <a:off x="10554365" y="2728733"/>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10" name="椭圆 57">
              <a:extLst>
                <a:ext uri="{FF2B5EF4-FFF2-40B4-BE49-F238E27FC236}">
                  <a16:creationId xmlns:a16="http://schemas.microsoft.com/office/drawing/2014/main" id="{152A60C5-62CC-43E0-B42A-610DF429BB8D}"/>
                </a:ext>
              </a:extLst>
            </p:cNvPr>
            <p:cNvSpPr/>
            <p:nvPr/>
          </p:nvSpPr>
          <p:spPr>
            <a:xfrm>
              <a:off x="9451341" y="4215300"/>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11" name="椭圆 58">
              <a:extLst>
                <a:ext uri="{FF2B5EF4-FFF2-40B4-BE49-F238E27FC236}">
                  <a16:creationId xmlns:a16="http://schemas.microsoft.com/office/drawing/2014/main" id="{7833A523-28B2-46CC-8651-DBF7613896F2}"/>
                </a:ext>
              </a:extLst>
            </p:cNvPr>
            <p:cNvSpPr/>
            <p:nvPr/>
          </p:nvSpPr>
          <p:spPr>
            <a:xfrm>
              <a:off x="11410316" y="4511555"/>
              <a:ext cx="45719" cy="45719"/>
            </a:xfrm>
            <a:prstGeom prst="ellipse">
              <a:avLst/>
            </a:prstGeom>
            <a:solidFill>
              <a:schemeClr val="bg1">
                <a:alpha val="33000"/>
              </a:schemeClr>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12" name="椭圆 59">
              <a:extLst>
                <a:ext uri="{FF2B5EF4-FFF2-40B4-BE49-F238E27FC236}">
                  <a16:creationId xmlns:a16="http://schemas.microsoft.com/office/drawing/2014/main" id="{BAC1DB6F-5FCD-4A8E-B0F0-47CC6A62CE32}"/>
                </a:ext>
              </a:extLst>
            </p:cNvPr>
            <p:cNvSpPr/>
            <p:nvPr/>
          </p:nvSpPr>
          <p:spPr>
            <a:xfrm>
              <a:off x="10101776" y="5254893"/>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sp>
          <p:nvSpPr>
            <p:cNvPr id="113" name="椭圆 60">
              <a:extLst>
                <a:ext uri="{FF2B5EF4-FFF2-40B4-BE49-F238E27FC236}">
                  <a16:creationId xmlns:a16="http://schemas.microsoft.com/office/drawing/2014/main" id="{C7C58CDA-7BC6-4EE8-B65A-03EB3C8FDEAD}"/>
                </a:ext>
              </a:extLst>
            </p:cNvPr>
            <p:cNvSpPr/>
            <p:nvPr/>
          </p:nvSpPr>
          <p:spPr>
            <a:xfrm>
              <a:off x="9464676" y="4611688"/>
              <a:ext cx="36000" cy="36000"/>
            </a:xfrm>
            <a:prstGeom prst="ellipse">
              <a:avLst/>
            </a:prstGeom>
            <a:solidFill>
              <a:schemeClr val="bg1"/>
            </a:solidFill>
            <a:ln>
              <a:noFill/>
            </a:ln>
            <a:effectLst>
              <a:glow>
                <a:srgbClr val="00B0F0">
                  <a:alpha val="7000"/>
                </a:srgbClr>
              </a:glow>
              <a:outerShdw blurRad="292100" sx="102000" sy="102000" algn="ctr" rotWithShape="0">
                <a:srgbClr val="5DFF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95000"/>
                    <a:lumOff val="5000"/>
                  </a:schemeClr>
                </a:solidFill>
              </a:endParaRPr>
            </a:p>
          </p:txBody>
        </p:sp>
      </p:grpSp>
      <p:pic>
        <p:nvPicPr>
          <p:cNvPr id="115" name="Picture 114" descr="Background pattern&#10;&#10;Description automatically generated">
            <a:extLst>
              <a:ext uri="{FF2B5EF4-FFF2-40B4-BE49-F238E27FC236}">
                <a16:creationId xmlns:a16="http://schemas.microsoft.com/office/drawing/2014/main" id="{662BEFD9-928B-4258-A284-D5E4CFD697CE}"/>
              </a:ext>
            </a:extLst>
          </p:cNvPr>
          <p:cNvPicPr>
            <a:picLocks noChangeAspect="1"/>
          </p:cNvPicPr>
          <p:nvPr userDrawn="1"/>
        </p:nvPicPr>
        <p:blipFill rotWithShape="1">
          <a:blip r:embed="rId7" cstate="screen">
            <a:alphaModFix amt="20000"/>
            <a:extLst>
              <a:ext uri="{28A0092B-C50C-407E-A947-70E740481C1C}">
                <a14:useLocalDpi xmlns:a14="http://schemas.microsoft.com/office/drawing/2010/main" val="0"/>
              </a:ext>
            </a:extLst>
          </a:blip>
          <a:srcRect/>
          <a:stretch/>
        </p:blipFill>
        <p:spPr>
          <a:xfrm flipH="1">
            <a:off x="-18734" y="-14210"/>
            <a:ext cx="12210731" cy="6884028"/>
          </a:xfrm>
          <a:prstGeom prst="rect">
            <a:avLst/>
          </a:prstGeom>
        </p:spPr>
      </p:pic>
      <p:sp>
        <p:nvSpPr>
          <p:cNvPr id="3" name="フリーフォーム 14">
            <a:extLst>
              <a:ext uri="{FF2B5EF4-FFF2-40B4-BE49-F238E27FC236}">
                <a16:creationId xmlns:a16="http://schemas.microsoft.com/office/drawing/2014/main" id="{0D22D139-AAE7-48ED-BC1E-D4EB2B33B3A2}"/>
              </a:ext>
            </a:extLst>
          </p:cNvPr>
          <p:cNvSpPr/>
          <p:nvPr userDrawn="1"/>
        </p:nvSpPr>
        <p:spPr>
          <a:xfrm>
            <a:off x="-1" y="6407066"/>
            <a:ext cx="9739901" cy="80840"/>
          </a:xfrm>
          <a:custGeom>
            <a:avLst/>
            <a:gdLst>
              <a:gd name="connsiteX0" fmla="*/ 0 w 7495974"/>
              <a:gd name="connsiteY0" fmla="*/ 0 h 80840"/>
              <a:gd name="connsiteX1" fmla="*/ 7495974 w 7495974"/>
              <a:gd name="connsiteY1" fmla="*/ 0 h 80840"/>
              <a:gd name="connsiteX2" fmla="*/ 7450306 w 7495974"/>
              <a:gd name="connsiteY2" fmla="*/ 80840 h 80840"/>
              <a:gd name="connsiteX3" fmla="*/ 0 w 7495974"/>
              <a:gd name="connsiteY3" fmla="*/ 80840 h 80840"/>
            </a:gdLst>
            <a:ahLst/>
            <a:cxnLst>
              <a:cxn ang="0">
                <a:pos x="connsiteX0" y="connsiteY0"/>
              </a:cxn>
              <a:cxn ang="0">
                <a:pos x="connsiteX1" y="connsiteY1"/>
              </a:cxn>
              <a:cxn ang="0">
                <a:pos x="connsiteX2" y="connsiteY2"/>
              </a:cxn>
              <a:cxn ang="0">
                <a:pos x="connsiteX3" y="connsiteY3"/>
              </a:cxn>
            </a:cxnLst>
            <a:rect l="l" t="t" r="r" b="b"/>
            <a:pathLst>
              <a:path w="7495974" h="80840">
                <a:moveTo>
                  <a:pt x="0" y="0"/>
                </a:moveTo>
                <a:lnTo>
                  <a:pt x="7495974" y="0"/>
                </a:lnTo>
                <a:lnTo>
                  <a:pt x="7450306" y="80840"/>
                </a:lnTo>
                <a:lnTo>
                  <a:pt x="0" y="80840"/>
                </a:lnTo>
                <a:close/>
              </a:path>
            </a:pathLst>
          </a:custGeom>
          <a:gradFill flip="none" rotWithShape="1">
            <a:gsLst>
              <a:gs pos="16000">
                <a:schemeClr val="bg1"/>
              </a:gs>
              <a:gs pos="0">
                <a:schemeClr val="bg1"/>
              </a:gs>
              <a:gs pos="50000">
                <a:srgbClr val="E5E5E5"/>
              </a:gs>
              <a:gs pos="29000">
                <a:srgbClr val="F5F5F5"/>
              </a:gs>
              <a:gs pos="75000">
                <a:srgbClr val="CDCDCF"/>
              </a:gs>
              <a:gs pos="100000">
                <a:srgbClr val="B5B5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 name="テキスト プレースホルダー 8">
            <a:extLst>
              <a:ext uri="{FF2B5EF4-FFF2-40B4-BE49-F238E27FC236}">
                <a16:creationId xmlns:a16="http://schemas.microsoft.com/office/drawing/2014/main" id="{D0716ADA-FE8F-2F22-6B22-B18588DD2884}"/>
              </a:ext>
            </a:extLst>
          </p:cNvPr>
          <p:cNvSpPr txBox="1">
            <a:spLocks/>
          </p:cNvSpPr>
          <p:nvPr userDrawn="1"/>
        </p:nvSpPr>
        <p:spPr>
          <a:xfrm>
            <a:off x="255627" y="6466403"/>
            <a:ext cx="4270186" cy="368087"/>
          </a:xfrm>
          <a:prstGeom prst="rect">
            <a:avLst/>
          </a:prstGeom>
        </p:spPr>
        <p:txBody>
          <a:bodyPr anchor="ctr">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a:latin typeface="Roboto" panose="02000000000000000000" pitchFamily="2" charset="0"/>
                <a:ea typeface="Roboto" panose="02000000000000000000" pitchFamily="2" charset="0"/>
                <a:cs typeface="Roboto" panose="02000000000000000000" pitchFamily="2" charset="0"/>
              </a:rPr>
              <a:t>Copyright © 2017-2022 </a:t>
            </a:r>
            <a:r>
              <a:rPr lang="en-US" altLang="ja-JP" sz="800" dirty="0" err="1">
                <a:latin typeface="Roboto" panose="02000000000000000000" pitchFamily="2" charset="0"/>
                <a:ea typeface="Roboto" panose="02000000000000000000" pitchFamily="2" charset="0"/>
                <a:cs typeface="Roboto" panose="02000000000000000000" pitchFamily="2" charset="0"/>
              </a:rPr>
              <a:t>AeroGT</a:t>
            </a:r>
            <a:r>
              <a:rPr lang="en-US" altLang="ja-JP" sz="800" dirty="0">
                <a:latin typeface="Roboto" panose="02000000000000000000" pitchFamily="2" charset="0"/>
                <a:ea typeface="Roboto" panose="02000000000000000000" pitchFamily="2" charset="0"/>
                <a:cs typeface="Roboto" panose="02000000000000000000" pitchFamily="2" charset="0"/>
              </a:rPr>
              <a:t> Labs.  All Rights Reserved</a:t>
            </a:r>
            <a:endParaRPr lang="ja-JP" altLang="en-US" sz="800" dirty="0">
              <a:latin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C4BBDC2B-B50B-7FE1-6907-EBDF9310D4E1}"/>
              </a:ext>
            </a:extLst>
          </p:cNvPr>
          <p:cNvSpPr txBox="1"/>
          <p:nvPr userDrawn="1"/>
        </p:nvSpPr>
        <p:spPr>
          <a:xfrm>
            <a:off x="5667153" y="6513091"/>
            <a:ext cx="857693" cy="215444"/>
          </a:xfrm>
          <a:prstGeom prst="rect">
            <a:avLst/>
          </a:prstGeom>
          <a:noFill/>
        </p:spPr>
        <p:txBody>
          <a:bodyPr wrap="square" rtlCol="0">
            <a:spAutoFit/>
          </a:bodyPr>
          <a:lstStyle/>
          <a:p>
            <a:pPr algn="ctr"/>
            <a:fld id="{CF052E8E-B9D8-4C38-B7FB-C415D8A08675}" type="slidenum">
              <a:rPr lang="en-US" sz="800" i="1" smtClean="0">
                <a:latin typeface="Roboto" panose="02000000000000000000" pitchFamily="2" charset="0"/>
                <a:ea typeface="Roboto" panose="02000000000000000000" pitchFamily="2" charset="0"/>
                <a:cs typeface="Roboto" panose="02000000000000000000" pitchFamily="2" charset="0"/>
              </a:rPr>
              <a:pPr algn="ctr"/>
              <a:t>‹#›</a:t>
            </a:fld>
            <a:endParaRPr lang="en-US" sz="1000" i="1"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descr="Logo&#10;&#10;Description automatically generated">
            <a:extLst>
              <a:ext uri="{FF2B5EF4-FFF2-40B4-BE49-F238E27FC236}">
                <a16:creationId xmlns:a16="http://schemas.microsoft.com/office/drawing/2014/main" id="{D38CE458-41BA-E7C1-D6EB-B6E72AF37617}"/>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117731" y="6009863"/>
            <a:ext cx="1757224" cy="671122"/>
          </a:xfrm>
          <a:prstGeom prst="rect">
            <a:avLst/>
          </a:prstGeom>
        </p:spPr>
      </p:pic>
    </p:spTree>
    <p:extLst>
      <p:ext uri="{BB962C8B-B14F-4D97-AF65-F5344CB8AC3E}">
        <p14:creationId xmlns:p14="http://schemas.microsoft.com/office/powerpoint/2010/main" val="22132179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7" r:id="rId3"/>
    <p:sldLayoutId id="2147483748" r:id="rId4"/>
    <p:sldLayoutId id="2147483749" r:id="rId5"/>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2.emf"/><Relationship Id="rId3" Type="http://schemas.openxmlformats.org/officeDocument/2006/relationships/image" Target="../media/image15.png"/><Relationship Id="rId7" Type="http://schemas.openxmlformats.org/officeDocument/2006/relationships/oleObject" Target="../embeddings/oleObject1.bin"/><Relationship Id="rId12"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jpeg"/><Relationship Id="rId11" Type="http://schemas.openxmlformats.org/officeDocument/2006/relationships/oleObject" Target="../embeddings/oleObject3.bin"/><Relationship Id="rId5" Type="http://schemas.openxmlformats.org/officeDocument/2006/relationships/image" Target="../media/image17.jpeg"/><Relationship Id="rId10" Type="http://schemas.openxmlformats.org/officeDocument/2006/relationships/image" Target="../media/image20.wmf"/><Relationship Id="rId4" Type="http://schemas.openxmlformats.org/officeDocument/2006/relationships/image" Target="../media/image16.jpeg"/><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1.wmf"/><Relationship Id="rId3" Type="http://schemas.openxmlformats.org/officeDocument/2006/relationships/image" Target="../media/image22.emf"/><Relationship Id="rId7" Type="http://schemas.openxmlformats.org/officeDocument/2006/relationships/image" Target="../media/image18.jpeg"/><Relationship Id="rId12"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20.wmf"/><Relationship Id="rId5" Type="http://schemas.openxmlformats.org/officeDocument/2006/relationships/image" Target="../media/image16.jpeg"/><Relationship Id="rId10" Type="http://schemas.openxmlformats.org/officeDocument/2006/relationships/oleObject" Target="../embeddings/oleObject5.bin"/><Relationship Id="rId4" Type="http://schemas.openxmlformats.org/officeDocument/2006/relationships/image" Target="../media/image23.png"/><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2.bin"/><Relationship Id="rId18" Type="http://schemas.openxmlformats.org/officeDocument/2006/relationships/image" Target="../media/image32.wmf"/><Relationship Id="rId3" Type="http://schemas.openxmlformats.org/officeDocument/2006/relationships/oleObject" Target="../embeddings/oleObject7.bin"/><Relationship Id="rId21" Type="http://schemas.openxmlformats.org/officeDocument/2006/relationships/image" Target="../media/image33.wmf"/><Relationship Id="rId7" Type="http://schemas.openxmlformats.org/officeDocument/2006/relationships/oleObject" Target="../embeddings/oleObject9.bin"/><Relationship Id="rId12" Type="http://schemas.openxmlformats.org/officeDocument/2006/relationships/image" Target="../media/image29.wmf"/><Relationship Id="rId17" Type="http://schemas.openxmlformats.org/officeDocument/2006/relationships/oleObject" Target="../embeddings/oleObject14.bin"/><Relationship Id="rId2" Type="http://schemas.openxmlformats.org/officeDocument/2006/relationships/notesSlide" Target="../notesSlides/notesSlide12.xml"/><Relationship Id="rId16" Type="http://schemas.openxmlformats.org/officeDocument/2006/relationships/image" Target="../media/image31.wmf"/><Relationship Id="rId20" Type="http://schemas.openxmlformats.org/officeDocument/2006/relationships/oleObject" Target="../embeddings/oleObject16.bin"/><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8.wmf"/><Relationship Id="rId19" Type="http://schemas.openxmlformats.org/officeDocument/2006/relationships/oleObject" Target="../embeddings/oleObject15.bin"/><Relationship Id="rId4" Type="http://schemas.openxmlformats.org/officeDocument/2006/relationships/image" Target="../media/image25.png"/><Relationship Id="rId9" Type="http://schemas.openxmlformats.org/officeDocument/2006/relationships/oleObject" Target="../embeddings/oleObject10.bin"/><Relationship Id="rId1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6.emf"/></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6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hyperlink" Target="https://drive.google.com/a/google.com/file/d/0B9J9TIQ3YLJYWENweTZJS1hfWG9yMUF6ei1FQnBPcXctOVRN/view?usp=sharing" TargetMode="Externa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9.emf"/></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http://www.aerogtlabs.com/" TargetMode="External"/><Relationship Id="rId7" Type="http://schemas.openxmlformats.org/officeDocument/2006/relationships/image" Target="../media/image2.png"/><Relationship Id="rId2" Type="http://schemas.openxmlformats.org/officeDocument/2006/relationships/image" Target="../media/image72.jpeg"/><Relationship Id="rId1" Type="http://schemas.openxmlformats.org/officeDocument/2006/relationships/slideLayout" Target="../slideLayouts/slideLayout4.xml"/><Relationship Id="rId6" Type="http://schemas.openxmlformats.org/officeDocument/2006/relationships/hyperlink" Target="mailto:info@toyotechus.com" TargetMode="External"/><Relationship Id="rId5" Type="http://schemas.openxmlformats.org/officeDocument/2006/relationships/hyperlink" Target="https://youtu.be/Gr1hojkvRmE" TargetMode="External"/><Relationship Id="rId4" Type="http://schemas.openxmlformats.org/officeDocument/2006/relationships/hyperlink" Target="https://www.linkedin.com/company/aerogt-lab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DE3D63-DB82-4DA6-A9FD-8873B810D81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C8CA0835-875F-E89D-2F86-81B3E8EFD3E3}"/>
              </a:ext>
            </a:extLst>
          </p:cNvPr>
          <p:cNvSpPr>
            <a:spLocks noGrp="1"/>
          </p:cNvSpPr>
          <p:nvPr>
            <p:ph type="ctrTitle"/>
          </p:nvPr>
        </p:nvSpPr>
        <p:spPr/>
        <p:txBody>
          <a:bodyPr>
            <a:normAutofit fontScale="90000"/>
          </a:bodyPr>
          <a:lstStyle/>
          <a:p>
            <a:r>
              <a:rPr lang="en-GB" sz="4800" dirty="0">
                <a:solidFill>
                  <a:schemeClr val="bg1"/>
                </a:solidFill>
                <a:latin typeface="Roboto"/>
                <a:ea typeface="Roboto"/>
                <a:cs typeface="Roboto"/>
              </a:rPr>
              <a:t>Radiated Two Stage Method: </a:t>
            </a:r>
            <a:br>
              <a:rPr lang="en-GB" sz="4800" dirty="0">
                <a:solidFill>
                  <a:schemeClr val="bg1"/>
                </a:solidFill>
                <a:latin typeface="Roboto"/>
                <a:ea typeface="Roboto"/>
                <a:cs typeface="Roboto"/>
              </a:rPr>
            </a:br>
            <a:r>
              <a:rPr lang="en-GB" sz="4800" dirty="0">
                <a:solidFill>
                  <a:schemeClr val="bg1"/>
                </a:solidFill>
                <a:latin typeface="Roboto"/>
                <a:ea typeface="Roboto"/>
                <a:cs typeface="Roboto"/>
              </a:rPr>
              <a:t>Fundamentals and Recent Process</a:t>
            </a:r>
          </a:p>
        </p:txBody>
      </p:sp>
      <p:sp>
        <p:nvSpPr>
          <p:cNvPr id="7" name="TextBox 6">
            <a:extLst>
              <a:ext uri="{FF2B5EF4-FFF2-40B4-BE49-F238E27FC236}">
                <a16:creationId xmlns:a16="http://schemas.microsoft.com/office/drawing/2014/main" id="{AFCF4CA2-C5AD-92D7-4AE0-F3F77FC5FA1C}"/>
              </a:ext>
            </a:extLst>
          </p:cNvPr>
          <p:cNvSpPr txBox="1"/>
          <p:nvPr/>
        </p:nvSpPr>
        <p:spPr>
          <a:xfrm>
            <a:off x="806548" y="2817838"/>
            <a:ext cx="5289452" cy="646331"/>
          </a:xfrm>
          <a:prstGeom prst="rect">
            <a:avLst/>
          </a:prstGeom>
          <a:noFill/>
        </p:spPr>
        <p:txBody>
          <a:bodyPr wrap="square" rtlCol="0">
            <a:spAutoFit/>
          </a:bodyPr>
          <a:lstStyle/>
          <a:p>
            <a:r>
              <a:rPr lang="en-GB" dirty="0">
                <a:solidFill>
                  <a:schemeClr val="bg1"/>
                </a:solidFill>
              </a:rPr>
              <a:t>PRESENTED BY Yihong Qi &amp; Wei Yu</a:t>
            </a:r>
          </a:p>
          <a:p>
            <a:r>
              <a:rPr lang="en-US" b="1" dirty="0">
                <a:solidFill>
                  <a:schemeClr val="bg1"/>
                </a:solidFill>
              </a:rPr>
              <a:t>Advisors to </a:t>
            </a:r>
            <a:r>
              <a:rPr lang="en-US" b="1" dirty="0" err="1">
                <a:solidFill>
                  <a:schemeClr val="bg1"/>
                </a:solidFill>
              </a:rPr>
              <a:t>AeroGT</a:t>
            </a:r>
            <a:r>
              <a:rPr lang="en-US" b="1" dirty="0">
                <a:solidFill>
                  <a:schemeClr val="bg1"/>
                </a:solidFill>
              </a:rPr>
              <a:t> Labs</a:t>
            </a:r>
          </a:p>
        </p:txBody>
      </p:sp>
    </p:spTree>
    <p:extLst>
      <p:ext uri="{BB962C8B-B14F-4D97-AF65-F5344CB8AC3E}">
        <p14:creationId xmlns:p14="http://schemas.microsoft.com/office/powerpoint/2010/main" val="20394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24" name="标题 1"/>
          <p:cNvSpPr>
            <a:spLocks noGrp="1"/>
          </p:cNvSpPr>
          <p:nvPr>
            <p:ph type="title"/>
          </p:nvPr>
        </p:nvSpPr>
        <p:spPr/>
        <p:txBody>
          <a:bodyPr/>
          <a:lstStyle/>
          <a:p>
            <a:r>
              <a:rPr lang="en-US" altLang="zh-CN" dirty="0">
                <a:ea typeface="FZYaoTi" pitchFamily="2" charset="-122"/>
              </a:rPr>
              <a:t>Standard Test Method: RTS Method</a:t>
            </a:r>
          </a:p>
        </p:txBody>
      </p:sp>
      <p:sp>
        <p:nvSpPr>
          <p:cNvPr id="12" name="Content Placeholder 4"/>
          <p:cNvSpPr>
            <a:spLocks noGrp="1"/>
          </p:cNvSpPr>
          <p:nvPr>
            <p:ph type="body" idx="1"/>
          </p:nvPr>
        </p:nvSpPr>
        <p:spPr/>
        <p:txBody>
          <a:bodyPr>
            <a:normAutofit/>
          </a:bodyPr>
          <a:lstStyle/>
          <a:p>
            <a:pPr>
              <a:buFont typeface="Wingdings" panose="05000000000000000000" pitchFamily="2" charset="2"/>
              <a:buChar char="Ø"/>
            </a:pPr>
            <a:r>
              <a:rPr lang="en-US" sz="1800" dirty="0"/>
              <a:t>Radiated Two Stage (RTS) method </a:t>
            </a:r>
            <a:r>
              <a:rPr lang="en-US" altLang="zh-CN" sz="1800" dirty="0"/>
              <a:t>integrates the antenna patters and the channel model through calculations and measures the throughput</a:t>
            </a:r>
            <a:endParaRPr lang="zh-CN" altLang="en-US" sz="1800" dirty="0"/>
          </a:p>
          <a:p>
            <a:pPr marL="0" indent="0">
              <a:buNone/>
            </a:pPr>
            <a:endParaRPr lang="zh-CN" altLang="en-US" sz="1800" dirty="0"/>
          </a:p>
        </p:txBody>
      </p:sp>
      <p:pic>
        <p:nvPicPr>
          <p:cNvPr id="11264" name="图片 112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208" y="3468094"/>
            <a:ext cx="5015248" cy="1737267"/>
          </a:xfrm>
          <a:prstGeom prst="rect">
            <a:avLst/>
          </a:prstGeom>
        </p:spPr>
      </p:pic>
      <p:sp>
        <p:nvSpPr>
          <p:cNvPr id="36" name="矩形 35"/>
          <p:cNvSpPr/>
          <p:nvPr/>
        </p:nvSpPr>
        <p:spPr>
          <a:xfrm>
            <a:off x="1725976" y="5408579"/>
            <a:ext cx="7739308" cy="369332"/>
          </a:xfrm>
          <a:prstGeom prst="rect">
            <a:avLst/>
          </a:prstGeom>
        </p:spPr>
        <p:txBody>
          <a:bodyPr wrap="square">
            <a:spAutoFit/>
          </a:bodyPr>
          <a:lstStyle/>
          <a:p>
            <a:r>
              <a:rPr lang="en-US" altLang="zh-CN" dirty="0">
                <a:latin typeface="Roboto" panose="02000000000000000000" pitchFamily="2" charset="0"/>
                <a:ea typeface="宋体" panose="02010600030101010101" pitchFamily="2" charset="-122"/>
                <a:cs typeface="Roboto" panose="02000000000000000000" pitchFamily="2" charset="0"/>
              </a:rPr>
              <a:t>All of the channel model are simulated in the channel emulator.</a:t>
            </a:r>
            <a:endParaRPr lang="zh-CN" altLang="en-US" dirty="0">
              <a:latin typeface="Roboto" panose="02000000000000000000" pitchFamily="2" charset="0"/>
              <a:cs typeface="Roboto" panose="02000000000000000000" pitchFamily="2" charset="0"/>
            </a:endParaRPr>
          </a:p>
        </p:txBody>
      </p:sp>
      <p:grpSp>
        <p:nvGrpSpPr>
          <p:cNvPr id="18" name="组合 30"/>
          <p:cNvGrpSpPr>
            <a:grpSpLocks/>
          </p:cNvGrpSpPr>
          <p:nvPr/>
        </p:nvGrpSpPr>
        <p:grpSpPr bwMode="auto">
          <a:xfrm>
            <a:off x="6172200" y="2438400"/>
            <a:ext cx="2438400" cy="1200626"/>
            <a:chOff x="4427984" y="980728"/>
            <a:chExt cx="1945881" cy="914048"/>
          </a:xfrm>
        </p:grpSpPr>
        <p:pic>
          <p:nvPicPr>
            <p:cNvPr id="19" name="Picture 33" descr="Rx PAS no details small"/>
            <p:cNvPicPr>
              <a:picLocks noChangeAspect="1" noChangeArrowheads="1"/>
            </p:cNvPicPr>
            <p:nvPr/>
          </p:nvPicPr>
          <p:blipFill>
            <a:blip r:embed="rId4" cstate="print"/>
            <a:srcRect/>
            <a:stretch>
              <a:fillRect/>
            </a:stretch>
          </p:blipFill>
          <p:spPr bwMode="auto">
            <a:xfrm>
              <a:off x="5795699" y="1036488"/>
              <a:ext cx="480679" cy="408017"/>
            </a:xfrm>
            <a:prstGeom prst="rect">
              <a:avLst/>
            </a:prstGeom>
            <a:noFill/>
            <a:ln w="9525">
              <a:noFill/>
              <a:miter lim="800000"/>
              <a:headEnd/>
              <a:tailEnd/>
            </a:ln>
          </p:spPr>
        </p:pic>
        <p:pic>
          <p:nvPicPr>
            <p:cNvPr id="20" name="Picture 32" descr="Tx PAS no details small"/>
            <p:cNvPicPr>
              <a:picLocks noChangeAspect="1" noChangeArrowheads="1"/>
            </p:cNvPicPr>
            <p:nvPr/>
          </p:nvPicPr>
          <p:blipFill>
            <a:blip r:embed="rId5" cstate="print"/>
            <a:srcRect/>
            <a:stretch>
              <a:fillRect/>
            </a:stretch>
          </p:blipFill>
          <p:spPr bwMode="auto">
            <a:xfrm>
              <a:off x="4510028" y="1036488"/>
              <a:ext cx="387052" cy="408017"/>
            </a:xfrm>
            <a:prstGeom prst="rect">
              <a:avLst/>
            </a:prstGeom>
            <a:noFill/>
            <a:ln w="9525">
              <a:noFill/>
              <a:miter lim="800000"/>
              <a:headEnd/>
              <a:tailEnd/>
            </a:ln>
          </p:spPr>
        </p:pic>
        <p:pic>
          <p:nvPicPr>
            <p:cNvPr id="21" name="Picture 17" descr="BS Antenna Patterns"/>
            <p:cNvPicPr>
              <a:picLocks noChangeAspect="1" noChangeArrowheads="1"/>
            </p:cNvPicPr>
            <p:nvPr/>
          </p:nvPicPr>
          <p:blipFill>
            <a:blip r:embed="rId6" cstate="print"/>
            <a:srcRect/>
            <a:stretch>
              <a:fillRect/>
            </a:stretch>
          </p:blipFill>
          <p:spPr bwMode="auto">
            <a:xfrm>
              <a:off x="5041863" y="980728"/>
              <a:ext cx="608088" cy="557595"/>
            </a:xfrm>
            <a:prstGeom prst="rect">
              <a:avLst/>
            </a:prstGeom>
            <a:noFill/>
            <a:ln w="9525">
              <a:noFill/>
              <a:miter lim="800000"/>
              <a:headEnd/>
              <a:tailEnd/>
            </a:ln>
          </p:spPr>
        </p:pic>
        <p:graphicFrame>
          <p:nvGraphicFramePr>
            <p:cNvPr id="22" name="Object 2"/>
            <p:cNvGraphicFramePr>
              <a:graphicFrameLocks noChangeAspect="1"/>
            </p:cNvGraphicFramePr>
            <p:nvPr/>
          </p:nvGraphicFramePr>
          <p:xfrm>
            <a:off x="4470454" y="1481678"/>
            <a:ext cx="455583" cy="153118"/>
          </p:xfrm>
          <a:graphic>
            <a:graphicData uri="http://schemas.openxmlformats.org/presentationml/2006/ole">
              <mc:AlternateContent xmlns:mc="http://schemas.openxmlformats.org/markup-compatibility/2006">
                <mc:Choice xmlns:v="urn:schemas-microsoft-com:vml" Requires="v">
                  <p:oleObj name="Equation" r:id="rId7" imgW="622030" imgH="228501" progId="Equation.3">
                    <p:embed/>
                  </p:oleObj>
                </mc:Choice>
                <mc:Fallback>
                  <p:oleObj name="Equation" r:id="rId7" imgW="622030" imgH="228501" progId="Equation.3">
                    <p:embed/>
                    <p:pic>
                      <p:nvPicPr>
                        <p:cNvPr id="2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0454" y="1481678"/>
                          <a:ext cx="455583" cy="153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3"/>
            <p:cNvGraphicFramePr>
              <a:graphicFrameLocks noChangeAspect="1"/>
            </p:cNvGraphicFramePr>
            <p:nvPr/>
          </p:nvGraphicFramePr>
          <p:xfrm>
            <a:off x="5233942" y="1481678"/>
            <a:ext cx="322383" cy="152232"/>
          </p:xfrm>
          <a:graphic>
            <a:graphicData uri="http://schemas.openxmlformats.org/presentationml/2006/ole">
              <mc:AlternateContent xmlns:mc="http://schemas.openxmlformats.org/markup-compatibility/2006">
                <mc:Choice xmlns:v="urn:schemas-microsoft-com:vml" Requires="v">
                  <p:oleObj name="Equation" r:id="rId9" imgW="444307" imgH="228501" progId="Equation.3">
                    <p:embed/>
                  </p:oleObj>
                </mc:Choice>
                <mc:Fallback>
                  <p:oleObj name="Equation" r:id="rId9" imgW="444307" imgH="228501" progId="Equation.3">
                    <p:embed/>
                    <p:pic>
                      <p:nvPicPr>
                        <p:cNvPr id="23"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3942" y="1481678"/>
                          <a:ext cx="322383" cy="152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4"/>
            <p:cNvGraphicFramePr>
              <a:graphicFrameLocks noChangeAspect="1"/>
            </p:cNvGraphicFramePr>
            <p:nvPr/>
          </p:nvGraphicFramePr>
          <p:xfrm>
            <a:off x="5795699" y="1481678"/>
            <a:ext cx="461375" cy="152232"/>
          </p:xfrm>
          <a:graphic>
            <a:graphicData uri="http://schemas.openxmlformats.org/presentationml/2006/ole">
              <mc:AlternateContent xmlns:mc="http://schemas.openxmlformats.org/markup-compatibility/2006">
                <mc:Choice xmlns:v="urn:schemas-microsoft-com:vml" Requires="v">
                  <p:oleObj name="Equation" r:id="rId11" imgW="634725" imgH="228501" progId="Equation.3">
                    <p:embed/>
                  </p:oleObj>
                </mc:Choice>
                <mc:Fallback>
                  <p:oleObj name="Equation" r:id="rId11" imgW="634725" imgH="228501" progId="Equation.3">
                    <p:embed/>
                    <p:pic>
                      <p:nvPicPr>
                        <p:cNvPr id="35"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5699" y="1481678"/>
                          <a:ext cx="461375" cy="152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AutoShape 18"/>
            <p:cNvSpPr>
              <a:spLocks/>
            </p:cNvSpPr>
            <p:nvPr/>
          </p:nvSpPr>
          <p:spPr bwMode="auto">
            <a:xfrm rot="16200000" flipH="1">
              <a:off x="5270936" y="791846"/>
              <a:ext cx="259978" cy="1945881"/>
            </a:xfrm>
            <a:prstGeom prst="rightBrace">
              <a:avLst>
                <a:gd name="adj1" fmla="val 138157"/>
                <a:gd name="adj2" fmla="val 49769"/>
              </a:avLst>
            </a:prstGeom>
            <a:noFill/>
            <a:ln w="12700">
              <a:solidFill>
                <a:schemeClr val="accent1"/>
              </a:solidFill>
              <a:round/>
              <a:headEnd/>
              <a:tailEnd/>
            </a:ln>
          </p:spPr>
          <p:txBody>
            <a:bodyPr wrap="none" lIns="0" tIns="0" rIns="0" bIns="0" anchor="ctr"/>
            <a:lstStyle/>
            <a:p>
              <a:pPr eaLnBrk="1" hangingPunct="1">
                <a:buFont typeface="Arial" charset="0"/>
                <a:buNone/>
              </a:pPr>
              <a:endParaRPr lang="en-US" altLang="zh-CN"/>
            </a:p>
          </p:txBody>
        </p:sp>
      </p:grpSp>
      <p:pic>
        <p:nvPicPr>
          <p:cNvPr id="38" name="Picture 2"/>
          <p:cNvPicPr>
            <a:picLocks noChangeAspect="1" noChangeArrowheads="1"/>
          </p:cNvPicPr>
          <p:nvPr/>
        </p:nvPicPr>
        <p:blipFill>
          <a:blip r:embed="rId13" cstate="print"/>
          <a:srcRect/>
          <a:stretch>
            <a:fillRect/>
          </a:stretch>
        </p:blipFill>
        <p:spPr bwMode="auto">
          <a:xfrm>
            <a:off x="1397644" y="2639838"/>
            <a:ext cx="2176713" cy="2260481"/>
          </a:xfrm>
          <a:prstGeom prst="rect">
            <a:avLst/>
          </a:prstGeom>
          <a:noFill/>
          <a:ln w="9525">
            <a:noFill/>
            <a:miter lim="800000"/>
            <a:headEnd/>
            <a:tailEnd/>
          </a:ln>
        </p:spPr>
      </p:pic>
      <p:sp>
        <p:nvSpPr>
          <p:cNvPr id="26" name="右箭头 25"/>
          <p:cNvSpPr/>
          <p:nvPr/>
        </p:nvSpPr>
        <p:spPr>
          <a:xfrm>
            <a:off x="4091693" y="3468092"/>
            <a:ext cx="304800" cy="45720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24" name="标题 1"/>
          <p:cNvSpPr>
            <a:spLocks noGrp="1"/>
          </p:cNvSpPr>
          <p:nvPr>
            <p:ph type="title"/>
          </p:nvPr>
        </p:nvSpPr>
        <p:spPr/>
        <p:txBody>
          <a:bodyPr>
            <a:normAutofit/>
          </a:bodyPr>
          <a:lstStyle/>
          <a:p>
            <a:r>
              <a:rPr lang="en-US" altLang="zh-CN" dirty="0">
                <a:ea typeface="FZYaoTi" pitchFamily="2" charset="-122"/>
              </a:rPr>
              <a:t>Summary of the Different Methods (2X2 MIMO)</a:t>
            </a:r>
          </a:p>
        </p:txBody>
      </p:sp>
      <p:sp>
        <p:nvSpPr>
          <p:cNvPr id="2" name="Text Placeholder 1">
            <a:extLst>
              <a:ext uri="{FF2B5EF4-FFF2-40B4-BE49-F238E27FC236}">
                <a16:creationId xmlns:a16="http://schemas.microsoft.com/office/drawing/2014/main" id="{813AA1D8-A7F8-1343-2C9A-B4243216D4A8}"/>
              </a:ext>
            </a:extLst>
          </p:cNvPr>
          <p:cNvSpPr>
            <a:spLocks noGrp="1"/>
          </p:cNvSpPr>
          <p:nvPr>
            <p:ph type="body" idx="1"/>
          </p:nvPr>
        </p:nvSpPr>
        <p:spPr/>
        <p:txBody>
          <a:bodyPr/>
          <a:lstStyle/>
          <a:p>
            <a:endParaRPr lang="en-US"/>
          </a:p>
        </p:txBody>
      </p:sp>
      <p:graphicFrame>
        <p:nvGraphicFramePr>
          <p:cNvPr id="21" name="Table 5"/>
          <p:cNvGraphicFramePr>
            <a:graphicFrameLocks noGrp="1"/>
          </p:cNvGraphicFramePr>
          <p:nvPr>
            <p:extLst>
              <p:ext uri="{D42A27DB-BD31-4B8C-83A1-F6EECF244321}">
                <p14:modId xmlns:p14="http://schemas.microsoft.com/office/powerpoint/2010/main" val="1925961769"/>
              </p:ext>
            </p:extLst>
          </p:nvPr>
        </p:nvGraphicFramePr>
        <p:xfrm>
          <a:off x="613833" y="1219200"/>
          <a:ext cx="9448801" cy="5165319"/>
        </p:xfrm>
        <a:graphic>
          <a:graphicData uri="http://schemas.openxmlformats.org/drawingml/2006/table">
            <a:tbl>
              <a:tblPr firstRow="1" bandRow="1">
                <a:tableStyleId>{7DF18680-E054-41AD-8BC1-D1AEF772440D}</a:tableStyleId>
              </a:tblPr>
              <a:tblGrid>
                <a:gridCol w="2028365">
                  <a:extLst>
                    <a:ext uri="{9D8B030D-6E8A-4147-A177-3AD203B41FA5}">
                      <a16:colId xmlns:a16="http://schemas.microsoft.com/office/drawing/2014/main" val="20000"/>
                    </a:ext>
                  </a:extLst>
                </a:gridCol>
                <a:gridCol w="1859335">
                  <a:extLst>
                    <a:ext uri="{9D8B030D-6E8A-4147-A177-3AD203B41FA5}">
                      <a16:colId xmlns:a16="http://schemas.microsoft.com/office/drawing/2014/main" val="20001"/>
                    </a:ext>
                  </a:extLst>
                </a:gridCol>
                <a:gridCol w="1781581">
                  <a:extLst>
                    <a:ext uri="{9D8B030D-6E8A-4147-A177-3AD203B41FA5}">
                      <a16:colId xmlns:a16="http://schemas.microsoft.com/office/drawing/2014/main" val="20002"/>
                    </a:ext>
                  </a:extLst>
                </a:gridCol>
                <a:gridCol w="1889760">
                  <a:extLst>
                    <a:ext uri="{9D8B030D-6E8A-4147-A177-3AD203B41FA5}">
                      <a16:colId xmlns:a16="http://schemas.microsoft.com/office/drawing/2014/main" val="20003"/>
                    </a:ext>
                  </a:extLst>
                </a:gridCol>
                <a:gridCol w="1889760">
                  <a:extLst>
                    <a:ext uri="{9D8B030D-6E8A-4147-A177-3AD203B41FA5}">
                      <a16:colId xmlns:a16="http://schemas.microsoft.com/office/drawing/2014/main" val="20004"/>
                    </a:ext>
                  </a:extLst>
                </a:gridCol>
              </a:tblGrid>
              <a:tr h="351799">
                <a:tc>
                  <a:txBody>
                    <a:bodyPr/>
                    <a:lstStyle/>
                    <a:p>
                      <a:endParaRPr lang="en-US" dirty="0"/>
                    </a:p>
                  </a:txBody>
                  <a:tcPr/>
                </a:tc>
                <a:tc>
                  <a:txBody>
                    <a:bodyPr/>
                    <a:lstStyle/>
                    <a:p>
                      <a:r>
                        <a:rPr lang="en-US" dirty="0"/>
                        <a:t>MPAC</a:t>
                      </a:r>
                    </a:p>
                  </a:txBody>
                  <a:tcPr/>
                </a:tc>
                <a:tc>
                  <a:txBody>
                    <a:bodyPr/>
                    <a:lstStyle/>
                    <a:p>
                      <a:r>
                        <a:rPr lang="en-US" dirty="0">
                          <a:solidFill>
                            <a:srgbClr val="FF0000"/>
                          </a:solidFill>
                        </a:rPr>
                        <a:t>RTS</a:t>
                      </a:r>
                    </a:p>
                  </a:txBody>
                  <a:tcPr/>
                </a:tc>
                <a:tc>
                  <a:txBody>
                    <a:bodyPr/>
                    <a:lstStyle/>
                    <a:p>
                      <a:r>
                        <a:rPr lang="en-US" dirty="0"/>
                        <a:t>RC</a:t>
                      </a:r>
                    </a:p>
                  </a:txBody>
                  <a:tcPr/>
                </a:tc>
                <a:tc>
                  <a:txBody>
                    <a:bodyPr/>
                    <a:lstStyle/>
                    <a:p>
                      <a:r>
                        <a:rPr lang="en-US" dirty="0"/>
                        <a:t>RC+CE</a:t>
                      </a:r>
                    </a:p>
                  </a:txBody>
                  <a:tcPr/>
                </a:tc>
                <a:extLst>
                  <a:ext uri="{0D108BD9-81ED-4DB2-BD59-A6C34878D82A}">
                    <a16:rowId xmlns:a16="http://schemas.microsoft.com/office/drawing/2014/main" val="10000"/>
                  </a:ext>
                </a:extLst>
              </a:tr>
              <a:tr h="439749">
                <a:tc>
                  <a:txBody>
                    <a:bodyPr/>
                    <a:lstStyle/>
                    <a:p>
                      <a:r>
                        <a:rPr lang="en-US" sz="1200" dirty="0"/>
                        <a:t>#Channel emulator</a:t>
                      </a:r>
                    </a:p>
                  </a:txBody>
                  <a:tcPr/>
                </a:tc>
                <a:tc>
                  <a:txBody>
                    <a:bodyPr/>
                    <a:lstStyle/>
                    <a:p>
                      <a:r>
                        <a:rPr lang="en-US" sz="1200" dirty="0"/>
                        <a:t>32 (more for large test zone)</a:t>
                      </a:r>
                    </a:p>
                  </a:txBody>
                  <a:tcPr/>
                </a:tc>
                <a:tc>
                  <a:txBody>
                    <a:bodyPr/>
                    <a:lstStyle/>
                    <a:p>
                      <a:r>
                        <a:rPr lang="en-US" sz="1200" dirty="0">
                          <a:solidFill>
                            <a:srgbClr val="FF0000"/>
                          </a:solidFill>
                        </a:rPr>
                        <a:t>4</a:t>
                      </a:r>
                    </a:p>
                  </a:txBody>
                  <a:tcPr/>
                </a:tc>
                <a:tc>
                  <a:txBody>
                    <a:bodyPr/>
                    <a:lstStyle/>
                    <a:p>
                      <a:r>
                        <a:rPr lang="en-US" sz="1200" dirty="0"/>
                        <a:t>0</a:t>
                      </a:r>
                    </a:p>
                  </a:txBody>
                  <a:tcPr/>
                </a:tc>
                <a:tc>
                  <a:txBody>
                    <a:bodyPr/>
                    <a:lstStyle/>
                    <a:p>
                      <a:r>
                        <a:rPr lang="en-US" sz="1200" dirty="0"/>
                        <a:t>8</a:t>
                      </a:r>
                    </a:p>
                  </a:txBody>
                  <a:tcPr/>
                </a:tc>
                <a:extLst>
                  <a:ext uri="{0D108BD9-81ED-4DB2-BD59-A6C34878D82A}">
                    <a16:rowId xmlns:a16="http://schemas.microsoft.com/office/drawing/2014/main" val="10001"/>
                  </a:ext>
                </a:extLst>
              </a:tr>
              <a:tr h="343854">
                <a:tc>
                  <a:txBody>
                    <a:bodyPr/>
                    <a:lstStyle/>
                    <a:p>
                      <a:r>
                        <a:rPr lang="en-US" sz="1200" dirty="0"/>
                        <a:t>Device size</a:t>
                      </a:r>
                    </a:p>
                  </a:txBody>
                  <a:tcPr/>
                </a:tc>
                <a:tc>
                  <a:txBody>
                    <a:bodyPr/>
                    <a:lstStyle/>
                    <a:p>
                      <a:r>
                        <a:rPr lang="en-US" sz="1200" dirty="0"/>
                        <a:t>0.8lamda</a:t>
                      </a:r>
                    </a:p>
                  </a:txBody>
                  <a:tcPr/>
                </a:tc>
                <a:tc>
                  <a:txBody>
                    <a:bodyPr/>
                    <a:lstStyle/>
                    <a:p>
                      <a:r>
                        <a:rPr lang="en-US" sz="1200" dirty="0">
                          <a:solidFill>
                            <a:srgbClr val="FF0000"/>
                          </a:solidFill>
                        </a:rPr>
                        <a:t>No limit</a:t>
                      </a:r>
                      <a:r>
                        <a:rPr lang="en-US" sz="1200" baseline="0" dirty="0">
                          <a:solidFill>
                            <a:srgbClr val="FF0000"/>
                          </a:solidFill>
                        </a:rPr>
                        <a:t> if far field</a:t>
                      </a:r>
                      <a:endParaRPr lang="en-US" sz="1200" dirty="0">
                        <a:solidFill>
                          <a:srgbClr val="FF0000"/>
                        </a:solidFill>
                      </a:endParaRPr>
                    </a:p>
                  </a:txBody>
                  <a:tcPr/>
                </a:tc>
                <a:tc>
                  <a:txBody>
                    <a:bodyPr/>
                    <a:lstStyle/>
                    <a:p>
                      <a:r>
                        <a:rPr lang="en-US" sz="1200" dirty="0"/>
                        <a:t>Seems no</a:t>
                      </a:r>
                      <a:r>
                        <a:rPr lang="en-US" sz="1200" baseline="0" dirty="0"/>
                        <a:t> limit</a:t>
                      </a:r>
                      <a:endParaRPr lang="en-US" sz="1200" dirty="0"/>
                    </a:p>
                  </a:txBody>
                  <a:tcPr/>
                </a:tc>
                <a:tc>
                  <a:txBody>
                    <a:bodyPr/>
                    <a:lstStyle/>
                    <a:p>
                      <a:r>
                        <a:rPr lang="en-US" sz="1200" dirty="0"/>
                        <a:t>Seems no</a:t>
                      </a:r>
                      <a:r>
                        <a:rPr lang="en-US" sz="1200" baseline="0" dirty="0"/>
                        <a:t> limit</a:t>
                      </a:r>
                      <a:endParaRPr lang="en-US" sz="1200" dirty="0"/>
                    </a:p>
                  </a:txBody>
                  <a:tcPr/>
                </a:tc>
                <a:extLst>
                  <a:ext uri="{0D108BD9-81ED-4DB2-BD59-A6C34878D82A}">
                    <a16:rowId xmlns:a16="http://schemas.microsoft.com/office/drawing/2014/main" val="10002"/>
                  </a:ext>
                </a:extLst>
              </a:tr>
              <a:tr h="343854">
                <a:tc>
                  <a:txBody>
                    <a:bodyPr/>
                    <a:lstStyle/>
                    <a:p>
                      <a:r>
                        <a:rPr lang="en-US" sz="1200" dirty="0"/>
                        <a:t>Chamber size</a:t>
                      </a:r>
                    </a:p>
                  </a:txBody>
                  <a:tcPr/>
                </a:tc>
                <a:tc>
                  <a:txBody>
                    <a:bodyPr/>
                    <a:lstStyle/>
                    <a:p>
                      <a:r>
                        <a:rPr lang="en-US" sz="1200" dirty="0"/>
                        <a:t>huge</a:t>
                      </a:r>
                    </a:p>
                  </a:txBody>
                  <a:tcPr/>
                </a:tc>
                <a:tc>
                  <a:txBody>
                    <a:bodyPr/>
                    <a:lstStyle/>
                    <a:p>
                      <a:r>
                        <a:rPr lang="en-US" sz="1200" dirty="0">
                          <a:solidFill>
                            <a:srgbClr val="FF0000"/>
                          </a:solidFill>
                        </a:rPr>
                        <a:t>small</a:t>
                      </a:r>
                    </a:p>
                  </a:txBody>
                  <a:tcPr/>
                </a:tc>
                <a:tc>
                  <a:txBody>
                    <a:bodyPr/>
                    <a:lstStyle/>
                    <a:p>
                      <a:r>
                        <a:rPr lang="en-US" sz="1200" dirty="0"/>
                        <a:t>small</a:t>
                      </a:r>
                    </a:p>
                  </a:txBody>
                  <a:tcPr/>
                </a:tc>
                <a:tc>
                  <a:txBody>
                    <a:bodyPr/>
                    <a:lstStyle/>
                    <a:p>
                      <a:r>
                        <a:rPr lang="en-US" sz="1200" dirty="0"/>
                        <a:t>small</a:t>
                      </a:r>
                    </a:p>
                  </a:txBody>
                  <a:tcPr/>
                </a:tc>
                <a:extLst>
                  <a:ext uri="{0D108BD9-81ED-4DB2-BD59-A6C34878D82A}">
                    <a16:rowId xmlns:a16="http://schemas.microsoft.com/office/drawing/2014/main" val="10003"/>
                  </a:ext>
                </a:extLst>
              </a:tr>
              <a:tr h="439749">
                <a:tc>
                  <a:txBody>
                    <a:bodyPr/>
                    <a:lstStyle/>
                    <a:p>
                      <a:r>
                        <a:rPr lang="en-US" sz="1200" dirty="0"/>
                        <a:t>MIMO</a:t>
                      </a:r>
                      <a:r>
                        <a:rPr lang="en-US" sz="1200" baseline="0" dirty="0"/>
                        <a:t> OTA </a:t>
                      </a:r>
                      <a:r>
                        <a:rPr lang="en-US" sz="1200" dirty="0"/>
                        <a:t>Chamber</a:t>
                      </a:r>
                      <a:r>
                        <a:rPr lang="en-US" sz="1200" baseline="0" dirty="0"/>
                        <a:t> support SISO OTA</a:t>
                      </a:r>
                      <a:endParaRPr lang="en-US" sz="1200" dirty="0"/>
                    </a:p>
                  </a:txBody>
                  <a:tcPr/>
                </a:tc>
                <a:tc>
                  <a:txBody>
                    <a:bodyPr/>
                    <a:lstStyle/>
                    <a:p>
                      <a:r>
                        <a:rPr lang="en-US" sz="1200" dirty="0"/>
                        <a:t>Yes (need</a:t>
                      </a:r>
                      <a:r>
                        <a:rPr lang="en-US" sz="1200" baseline="0" dirty="0"/>
                        <a:t> additional ring for SISO test)</a:t>
                      </a:r>
                      <a:endParaRPr lang="en-US" sz="1200" dirty="0"/>
                    </a:p>
                  </a:txBody>
                  <a:tcPr/>
                </a:tc>
                <a:tc>
                  <a:txBody>
                    <a:bodyPr/>
                    <a:lstStyle/>
                    <a:p>
                      <a:r>
                        <a:rPr lang="en-US" sz="1200" dirty="0">
                          <a:solidFill>
                            <a:srgbClr val="FF0000"/>
                          </a:solidFill>
                        </a:rPr>
                        <a:t>Yes</a:t>
                      </a:r>
                    </a:p>
                  </a:txBody>
                  <a:tcPr/>
                </a:tc>
                <a:tc>
                  <a:txBody>
                    <a:bodyPr/>
                    <a:lstStyle/>
                    <a:p>
                      <a:r>
                        <a:rPr lang="en-US" sz="1200" dirty="0"/>
                        <a:t>Yes</a:t>
                      </a:r>
                    </a:p>
                  </a:txBody>
                  <a:tcPr/>
                </a:tc>
                <a:tc>
                  <a:txBody>
                    <a:bodyPr/>
                    <a:lstStyle/>
                    <a:p>
                      <a:r>
                        <a:rPr lang="en-US" sz="1200" dirty="0"/>
                        <a:t>Yes</a:t>
                      </a:r>
                    </a:p>
                  </a:txBody>
                  <a:tcPr/>
                </a:tc>
                <a:extLst>
                  <a:ext uri="{0D108BD9-81ED-4DB2-BD59-A6C34878D82A}">
                    <a16:rowId xmlns:a16="http://schemas.microsoft.com/office/drawing/2014/main" val="10004"/>
                  </a:ext>
                </a:extLst>
              </a:tr>
              <a:tr h="439749">
                <a:tc>
                  <a:txBody>
                    <a:bodyPr/>
                    <a:lstStyle/>
                    <a:p>
                      <a:r>
                        <a:rPr lang="en-US" sz="1200" dirty="0"/>
                        <a:t>Reuse existing</a:t>
                      </a:r>
                      <a:r>
                        <a:rPr lang="en-US" sz="1200" baseline="0" dirty="0"/>
                        <a:t> SISO OTA chamber</a:t>
                      </a:r>
                      <a:endParaRPr lang="en-US" sz="1200" dirty="0"/>
                    </a:p>
                  </a:txBody>
                  <a:tcPr/>
                </a:tc>
                <a:tc>
                  <a:txBody>
                    <a:bodyPr/>
                    <a:lstStyle/>
                    <a:p>
                      <a:r>
                        <a:rPr lang="en-US" sz="1200" dirty="0"/>
                        <a:t>No</a:t>
                      </a:r>
                    </a:p>
                  </a:txBody>
                  <a:tcPr/>
                </a:tc>
                <a:tc>
                  <a:txBody>
                    <a:bodyPr/>
                    <a:lstStyle/>
                    <a:p>
                      <a:r>
                        <a:rPr lang="en-US" sz="1200" dirty="0">
                          <a:solidFill>
                            <a:srgbClr val="FF0000"/>
                          </a:solidFill>
                        </a:rPr>
                        <a:t>Yes</a:t>
                      </a:r>
                    </a:p>
                  </a:txBody>
                  <a:tcPr/>
                </a:tc>
                <a:tc>
                  <a:txBody>
                    <a:bodyPr/>
                    <a:lstStyle/>
                    <a:p>
                      <a:r>
                        <a:rPr lang="en-US" sz="1200" dirty="0"/>
                        <a:t>Not sure</a:t>
                      </a:r>
                    </a:p>
                  </a:txBody>
                  <a:tcPr/>
                </a:tc>
                <a:tc>
                  <a:txBody>
                    <a:bodyPr/>
                    <a:lstStyle/>
                    <a:p>
                      <a:r>
                        <a:rPr lang="en-US" sz="1200" dirty="0"/>
                        <a:t>Not sure</a:t>
                      </a:r>
                    </a:p>
                  </a:txBody>
                  <a:tcPr/>
                </a:tc>
                <a:extLst>
                  <a:ext uri="{0D108BD9-81ED-4DB2-BD59-A6C34878D82A}">
                    <a16:rowId xmlns:a16="http://schemas.microsoft.com/office/drawing/2014/main" val="10005"/>
                  </a:ext>
                </a:extLst>
              </a:tr>
              <a:tr h="439749">
                <a:tc>
                  <a:txBody>
                    <a:bodyPr/>
                    <a:lstStyle/>
                    <a:p>
                      <a:r>
                        <a:rPr lang="en-US" sz="1200" dirty="0"/>
                        <a:t>Directional</a:t>
                      </a:r>
                      <a:r>
                        <a:rPr lang="en-US" sz="1200" baseline="0" dirty="0"/>
                        <a:t> channel emulation</a:t>
                      </a:r>
                      <a:endParaRPr lang="en-US" sz="1200" dirty="0"/>
                    </a:p>
                  </a:txBody>
                  <a:tcPr/>
                </a:tc>
                <a:tc>
                  <a:txBody>
                    <a:bodyPr/>
                    <a:lstStyle/>
                    <a:p>
                      <a:r>
                        <a:rPr lang="en-US" sz="1200" dirty="0"/>
                        <a:t>Yes</a:t>
                      </a:r>
                    </a:p>
                  </a:txBody>
                  <a:tcPr/>
                </a:tc>
                <a:tc>
                  <a:txBody>
                    <a:bodyPr/>
                    <a:lstStyle/>
                    <a:p>
                      <a:r>
                        <a:rPr lang="en-US" sz="1200" dirty="0">
                          <a:solidFill>
                            <a:srgbClr val="FF0000"/>
                          </a:solidFill>
                        </a:rPr>
                        <a:t>Yes</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0006"/>
                  </a:ext>
                </a:extLst>
              </a:tr>
              <a:tr h="593503">
                <a:tc>
                  <a:txBody>
                    <a:bodyPr/>
                    <a:lstStyle/>
                    <a:p>
                      <a:r>
                        <a:rPr lang="en-US" sz="1200" dirty="0"/>
                        <a:t>3D directional channel model</a:t>
                      </a:r>
                    </a:p>
                  </a:txBody>
                  <a:tcPr/>
                </a:tc>
                <a:tc>
                  <a:txBody>
                    <a:bodyPr/>
                    <a:lstStyle/>
                    <a:p>
                      <a:r>
                        <a:rPr lang="en-US" sz="1200" dirty="0"/>
                        <a:t>Yes (expensive channel emulator upgrade)</a:t>
                      </a:r>
                    </a:p>
                  </a:txBody>
                  <a:tcPr/>
                </a:tc>
                <a:tc>
                  <a:txBody>
                    <a:bodyPr/>
                    <a:lstStyle/>
                    <a:p>
                      <a:r>
                        <a:rPr lang="en-US" sz="1200" dirty="0">
                          <a:solidFill>
                            <a:srgbClr val="FF0000"/>
                          </a:solidFill>
                        </a:rPr>
                        <a:t>Yes</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0007"/>
                  </a:ext>
                </a:extLst>
              </a:tr>
              <a:tr h="317948">
                <a:tc>
                  <a:txBody>
                    <a:bodyPr/>
                    <a:lstStyle/>
                    <a:p>
                      <a:r>
                        <a:rPr lang="en-US" sz="1200" dirty="0"/>
                        <a:t>Device</a:t>
                      </a:r>
                      <a:r>
                        <a:rPr lang="en-US" sz="1200" baseline="0" dirty="0"/>
                        <a:t> test support</a:t>
                      </a:r>
                      <a:endParaRPr lang="en-US" sz="1200" dirty="0"/>
                    </a:p>
                  </a:txBody>
                  <a:tcPr/>
                </a:tc>
                <a:tc>
                  <a:txBody>
                    <a:bodyPr/>
                    <a:lstStyle/>
                    <a:p>
                      <a:r>
                        <a:rPr lang="en-US" sz="1200" dirty="0"/>
                        <a:t>No</a:t>
                      </a:r>
                    </a:p>
                  </a:txBody>
                  <a:tcPr/>
                </a:tc>
                <a:tc>
                  <a:txBody>
                    <a:bodyPr/>
                    <a:lstStyle/>
                    <a:p>
                      <a:r>
                        <a:rPr lang="en-US" sz="1200" dirty="0">
                          <a:solidFill>
                            <a:srgbClr val="FF0000"/>
                          </a:solidFill>
                        </a:rPr>
                        <a:t>Yes</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0008"/>
                  </a:ext>
                </a:extLst>
              </a:tr>
              <a:tr h="439749">
                <a:tc>
                  <a:txBody>
                    <a:bodyPr/>
                    <a:lstStyle/>
                    <a:p>
                      <a:r>
                        <a:rPr lang="en-US" sz="1200" dirty="0"/>
                        <a:t>Intermediate</a:t>
                      </a:r>
                      <a:r>
                        <a:rPr lang="en-US" sz="1200" baseline="0" dirty="0"/>
                        <a:t> results for R&amp;D</a:t>
                      </a:r>
                      <a:endParaRPr lang="en-US" sz="1200" dirty="0"/>
                    </a:p>
                  </a:txBody>
                  <a:tcPr/>
                </a:tc>
                <a:tc>
                  <a:txBody>
                    <a:bodyPr/>
                    <a:lstStyle/>
                    <a:p>
                      <a:r>
                        <a:rPr lang="en-US" sz="1200" dirty="0"/>
                        <a:t>No</a:t>
                      </a:r>
                    </a:p>
                  </a:txBody>
                  <a:tcPr/>
                </a:tc>
                <a:tc>
                  <a:txBody>
                    <a:bodyPr/>
                    <a:lstStyle/>
                    <a:p>
                      <a:r>
                        <a:rPr lang="en-US" sz="1200" dirty="0">
                          <a:solidFill>
                            <a:srgbClr val="FF0000"/>
                          </a:solidFill>
                        </a:rPr>
                        <a:t>Yes</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0009"/>
                  </a:ext>
                </a:extLst>
              </a:tr>
              <a:tr h="615648">
                <a:tc>
                  <a:txBody>
                    <a:bodyPr/>
                    <a:lstStyle/>
                    <a:p>
                      <a:r>
                        <a:rPr lang="en-US" sz="1200" dirty="0"/>
                        <a:t>CA</a:t>
                      </a:r>
                      <a:r>
                        <a:rPr lang="en-US" sz="1200" baseline="0" dirty="0"/>
                        <a:t> support</a:t>
                      </a:r>
                      <a:endParaRPr lang="en-US" sz="1200" dirty="0"/>
                    </a:p>
                  </a:txBody>
                  <a:tcPr/>
                </a:tc>
                <a:tc>
                  <a:txBody>
                    <a:bodyPr/>
                    <a:lstStyle/>
                    <a:p>
                      <a:r>
                        <a:rPr lang="en-US" sz="1200" dirty="0"/>
                        <a:t>Yes</a:t>
                      </a:r>
                      <a:r>
                        <a:rPr lang="en-US" sz="1200" baseline="0" dirty="0"/>
                        <a:t> (expensive channel emulator upgrade)</a:t>
                      </a:r>
                      <a:endParaRPr lang="en-US" sz="1200" dirty="0"/>
                    </a:p>
                  </a:txBody>
                  <a:tcPr/>
                </a:tc>
                <a:tc>
                  <a:txBody>
                    <a:bodyPr/>
                    <a:lstStyle/>
                    <a:p>
                      <a:r>
                        <a:rPr lang="en-US" sz="1200" dirty="0">
                          <a:solidFill>
                            <a:srgbClr val="FF0000"/>
                          </a:solidFill>
                        </a:rPr>
                        <a:t>Yes (</a:t>
                      </a:r>
                      <a:r>
                        <a:rPr lang="en-US" sz="1200" baseline="0" dirty="0">
                          <a:solidFill>
                            <a:srgbClr val="FF0000"/>
                          </a:solidFill>
                        </a:rPr>
                        <a:t>cost effective BS upgrade)</a:t>
                      </a:r>
                      <a:endParaRPr lang="en-US" sz="1200" dirty="0">
                        <a:solidFill>
                          <a:srgbClr val="FF0000"/>
                        </a:solidFill>
                      </a:endParaRPr>
                    </a:p>
                  </a:txBody>
                  <a:tcPr/>
                </a:tc>
                <a:tc>
                  <a:txBody>
                    <a:bodyPr/>
                    <a:lstStyle/>
                    <a:p>
                      <a:r>
                        <a:rPr lang="en-US" sz="1200" dirty="0"/>
                        <a:t>Yes</a:t>
                      </a:r>
                      <a:r>
                        <a:rPr lang="en-US" sz="1200" baseline="0" dirty="0"/>
                        <a:t> </a:t>
                      </a:r>
                      <a:endParaRPr lang="en-US" sz="1200" dirty="0"/>
                    </a:p>
                  </a:txBody>
                  <a:tcPr/>
                </a:tc>
                <a:tc>
                  <a:txBody>
                    <a:bodyPr/>
                    <a:lstStyle/>
                    <a:p>
                      <a:r>
                        <a:rPr lang="en-US" sz="1200" dirty="0"/>
                        <a:t>Yes</a:t>
                      </a:r>
                      <a:r>
                        <a:rPr lang="en-US" sz="1200" baseline="0" dirty="0"/>
                        <a:t> (relative cost effective channel emulator upgrade)</a:t>
                      </a:r>
                      <a:endParaRPr lang="en-US" sz="1200" dirty="0"/>
                    </a:p>
                  </a:txBody>
                  <a:tcPr/>
                </a:tc>
                <a:extLst>
                  <a:ext uri="{0D108BD9-81ED-4DB2-BD59-A6C34878D82A}">
                    <a16:rowId xmlns:a16="http://schemas.microsoft.com/office/drawing/2014/main" val="10010"/>
                  </a:ext>
                </a:extLst>
              </a:tr>
              <a:tr h="263849">
                <a:tc>
                  <a:txBody>
                    <a:bodyPr/>
                    <a:lstStyle/>
                    <a:p>
                      <a:r>
                        <a:rPr lang="en-US" sz="1200" dirty="0"/>
                        <a:t>Overall cost</a:t>
                      </a:r>
                    </a:p>
                  </a:txBody>
                  <a:tcPr/>
                </a:tc>
                <a:tc>
                  <a:txBody>
                    <a:bodyPr/>
                    <a:lstStyle/>
                    <a:p>
                      <a:r>
                        <a:rPr lang="en-US" sz="1200" dirty="0"/>
                        <a:t>$$$$</a:t>
                      </a:r>
                      <a:r>
                        <a:rPr lang="en-US" altLang="zh-CN" sz="1200" dirty="0"/>
                        <a:t>$$</a:t>
                      </a:r>
                      <a:endParaRPr lang="en-US" sz="1200" dirty="0"/>
                    </a:p>
                  </a:txBody>
                  <a:tcPr/>
                </a:tc>
                <a:tc>
                  <a:txBody>
                    <a:bodyPr/>
                    <a:lstStyle/>
                    <a:p>
                      <a:r>
                        <a:rPr lang="en-US" sz="1200" dirty="0">
                          <a:solidFill>
                            <a:srgbClr val="FF0000"/>
                          </a:solidFill>
                        </a:rPr>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966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Why MIMO OTA Test</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Standard MIMO OTA Test Methods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Theory Foundations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Two Key Techniques In The RTS Process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Advantages of The RTS Method</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New Chamber for MIMO OTA Test</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a:buFont typeface="Wingdings" pitchFamily="2" charset="2"/>
              <a:buChar char="p"/>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3075318"/>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3333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3" name="标题 1"/>
          <p:cNvSpPr>
            <a:spLocks noGrp="1"/>
          </p:cNvSpPr>
          <p:nvPr>
            <p:ph type="title"/>
          </p:nvPr>
        </p:nvSpPr>
        <p:spPr/>
        <p:txBody>
          <a:bodyPr/>
          <a:lstStyle/>
          <a:p>
            <a:r>
              <a:rPr lang="en-US" altLang="zh-CN" dirty="0">
                <a:ea typeface="FZYaoTi" pitchFamily="2" charset="-122"/>
              </a:rPr>
              <a:t>Conducted Two Stage Method</a:t>
            </a:r>
          </a:p>
        </p:txBody>
      </p:sp>
      <p:sp>
        <p:nvSpPr>
          <p:cNvPr id="113" name="Content Placeholder 4"/>
          <p:cNvSpPr>
            <a:spLocks noGrp="1"/>
          </p:cNvSpPr>
          <p:nvPr>
            <p:ph type="body" idx="1"/>
          </p:nvPr>
        </p:nvSpPr>
        <p:spPr/>
        <p:txBody>
          <a:bodyPr>
            <a:normAutofit/>
          </a:bodyPr>
          <a:lstStyle/>
          <a:p>
            <a:r>
              <a:rPr lang="en-US" sz="1800" dirty="0">
                <a:cs typeface="Roboto" panose="02000000000000000000" pitchFamily="2" charset="0"/>
              </a:rPr>
              <a:t>The Conducted Two Stage (CTS) method is presented by </a:t>
            </a:r>
            <a:r>
              <a:rPr lang="en-US" sz="1800" dirty="0" err="1">
                <a:cs typeface="Roboto" panose="02000000000000000000" pitchFamily="2" charset="0"/>
              </a:rPr>
              <a:t>Keysight</a:t>
            </a:r>
            <a:r>
              <a:rPr lang="en-US" sz="1800" dirty="0">
                <a:cs typeface="Roboto" panose="02000000000000000000" pitchFamily="2" charset="0"/>
              </a:rPr>
              <a:t> in 2009</a:t>
            </a:r>
            <a:r>
              <a:rPr lang="en-US" altLang="zh-CN" sz="1800" dirty="0">
                <a:cs typeface="Roboto" panose="02000000000000000000" pitchFamily="2" charset="0"/>
              </a:rPr>
              <a:t>.</a:t>
            </a:r>
            <a:endParaRPr lang="zh-CN" altLang="en-US" sz="1800" dirty="0">
              <a:cs typeface="Roboto" panose="02000000000000000000" pitchFamily="2" charset="0"/>
            </a:endParaRPr>
          </a:p>
        </p:txBody>
      </p:sp>
      <p:sp>
        <p:nvSpPr>
          <p:cNvPr id="76" name="标题 1"/>
          <p:cNvSpPr txBox="1">
            <a:spLocks/>
          </p:cNvSpPr>
          <p:nvPr/>
        </p:nvSpPr>
        <p:spPr>
          <a:xfrm>
            <a:off x="609600" y="584201"/>
            <a:ext cx="10160000" cy="5635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lumMod val="85000"/>
                    <a:lumOff val="15000"/>
                  </a:schemeClr>
                </a:solidFill>
                <a:latin typeface="Arial" panose="020B0604020202020204" pitchFamily="34" charset="0"/>
                <a:ea typeface="+mj-ea"/>
                <a:cs typeface="+mj-cs"/>
              </a:defRPr>
            </a:lvl1pPr>
          </a:lstStyle>
          <a:p>
            <a:endParaRPr lang="zh-CN" altLang="en-US" dirty="0">
              <a:solidFill>
                <a:srgbClr val="0070C0"/>
              </a:solidFill>
              <a:latin typeface="Roboto" panose="02000000000000000000" pitchFamily="2" charset="0"/>
            </a:endParaRPr>
          </a:p>
        </p:txBody>
      </p:sp>
      <p:pic>
        <p:nvPicPr>
          <p:cNvPr id="79" name="Picture 2"/>
          <p:cNvPicPr>
            <a:picLocks noChangeAspect="1" noChangeArrowheads="1"/>
          </p:cNvPicPr>
          <p:nvPr/>
        </p:nvPicPr>
        <p:blipFill>
          <a:blip r:embed="rId3" cstate="print"/>
          <a:srcRect/>
          <a:stretch>
            <a:fillRect/>
          </a:stretch>
        </p:blipFill>
        <p:spPr bwMode="auto">
          <a:xfrm>
            <a:off x="1258212" y="2097848"/>
            <a:ext cx="2581992" cy="2681357"/>
          </a:xfrm>
          <a:prstGeom prst="rect">
            <a:avLst/>
          </a:prstGeom>
          <a:noFill/>
          <a:ln w="9525">
            <a:noFill/>
            <a:miter lim="800000"/>
            <a:headEnd/>
            <a:tailEnd/>
          </a:ln>
        </p:spPr>
      </p:pic>
      <p:pic>
        <p:nvPicPr>
          <p:cNvPr id="80" name="Picture 2"/>
          <p:cNvPicPr>
            <a:picLocks noChangeAspect="1" noChangeArrowheads="1"/>
          </p:cNvPicPr>
          <p:nvPr/>
        </p:nvPicPr>
        <p:blipFill>
          <a:blip r:embed="rId4" cstate="print"/>
          <a:srcRect/>
          <a:stretch>
            <a:fillRect/>
          </a:stretch>
        </p:blipFill>
        <p:spPr bwMode="auto">
          <a:xfrm>
            <a:off x="4460964" y="5052940"/>
            <a:ext cx="5441950" cy="1296987"/>
          </a:xfrm>
          <a:prstGeom prst="rect">
            <a:avLst/>
          </a:prstGeom>
          <a:noFill/>
          <a:ln w="9525">
            <a:noFill/>
            <a:miter lim="800000"/>
            <a:headEnd/>
            <a:tailEnd/>
          </a:ln>
        </p:spPr>
      </p:pic>
      <p:grpSp>
        <p:nvGrpSpPr>
          <p:cNvPr id="81" name="组合 30"/>
          <p:cNvGrpSpPr>
            <a:grpSpLocks/>
          </p:cNvGrpSpPr>
          <p:nvPr/>
        </p:nvGrpSpPr>
        <p:grpSpPr bwMode="auto">
          <a:xfrm>
            <a:off x="5517163" y="1996230"/>
            <a:ext cx="2368296" cy="1106963"/>
            <a:chOff x="4427984" y="980728"/>
            <a:chExt cx="1945881" cy="914048"/>
          </a:xfrm>
        </p:grpSpPr>
        <p:pic>
          <p:nvPicPr>
            <p:cNvPr id="82" name="Picture 33" descr="Rx PAS no details small"/>
            <p:cNvPicPr>
              <a:picLocks noChangeAspect="1" noChangeArrowheads="1"/>
            </p:cNvPicPr>
            <p:nvPr/>
          </p:nvPicPr>
          <p:blipFill>
            <a:blip r:embed="rId5" cstate="print"/>
            <a:srcRect/>
            <a:stretch>
              <a:fillRect/>
            </a:stretch>
          </p:blipFill>
          <p:spPr bwMode="auto">
            <a:xfrm>
              <a:off x="5795699" y="1036488"/>
              <a:ext cx="480679" cy="408017"/>
            </a:xfrm>
            <a:prstGeom prst="rect">
              <a:avLst/>
            </a:prstGeom>
            <a:noFill/>
            <a:ln w="9525">
              <a:noFill/>
              <a:miter lim="800000"/>
              <a:headEnd/>
              <a:tailEnd/>
            </a:ln>
          </p:spPr>
        </p:pic>
        <p:pic>
          <p:nvPicPr>
            <p:cNvPr id="83" name="Picture 32" descr="Tx PAS no details small"/>
            <p:cNvPicPr>
              <a:picLocks noChangeAspect="1" noChangeArrowheads="1"/>
            </p:cNvPicPr>
            <p:nvPr/>
          </p:nvPicPr>
          <p:blipFill>
            <a:blip r:embed="rId6" cstate="print"/>
            <a:srcRect/>
            <a:stretch>
              <a:fillRect/>
            </a:stretch>
          </p:blipFill>
          <p:spPr bwMode="auto">
            <a:xfrm>
              <a:off x="4510028" y="1036488"/>
              <a:ext cx="387052" cy="408017"/>
            </a:xfrm>
            <a:prstGeom prst="rect">
              <a:avLst/>
            </a:prstGeom>
            <a:noFill/>
            <a:ln w="9525">
              <a:noFill/>
              <a:miter lim="800000"/>
              <a:headEnd/>
              <a:tailEnd/>
            </a:ln>
          </p:spPr>
        </p:pic>
        <p:pic>
          <p:nvPicPr>
            <p:cNvPr id="84" name="Picture 17" descr="BS Antenna Patterns"/>
            <p:cNvPicPr>
              <a:picLocks noChangeAspect="1" noChangeArrowheads="1"/>
            </p:cNvPicPr>
            <p:nvPr/>
          </p:nvPicPr>
          <p:blipFill>
            <a:blip r:embed="rId7" cstate="print"/>
            <a:srcRect/>
            <a:stretch>
              <a:fillRect/>
            </a:stretch>
          </p:blipFill>
          <p:spPr bwMode="auto">
            <a:xfrm>
              <a:off x="5041863" y="980728"/>
              <a:ext cx="608088" cy="557595"/>
            </a:xfrm>
            <a:prstGeom prst="rect">
              <a:avLst/>
            </a:prstGeom>
            <a:noFill/>
            <a:ln w="9525">
              <a:noFill/>
              <a:miter lim="800000"/>
              <a:headEnd/>
              <a:tailEnd/>
            </a:ln>
          </p:spPr>
        </p:pic>
        <p:graphicFrame>
          <p:nvGraphicFramePr>
            <p:cNvPr id="85" name="Object 2"/>
            <p:cNvGraphicFramePr>
              <a:graphicFrameLocks noChangeAspect="1"/>
            </p:cNvGraphicFramePr>
            <p:nvPr/>
          </p:nvGraphicFramePr>
          <p:xfrm>
            <a:off x="4470454" y="1481678"/>
            <a:ext cx="455583" cy="153118"/>
          </p:xfrm>
          <a:graphic>
            <a:graphicData uri="http://schemas.openxmlformats.org/presentationml/2006/ole">
              <mc:AlternateContent xmlns:mc="http://schemas.openxmlformats.org/markup-compatibility/2006">
                <mc:Choice xmlns:v="urn:schemas-microsoft-com:vml" Requires="v">
                  <p:oleObj name="Equation" r:id="rId8" imgW="622030" imgH="228501" progId="Equation.3">
                    <p:embed/>
                  </p:oleObj>
                </mc:Choice>
                <mc:Fallback>
                  <p:oleObj name="Equation" r:id="rId8" imgW="622030" imgH="228501" progId="Equation.3">
                    <p:embed/>
                    <p:pic>
                      <p:nvPicPr>
                        <p:cNvPr id="85"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0454" y="1481678"/>
                          <a:ext cx="455583" cy="153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3"/>
            <p:cNvGraphicFramePr>
              <a:graphicFrameLocks noChangeAspect="1"/>
            </p:cNvGraphicFramePr>
            <p:nvPr/>
          </p:nvGraphicFramePr>
          <p:xfrm>
            <a:off x="5233942" y="1481678"/>
            <a:ext cx="322383" cy="152232"/>
          </p:xfrm>
          <a:graphic>
            <a:graphicData uri="http://schemas.openxmlformats.org/presentationml/2006/ole">
              <mc:AlternateContent xmlns:mc="http://schemas.openxmlformats.org/markup-compatibility/2006">
                <mc:Choice xmlns:v="urn:schemas-microsoft-com:vml" Requires="v">
                  <p:oleObj name="Equation" r:id="rId10" imgW="444307" imgH="228501" progId="Equation.3">
                    <p:embed/>
                  </p:oleObj>
                </mc:Choice>
                <mc:Fallback>
                  <p:oleObj name="Equation" r:id="rId10" imgW="444307" imgH="228501" progId="Equation.3">
                    <p:embed/>
                    <p:pic>
                      <p:nvPicPr>
                        <p:cNvPr id="86"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3942" y="1481678"/>
                          <a:ext cx="322383" cy="152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4"/>
            <p:cNvGraphicFramePr>
              <a:graphicFrameLocks noChangeAspect="1"/>
            </p:cNvGraphicFramePr>
            <p:nvPr/>
          </p:nvGraphicFramePr>
          <p:xfrm>
            <a:off x="5795699" y="1481678"/>
            <a:ext cx="461375" cy="152232"/>
          </p:xfrm>
          <a:graphic>
            <a:graphicData uri="http://schemas.openxmlformats.org/presentationml/2006/ole">
              <mc:AlternateContent xmlns:mc="http://schemas.openxmlformats.org/markup-compatibility/2006">
                <mc:Choice xmlns:v="urn:schemas-microsoft-com:vml" Requires="v">
                  <p:oleObj name="Equation" r:id="rId12" imgW="634725" imgH="228501" progId="Equation.3">
                    <p:embed/>
                  </p:oleObj>
                </mc:Choice>
                <mc:Fallback>
                  <p:oleObj name="Equation" r:id="rId12" imgW="634725" imgH="228501" progId="Equation.3">
                    <p:embed/>
                    <p:pic>
                      <p:nvPicPr>
                        <p:cNvPr id="87"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5699" y="1481678"/>
                          <a:ext cx="461375" cy="152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 name="AutoShape 18"/>
            <p:cNvSpPr>
              <a:spLocks/>
            </p:cNvSpPr>
            <p:nvPr/>
          </p:nvSpPr>
          <p:spPr bwMode="auto">
            <a:xfrm rot="16200000" flipH="1">
              <a:off x="5270936" y="791846"/>
              <a:ext cx="259978" cy="1945881"/>
            </a:xfrm>
            <a:prstGeom prst="rightBrace">
              <a:avLst>
                <a:gd name="adj1" fmla="val 138157"/>
                <a:gd name="adj2" fmla="val 49769"/>
              </a:avLst>
            </a:prstGeom>
            <a:noFill/>
            <a:ln w="12700">
              <a:solidFill>
                <a:schemeClr val="accent1"/>
              </a:solidFill>
              <a:round/>
              <a:headEnd/>
              <a:tailEnd/>
            </a:ln>
          </p:spPr>
          <p:txBody>
            <a:bodyPr wrap="none" lIns="0" tIns="0" rIns="0" bIns="0" anchor="ctr"/>
            <a:lstStyle/>
            <a:p>
              <a:pPr eaLnBrk="1" hangingPunct="1">
                <a:buFont typeface="Arial" charset="0"/>
                <a:buNone/>
              </a:pPr>
              <a:endParaRPr lang="en-US" altLang="zh-CN"/>
            </a:p>
          </p:txBody>
        </p:sp>
      </p:grpSp>
      <p:sp>
        <p:nvSpPr>
          <p:cNvPr id="89" name="矩形 88"/>
          <p:cNvSpPr/>
          <p:nvPr/>
        </p:nvSpPr>
        <p:spPr>
          <a:xfrm>
            <a:off x="6019800" y="3200400"/>
            <a:ext cx="1284288" cy="785403"/>
          </a:xfrm>
          <a:prstGeom prst="rect">
            <a:avLst/>
          </a:prstGeom>
          <a:solidFill>
            <a:srgbClr val="D8D8D8"/>
          </a:solidFill>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buFont typeface="Arial" charset="0"/>
              <a:buNone/>
              <a:defRPr/>
            </a:pPr>
            <a:r>
              <a:rPr lang="en-US" altLang="zh-CN" sz="1400" dirty="0"/>
              <a:t>Channel</a:t>
            </a:r>
          </a:p>
          <a:p>
            <a:pPr algn="ctr" eaLnBrk="1" hangingPunct="1">
              <a:buFont typeface="Arial" charset="0"/>
              <a:buNone/>
              <a:defRPr/>
            </a:pPr>
            <a:r>
              <a:rPr lang="en-US" altLang="zh-CN" sz="1400" dirty="0"/>
              <a:t>Emulator</a:t>
            </a:r>
            <a:endParaRPr lang="zh-CN" altLang="en-US" sz="1400" dirty="0"/>
          </a:p>
        </p:txBody>
      </p:sp>
      <p:cxnSp>
        <p:nvCxnSpPr>
          <p:cNvPr id="90" name="直接连接符 89"/>
          <p:cNvCxnSpPr/>
          <p:nvPr/>
        </p:nvCxnSpPr>
        <p:spPr>
          <a:xfrm>
            <a:off x="7314776" y="3581400"/>
            <a:ext cx="11608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7308850" y="3505200"/>
            <a:ext cx="16240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8205747" y="2522218"/>
            <a:ext cx="1066800" cy="1691411"/>
            <a:chOff x="7367547" y="3055618"/>
            <a:chExt cx="1066800" cy="1741172"/>
          </a:xfrm>
        </p:grpSpPr>
        <p:grpSp>
          <p:nvGrpSpPr>
            <p:cNvPr id="94" name="组合 93"/>
            <p:cNvGrpSpPr/>
            <p:nvPr/>
          </p:nvGrpSpPr>
          <p:grpSpPr>
            <a:xfrm>
              <a:off x="7367547" y="3055618"/>
              <a:ext cx="1066800" cy="1741172"/>
              <a:chOff x="9252744" y="3402541"/>
              <a:chExt cx="349250" cy="665031"/>
            </a:xfrm>
          </p:grpSpPr>
          <p:sp>
            <p:nvSpPr>
              <p:cNvPr id="96" name="矩形 95"/>
              <p:cNvSpPr/>
              <p:nvPr/>
            </p:nvSpPr>
            <p:spPr bwMode="auto">
              <a:xfrm>
                <a:off x="9252744" y="3554611"/>
                <a:ext cx="349250" cy="51296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dirty="0">
                  <a:solidFill>
                    <a:srgbClr val="FFFFFF"/>
                  </a:solidFill>
                  <a:cs typeface="Roboto" panose="02000000000000000000" pitchFamily="2" charset="0"/>
                </a:endParaRPr>
              </a:p>
            </p:txBody>
          </p:sp>
          <p:sp>
            <p:nvSpPr>
              <p:cNvPr id="97" name="等腰三角形 96"/>
              <p:cNvSpPr/>
              <p:nvPr/>
            </p:nvSpPr>
            <p:spPr bwMode="auto">
              <a:xfrm flipV="1">
                <a:off x="9274572" y="3402541"/>
                <a:ext cx="130969" cy="763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dirty="0">
                  <a:solidFill>
                    <a:srgbClr val="FFFFFF"/>
                  </a:solidFill>
                  <a:cs typeface="Roboto" panose="02000000000000000000" pitchFamily="2" charset="0"/>
                </a:endParaRPr>
              </a:p>
            </p:txBody>
          </p:sp>
          <p:cxnSp>
            <p:nvCxnSpPr>
              <p:cNvPr id="98" name="直接连接符 97"/>
              <p:cNvCxnSpPr/>
              <p:nvPr/>
            </p:nvCxnSpPr>
            <p:spPr bwMode="auto">
              <a:xfrm>
                <a:off x="9340056" y="3474415"/>
                <a:ext cx="0" cy="75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9296400" y="3836193"/>
                <a:ext cx="261938" cy="200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sz="1400" dirty="0">
                  <a:solidFill>
                    <a:srgbClr val="FFFFFF"/>
                  </a:solidFill>
                  <a:cs typeface="Roboto" panose="02000000000000000000" pitchFamily="2" charset="0"/>
                </a:endParaRPr>
              </a:p>
            </p:txBody>
          </p:sp>
          <p:sp>
            <p:nvSpPr>
              <p:cNvPr id="100" name="等腰三角形 99"/>
              <p:cNvSpPr/>
              <p:nvPr/>
            </p:nvSpPr>
            <p:spPr bwMode="auto">
              <a:xfrm flipV="1">
                <a:off x="9427369" y="3402541"/>
                <a:ext cx="130969" cy="7639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dirty="0">
                  <a:solidFill>
                    <a:srgbClr val="FFFFFF"/>
                  </a:solidFill>
                  <a:cs typeface="Roboto" panose="02000000000000000000" pitchFamily="2" charset="0"/>
                </a:endParaRPr>
              </a:p>
            </p:txBody>
          </p:sp>
          <p:cxnSp>
            <p:nvCxnSpPr>
              <p:cNvPr id="101" name="直接连接符 100"/>
              <p:cNvCxnSpPr/>
              <p:nvPr/>
            </p:nvCxnSpPr>
            <p:spPr bwMode="auto">
              <a:xfrm>
                <a:off x="9340056" y="3545152"/>
                <a:ext cx="0" cy="2073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bwMode="auto">
              <a:xfrm>
                <a:off x="9492853" y="3545152"/>
                <a:ext cx="0" cy="2073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bwMode="auto">
              <a:xfrm>
                <a:off x="9340056" y="3545152"/>
                <a:ext cx="152797" cy="207368"/>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bwMode="auto">
              <a:xfrm flipH="1">
                <a:off x="9340056" y="3545152"/>
                <a:ext cx="152797" cy="207368"/>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bwMode="auto">
            <a:xfrm>
              <a:off x="8100198" y="3244796"/>
              <a:ext cx="0" cy="19800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11" name="直接连接符 110"/>
          <p:cNvCxnSpPr/>
          <p:nvPr/>
        </p:nvCxnSpPr>
        <p:spPr>
          <a:xfrm>
            <a:off x="8475663" y="35814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926513" y="35052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9067800" y="3167063"/>
            <a:ext cx="609600" cy="414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712325" y="2831068"/>
            <a:ext cx="886781" cy="369332"/>
          </a:xfrm>
          <a:prstGeom prst="rect">
            <a:avLst/>
          </a:prstGeom>
        </p:spPr>
        <p:txBody>
          <a:bodyPr wrap="none">
            <a:spAutoFit/>
          </a:bodyPr>
          <a:lstStyle/>
          <a:p>
            <a:r>
              <a:rPr lang="en-US" altLang="zh-CN" dirty="0">
                <a:ea typeface="宋体" panose="02010600030101010101" pitchFamily="2" charset="-122"/>
                <a:cs typeface="Roboto" panose="02000000000000000000" pitchFamily="2" charset="0"/>
              </a:rPr>
              <a:t>Cables</a:t>
            </a:r>
            <a:endParaRPr lang="zh-CN" altLang="en-US" dirty="0"/>
          </a:p>
        </p:txBody>
      </p:sp>
      <p:graphicFrame>
        <p:nvGraphicFramePr>
          <p:cNvPr id="114" name="表格 113"/>
          <p:cNvGraphicFramePr>
            <a:graphicFrameLocks noGrp="1"/>
          </p:cNvGraphicFramePr>
          <p:nvPr>
            <p:extLst>
              <p:ext uri="{D42A27DB-BD31-4B8C-83A1-F6EECF244321}">
                <p14:modId xmlns:p14="http://schemas.microsoft.com/office/powerpoint/2010/main" val="750479380"/>
              </p:ext>
            </p:extLst>
          </p:nvPr>
        </p:nvGraphicFramePr>
        <p:xfrm>
          <a:off x="4343400" y="4318635"/>
          <a:ext cx="4583113" cy="641428"/>
        </p:xfrm>
        <a:graphic>
          <a:graphicData uri="http://schemas.openxmlformats.org/drawingml/2006/table">
            <a:tbl>
              <a:tblPr/>
              <a:tblGrid>
                <a:gridCol w="745950">
                  <a:extLst>
                    <a:ext uri="{9D8B030D-6E8A-4147-A177-3AD203B41FA5}">
                      <a16:colId xmlns:a16="http://schemas.microsoft.com/office/drawing/2014/main" val="20000"/>
                    </a:ext>
                  </a:extLst>
                </a:gridCol>
                <a:gridCol w="1290990">
                  <a:extLst>
                    <a:ext uri="{9D8B030D-6E8A-4147-A177-3AD203B41FA5}">
                      <a16:colId xmlns:a16="http://schemas.microsoft.com/office/drawing/2014/main" val="20001"/>
                    </a:ext>
                  </a:extLst>
                </a:gridCol>
                <a:gridCol w="1172432">
                  <a:extLst>
                    <a:ext uri="{9D8B030D-6E8A-4147-A177-3AD203B41FA5}">
                      <a16:colId xmlns:a16="http://schemas.microsoft.com/office/drawing/2014/main" val="20002"/>
                    </a:ext>
                  </a:extLst>
                </a:gridCol>
                <a:gridCol w="687468">
                  <a:extLst>
                    <a:ext uri="{9D8B030D-6E8A-4147-A177-3AD203B41FA5}">
                      <a16:colId xmlns:a16="http://schemas.microsoft.com/office/drawing/2014/main" val="20003"/>
                    </a:ext>
                  </a:extLst>
                </a:gridCol>
                <a:gridCol w="686273">
                  <a:extLst>
                    <a:ext uri="{9D8B030D-6E8A-4147-A177-3AD203B41FA5}">
                      <a16:colId xmlns:a16="http://schemas.microsoft.com/office/drawing/2014/main" val="20004"/>
                    </a:ext>
                  </a:extLst>
                </a:gridCol>
              </a:tblGrid>
              <a:tr h="275668">
                <a:tc gridSpan="5">
                  <a:txBody>
                    <a:bodyPr/>
                    <a:lstStyle/>
                    <a:p>
                      <a:pPr algn="ctr">
                        <a:spcAft>
                          <a:spcPts val="0"/>
                        </a:spcAft>
                      </a:pPr>
                      <a:r>
                        <a:rPr lang="en-GB" sz="1200" b="1" kern="100" dirty="0">
                          <a:solidFill>
                            <a:schemeClr val="bg1"/>
                          </a:solidFill>
                          <a:latin typeface="+mn-lt"/>
                          <a:ea typeface="SimSun"/>
                          <a:cs typeface="Roboto" panose="02000000000000000000" pitchFamily="2" charset="0"/>
                        </a:rPr>
                        <a:t>SCME Urban </a:t>
                      </a:r>
                      <a:r>
                        <a:rPr lang="en-US" altLang="zh-CN" sz="1200" b="1" kern="100" dirty="0">
                          <a:solidFill>
                            <a:schemeClr val="bg1"/>
                          </a:solidFill>
                          <a:latin typeface="+mn-lt"/>
                          <a:ea typeface="SimSun"/>
                          <a:cs typeface="Roboto" panose="02000000000000000000" pitchFamily="2" charset="0"/>
                        </a:rPr>
                        <a:t>M</a:t>
                      </a:r>
                      <a:r>
                        <a:rPr lang="en-GB" sz="1200" b="1" kern="100" dirty="0" err="1">
                          <a:solidFill>
                            <a:schemeClr val="bg1"/>
                          </a:solidFill>
                          <a:latin typeface="+mn-lt"/>
                          <a:ea typeface="SimSun"/>
                          <a:cs typeface="Roboto" panose="02000000000000000000" pitchFamily="2" charset="0"/>
                        </a:rPr>
                        <a:t>acro</a:t>
                      </a:r>
                      <a:r>
                        <a:rPr lang="en-GB" sz="1200" b="1" kern="100" dirty="0">
                          <a:solidFill>
                            <a:schemeClr val="bg1"/>
                          </a:solidFill>
                          <a:latin typeface="+mn-lt"/>
                          <a:ea typeface="SimSun"/>
                          <a:cs typeface="Roboto" panose="02000000000000000000" pitchFamily="2" charset="0"/>
                        </a:rPr>
                        <a:t>-</a:t>
                      </a:r>
                      <a:r>
                        <a:rPr lang="en-US" altLang="zh-CN" sz="1200" b="1" kern="100" dirty="0">
                          <a:solidFill>
                            <a:schemeClr val="bg1"/>
                          </a:solidFill>
                          <a:latin typeface="+mn-lt"/>
                          <a:ea typeface="SimSun"/>
                          <a:cs typeface="Roboto" panose="02000000000000000000" pitchFamily="2" charset="0"/>
                        </a:rPr>
                        <a:t>C</a:t>
                      </a:r>
                      <a:r>
                        <a:rPr lang="en-GB" sz="1200" b="1" kern="100" dirty="0">
                          <a:solidFill>
                            <a:schemeClr val="bg1"/>
                          </a:solidFill>
                          <a:latin typeface="+mn-lt"/>
                          <a:ea typeface="SimSun"/>
                          <a:cs typeface="Roboto" panose="02000000000000000000" pitchFamily="2" charset="0"/>
                        </a:rPr>
                        <a:t>ell</a:t>
                      </a:r>
                      <a:endParaRPr lang="zh-CN" sz="1200" b="1" kern="100" dirty="0">
                        <a:solidFill>
                          <a:schemeClr val="bg1"/>
                        </a:solidFill>
                        <a:latin typeface="+mn-lt"/>
                        <a:ea typeface="SimSun"/>
                        <a:cs typeface="Roboto" panose="020000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28364">
                <a:tc>
                  <a:txBody>
                    <a:bodyPr/>
                    <a:lstStyle/>
                    <a:p>
                      <a:pPr algn="ctr">
                        <a:spcAft>
                          <a:spcPts val="0"/>
                        </a:spcAft>
                      </a:pPr>
                      <a:r>
                        <a:rPr lang="en-GB" sz="1200" b="0" kern="100" dirty="0">
                          <a:solidFill>
                            <a:srgbClr val="0070C0"/>
                          </a:solidFill>
                          <a:latin typeface="Roboto" panose="02000000000000000000" pitchFamily="2" charset="0"/>
                          <a:ea typeface="SimSun"/>
                          <a:cs typeface="Roboto" panose="02000000000000000000" pitchFamily="2" charset="0"/>
                        </a:rPr>
                        <a:t>Cluster #</a:t>
                      </a:r>
                      <a:endParaRPr lang="zh-CN" sz="1200" b="0" kern="100" dirty="0">
                        <a:solidFill>
                          <a:srgbClr val="0070C0"/>
                        </a:solidFill>
                        <a:latin typeface="Roboto" panose="02000000000000000000" pitchFamily="2" charset="0"/>
                        <a:ea typeface="SimSun"/>
                        <a:cs typeface="Roboto" panose="020000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200" b="0" kern="100" dirty="0">
                          <a:solidFill>
                            <a:srgbClr val="0070C0"/>
                          </a:solidFill>
                          <a:latin typeface="+mn-lt"/>
                          <a:ea typeface="SimSun"/>
                          <a:cs typeface="Roboto" panose="02000000000000000000" pitchFamily="2" charset="0"/>
                        </a:rPr>
                        <a:t>Delay [ns]</a:t>
                      </a:r>
                      <a:endParaRPr lang="zh-CN" sz="1200" b="0" kern="100" dirty="0">
                        <a:solidFill>
                          <a:srgbClr val="0070C0"/>
                        </a:solidFill>
                        <a:latin typeface="+mn-lt"/>
                        <a:ea typeface="SimSun"/>
                        <a:cs typeface="Roboto" panose="020000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200" b="0" kern="100" dirty="0">
                          <a:solidFill>
                            <a:srgbClr val="0070C0"/>
                          </a:solidFill>
                          <a:latin typeface="+mn-lt"/>
                          <a:ea typeface="SimSun"/>
                          <a:cs typeface="Roboto" panose="02000000000000000000" pitchFamily="2" charset="0"/>
                        </a:rPr>
                        <a:t>Power [dB]</a:t>
                      </a:r>
                      <a:endParaRPr lang="zh-CN" sz="1200" b="0" kern="100" dirty="0">
                        <a:solidFill>
                          <a:srgbClr val="0070C0"/>
                        </a:solidFill>
                        <a:latin typeface="+mn-lt"/>
                        <a:ea typeface="SimSun"/>
                        <a:cs typeface="Roboto" panose="020000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200" b="0" kern="100" dirty="0" err="1">
                          <a:solidFill>
                            <a:srgbClr val="0070C0"/>
                          </a:solidFill>
                          <a:latin typeface="+mn-lt"/>
                          <a:ea typeface="SimSun"/>
                          <a:cs typeface="Roboto" panose="02000000000000000000" pitchFamily="2" charset="0"/>
                        </a:rPr>
                        <a:t>AoD</a:t>
                      </a:r>
                      <a:r>
                        <a:rPr lang="en-GB" sz="1200" b="0" kern="100" dirty="0">
                          <a:solidFill>
                            <a:srgbClr val="0070C0"/>
                          </a:solidFill>
                          <a:latin typeface="+mn-lt"/>
                          <a:ea typeface="SimSun"/>
                          <a:cs typeface="Roboto" panose="02000000000000000000" pitchFamily="2" charset="0"/>
                        </a:rPr>
                        <a:t> [</a:t>
                      </a:r>
                      <a:r>
                        <a:rPr lang="en-GB" sz="1200" b="0" kern="100" dirty="0">
                          <a:solidFill>
                            <a:srgbClr val="0070C0"/>
                          </a:solidFill>
                          <a:latin typeface="+mn-lt"/>
                          <a:ea typeface="SimSun"/>
                          <a:cs typeface="Roboto" panose="02000000000000000000" pitchFamily="2" charset="0"/>
                          <a:sym typeface="Symbol"/>
                        </a:rPr>
                        <a:t></a:t>
                      </a:r>
                      <a:r>
                        <a:rPr lang="en-GB" sz="1200" b="0" kern="100" dirty="0">
                          <a:solidFill>
                            <a:srgbClr val="0070C0"/>
                          </a:solidFill>
                          <a:latin typeface="+mn-lt"/>
                          <a:ea typeface="SimSun"/>
                          <a:cs typeface="Roboto" panose="02000000000000000000" pitchFamily="2" charset="0"/>
                        </a:rPr>
                        <a:t>]</a:t>
                      </a:r>
                      <a:endParaRPr lang="zh-CN" sz="1200" b="0" kern="100" dirty="0">
                        <a:solidFill>
                          <a:srgbClr val="0070C0"/>
                        </a:solidFill>
                        <a:latin typeface="+mn-lt"/>
                        <a:ea typeface="SimSun"/>
                        <a:cs typeface="Roboto" panose="020000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GB" sz="1200" b="0" kern="100" dirty="0" err="1">
                          <a:solidFill>
                            <a:srgbClr val="0070C0"/>
                          </a:solidFill>
                          <a:latin typeface="+mn-lt"/>
                          <a:ea typeface="SimSun"/>
                          <a:cs typeface="Roboto" panose="02000000000000000000" pitchFamily="2" charset="0"/>
                        </a:rPr>
                        <a:t>AoA</a:t>
                      </a:r>
                      <a:r>
                        <a:rPr lang="en-GB" sz="1200" b="0" kern="100" dirty="0">
                          <a:solidFill>
                            <a:srgbClr val="0070C0"/>
                          </a:solidFill>
                          <a:latin typeface="+mn-lt"/>
                          <a:ea typeface="SimSun"/>
                          <a:cs typeface="Roboto" panose="02000000000000000000" pitchFamily="2" charset="0"/>
                        </a:rPr>
                        <a:t> [</a:t>
                      </a:r>
                      <a:r>
                        <a:rPr lang="en-GB" sz="1200" b="0" kern="100" dirty="0">
                          <a:solidFill>
                            <a:srgbClr val="0070C0"/>
                          </a:solidFill>
                          <a:latin typeface="+mn-lt"/>
                          <a:ea typeface="SimSun"/>
                          <a:cs typeface="Roboto" panose="02000000000000000000" pitchFamily="2" charset="0"/>
                          <a:sym typeface="Symbol"/>
                        </a:rPr>
                        <a:t></a:t>
                      </a:r>
                      <a:r>
                        <a:rPr lang="en-GB" sz="1200" b="0" kern="100" dirty="0">
                          <a:solidFill>
                            <a:srgbClr val="0070C0"/>
                          </a:solidFill>
                          <a:latin typeface="+mn-lt"/>
                          <a:ea typeface="SimSun"/>
                          <a:cs typeface="Roboto" panose="02000000000000000000" pitchFamily="2" charset="0"/>
                        </a:rPr>
                        <a:t>]</a:t>
                      </a:r>
                      <a:endParaRPr lang="zh-CN" sz="1200" b="0" kern="100" dirty="0">
                        <a:solidFill>
                          <a:srgbClr val="0070C0"/>
                        </a:solidFill>
                        <a:latin typeface="+mn-lt"/>
                        <a:ea typeface="SimSun"/>
                        <a:cs typeface="Roboto" panose="02000000000000000000"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15" name="左大括号 114"/>
          <p:cNvSpPr/>
          <p:nvPr/>
        </p:nvSpPr>
        <p:spPr>
          <a:xfrm rot="5400000">
            <a:off x="6200304" y="2257895"/>
            <a:ext cx="224737" cy="3786147"/>
          </a:xfrm>
          <a:prstGeom prst="leftBrace">
            <a:avLst>
              <a:gd name="adj1" fmla="val 65361"/>
              <a:gd name="adj2" fmla="val 50092"/>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charset="0"/>
              <a:buNone/>
              <a:defRPr/>
            </a:pPr>
            <a:endParaRPr lang="zh-CN" altLang="en-US" sz="1200"/>
          </a:p>
        </p:txBody>
      </p:sp>
      <p:sp>
        <p:nvSpPr>
          <p:cNvPr id="40" name="右箭头 39"/>
          <p:cNvSpPr/>
          <p:nvPr/>
        </p:nvSpPr>
        <p:spPr>
          <a:xfrm>
            <a:off x="4089031" y="3438526"/>
            <a:ext cx="1127358" cy="343892"/>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053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pic>
        <p:nvPicPr>
          <p:cNvPr id="159" name="图片 158"/>
          <p:cNvPicPr>
            <a:picLocks noChangeAspect="1"/>
          </p:cNvPicPr>
          <p:nvPr/>
        </p:nvPicPr>
        <p:blipFill>
          <a:blip r:embed="rId3"/>
          <a:stretch>
            <a:fillRect/>
          </a:stretch>
        </p:blipFill>
        <p:spPr>
          <a:xfrm>
            <a:off x="6629400" y="2264712"/>
            <a:ext cx="5458691" cy="2926416"/>
          </a:xfrm>
          <a:prstGeom prst="rect">
            <a:avLst/>
          </a:prstGeom>
        </p:spPr>
      </p:pic>
      <p:sp>
        <p:nvSpPr>
          <p:cNvPr id="103" name="标题 1"/>
          <p:cNvSpPr>
            <a:spLocks noGrp="1"/>
          </p:cNvSpPr>
          <p:nvPr>
            <p:ph type="title"/>
          </p:nvPr>
        </p:nvSpPr>
        <p:spPr/>
        <p:txBody>
          <a:bodyPr/>
          <a:lstStyle/>
          <a:p>
            <a:r>
              <a:rPr lang="en-US" altLang="zh-CN" dirty="0">
                <a:ea typeface="FZYaoTi" pitchFamily="2" charset="-122"/>
              </a:rPr>
              <a:t>The Problem of The CTS Method</a:t>
            </a:r>
          </a:p>
        </p:txBody>
      </p:sp>
      <p:sp>
        <p:nvSpPr>
          <p:cNvPr id="105" name="Content Placeholder 4"/>
          <p:cNvSpPr>
            <a:spLocks noGrp="1"/>
          </p:cNvSpPr>
          <p:nvPr>
            <p:ph type="body" idx="1"/>
          </p:nvPr>
        </p:nvSpPr>
        <p:spPr>
          <a:xfrm>
            <a:off x="609600" y="1371602"/>
            <a:ext cx="6019800" cy="4525963"/>
          </a:xfrm>
        </p:spPr>
        <p:txBody>
          <a:bodyPr>
            <a:normAutofit/>
          </a:bodyPr>
          <a:lstStyle/>
          <a:p>
            <a:r>
              <a:rPr lang="en-US" dirty="0">
                <a:cs typeface="Roboto" panose="02000000000000000000" pitchFamily="2" charset="0"/>
              </a:rPr>
              <a:t>The CTS method was mainly challenged by two points</a:t>
            </a:r>
            <a:r>
              <a:rPr lang="en-US" altLang="zh-CN" dirty="0">
                <a:cs typeface="Roboto" panose="02000000000000000000" pitchFamily="2" charset="0"/>
              </a:rPr>
              <a:t>.</a:t>
            </a:r>
          </a:p>
          <a:p>
            <a:endParaRPr lang="en-US" altLang="zh-CN" dirty="0">
              <a:cs typeface="Roboto" panose="02000000000000000000" pitchFamily="2" charset="0"/>
            </a:endParaRPr>
          </a:p>
          <a:p>
            <a:pPr lvl="1"/>
            <a:r>
              <a:rPr lang="en-US" altLang="zh-CN" sz="1800" dirty="0">
                <a:cs typeface="Roboto" panose="02000000000000000000" pitchFamily="2" charset="0"/>
              </a:rPr>
              <a:t>The noise generated by the UE can be coupled to the UE antennas and then fed into the receivers, which will decrease the sensitivity.</a:t>
            </a:r>
          </a:p>
          <a:p>
            <a:pPr lvl="1"/>
            <a:endParaRPr lang="en-US" altLang="zh-CN" sz="1800" dirty="0">
              <a:cs typeface="Roboto" panose="02000000000000000000" pitchFamily="2" charset="0"/>
            </a:endParaRPr>
          </a:p>
          <a:p>
            <a:pPr lvl="1"/>
            <a:r>
              <a:rPr lang="en-US" altLang="zh-CN" sz="1800" dirty="0">
                <a:cs typeface="Roboto" panose="02000000000000000000" pitchFamily="2" charset="0"/>
              </a:rPr>
              <a:t>The inconvenience of connecting cables to the DUT makes it hard to calibrated the cables pass loss.</a:t>
            </a:r>
            <a:endParaRPr lang="zh-CN" altLang="en-US" sz="1800" dirty="0">
              <a:cs typeface="Roboto" panose="02000000000000000000" pitchFamily="2" charset="0"/>
            </a:endParaRPr>
          </a:p>
        </p:txBody>
      </p:sp>
    </p:spTree>
    <p:extLst>
      <p:ext uri="{BB962C8B-B14F-4D97-AF65-F5344CB8AC3E}">
        <p14:creationId xmlns:p14="http://schemas.microsoft.com/office/powerpoint/2010/main" val="199647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3" name="标题 1"/>
          <p:cNvSpPr>
            <a:spLocks noGrp="1"/>
          </p:cNvSpPr>
          <p:nvPr>
            <p:ph type="title"/>
          </p:nvPr>
        </p:nvSpPr>
        <p:spPr/>
        <p:txBody>
          <a:bodyPr/>
          <a:lstStyle/>
          <a:p>
            <a:r>
              <a:rPr lang="en-US" altLang="zh-CN" dirty="0">
                <a:ea typeface="FZYaoTi" pitchFamily="2" charset="-122"/>
              </a:rPr>
              <a:t>From Conducted to Radiated </a:t>
            </a:r>
          </a:p>
        </p:txBody>
      </p:sp>
      <p:grpSp>
        <p:nvGrpSpPr>
          <p:cNvPr id="106" name="组合 105"/>
          <p:cNvGrpSpPr/>
          <p:nvPr/>
        </p:nvGrpSpPr>
        <p:grpSpPr>
          <a:xfrm>
            <a:off x="1143000" y="2210137"/>
            <a:ext cx="8720468" cy="1882852"/>
            <a:chOff x="-33668" y="2272882"/>
            <a:chExt cx="9634868" cy="2222918"/>
          </a:xfrm>
        </p:grpSpPr>
        <p:sp>
          <p:nvSpPr>
            <p:cNvPr id="107" name="矩形 106"/>
            <p:cNvSpPr/>
            <p:nvPr/>
          </p:nvSpPr>
          <p:spPr>
            <a:xfrm>
              <a:off x="-33668" y="2272882"/>
              <a:ext cx="9634868"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50"/>
            <p:cNvSpPr txBox="1">
              <a:spLocks noChangeArrowheads="1"/>
            </p:cNvSpPr>
            <p:nvPr/>
          </p:nvSpPr>
          <p:spPr bwMode="auto">
            <a:xfrm>
              <a:off x="315433" y="4157246"/>
              <a:ext cx="468398" cy="338554"/>
            </a:xfrm>
            <a:prstGeom prst="rect">
              <a:avLst/>
            </a:prstGeom>
            <a:noFill/>
            <a:ln w="9525">
              <a:noFill/>
              <a:miter lim="800000"/>
              <a:headEnd/>
              <a:tailEnd/>
            </a:ln>
          </p:spPr>
          <p:txBody>
            <a:bodyPr wrap="none">
              <a:spAutoFit/>
            </a:bodyPr>
            <a:lstStyle/>
            <a:p>
              <a:pPr eaLnBrk="1" hangingPunct="1">
                <a:buFont typeface="Arial" charset="0"/>
                <a:buNone/>
              </a:pPr>
              <a:r>
                <a:rPr lang="en-US" altLang="zh-CN" sz="1600" dirty="0"/>
                <a:t>CE</a:t>
              </a:r>
              <a:endParaRPr lang="zh-CN" altLang="en-US" sz="1600" dirty="0"/>
            </a:p>
          </p:txBody>
        </p:sp>
        <p:graphicFrame>
          <p:nvGraphicFramePr>
            <p:cNvPr id="109" name="Object 2"/>
            <p:cNvGraphicFramePr>
              <a:graphicFrameLocks/>
            </p:cNvGraphicFramePr>
            <p:nvPr/>
          </p:nvGraphicFramePr>
          <p:xfrm>
            <a:off x="449263" y="2528470"/>
            <a:ext cx="3384550" cy="1628775"/>
          </p:xfrm>
          <a:graphic>
            <a:graphicData uri="http://schemas.openxmlformats.org/presentationml/2006/ole">
              <mc:AlternateContent xmlns:mc="http://schemas.openxmlformats.org/markup-compatibility/2006">
                <mc:Choice xmlns:v="urn:schemas-microsoft-com:vml" Requires="v">
                  <p:oleObj name="Bitmap Image" r:id="rId3" imgW="3610479" imgH="1809524" progId="PBrush">
                    <p:embed/>
                  </p:oleObj>
                </mc:Choice>
                <mc:Fallback>
                  <p:oleObj name="Bitmap Image" r:id="rId3" imgW="3610479" imgH="1809524" progId="PBrush">
                    <p:embed/>
                    <p:pic>
                      <p:nvPicPr>
                        <p:cNvPr id="109"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2528470"/>
                          <a:ext cx="338455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 name="Object 3"/>
            <p:cNvGraphicFramePr>
              <a:graphicFrameLocks/>
            </p:cNvGraphicFramePr>
            <p:nvPr/>
          </p:nvGraphicFramePr>
          <p:xfrm>
            <a:off x="4505325" y="2528470"/>
            <a:ext cx="4657725" cy="1628775"/>
          </p:xfrm>
          <a:graphic>
            <a:graphicData uri="http://schemas.openxmlformats.org/presentationml/2006/ole">
              <mc:AlternateContent xmlns:mc="http://schemas.openxmlformats.org/markup-compatibility/2006">
                <mc:Choice xmlns:v="urn:schemas-microsoft-com:vml" Requires="v">
                  <p:oleObj name="Bitmap Image" r:id="rId5" imgW="4657143" imgH="1628571" progId="PBrush">
                    <p:embed/>
                  </p:oleObj>
                </mc:Choice>
                <mc:Fallback>
                  <p:oleObj name="Bitmap Image" r:id="rId5" imgW="4657143" imgH="1628571" progId="PBrush">
                    <p:embed/>
                    <p:pic>
                      <p:nvPicPr>
                        <p:cNvPr id="11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2528470"/>
                          <a:ext cx="4657725"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 name="矩形 110"/>
            <p:cNvSpPr/>
            <p:nvPr/>
          </p:nvSpPr>
          <p:spPr>
            <a:xfrm>
              <a:off x="250825" y="2528470"/>
              <a:ext cx="612775" cy="162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a:p>
          </p:txBody>
        </p:sp>
        <p:sp>
          <p:nvSpPr>
            <p:cNvPr id="112" name="矩形 111"/>
            <p:cNvSpPr/>
            <p:nvPr/>
          </p:nvSpPr>
          <p:spPr>
            <a:xfrm>
              <a:off x="4505325" y="2528470"/>
              <a:ext cx="2370138" cy="162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charset="0"/>
                <a:buNone/>
                <a:defRPr/>
              </a:pPr>
              <a:endParaRPr lang="zh-CN" altLang="en-US"/>
            </a:p>
          </p:txBody>
        </p:sp>
        <p:sp>
          <p:nvSpPr>
            <p:cNvPr id="113" name="AutoShape 24"/>
            <p:cNvSpPr>
              <a:spLocks noChangeArrowheads="1"/>
            </p:cNvSpPr>
            <p:nvPr/>
          </p:nvSpPr>
          <p:spPr bwMode="auto">
            <a:xfrm>
              <a:off x="3406162" y="3156153"/>
              <a:ext cx="891202" cy="316669"/>
            </a:xfrm>
            <a:custGeom>
              <a:avLst/>
              <a:gdLst>
                <a:gd name="T0" fmla="*/ 540544 w 21600"/>
                <a:gd name="T1" fmla="*/ 0 h 21600"/>
                <a:gd name="T2" fmla="*/ 0 w 21600"/>
                <a:gd name="T3" fmla="*/ 215900 h 21600"/>
                <a:gd name="T4" fmla="*/ 540544 w 21600"/>
                <a:gd name="T5" fmla="*/ 431800 h 21600"/>
                <a:gd name="T6" fmla="*/ 720725 w 21600"/>
                <a:gd name="T7" fmla="*/ 215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2">
              <a:schemeClr val="dk1"/>
            </a:lnRef>
            <a:fillRef idx="1">
              <a:schemeClr val="lt1"/>
            </a:fillRef>
            <a:effectRef idx="0">
              <a:schemeClr val="dk1"/>
            </a:effectRef>
            <a:fontRef idx="minor">
              <a:schemeClr val="dk1"/>
            </a:fontRef>
          </p:style>
          <p:txBody>
            <a:bodyPr anchor="ctr"/>
            <a:lstStyle/>
            <a:p>
              <a:pPr eaLnBrk="1" hangingPunct="1">
                <a:buFont typeface="Arial" charset="0"/>
                <a:buNone/>
                <a:defRPr/>
              </a:pPr>
              <a:endParaRPr lang="zh-CN" altLang="en-US" sz="1600"/>
            </a:p>
          </p:txBody>
        </p:sp>
        <p:sp>
          <p:nvSpPr>
            <p:cNvPr id="114" name="TextBox 51"/>
            <p:cNvSpPr txBox="1">
              <a:spLocks noChangeArrowheads="1"/>
            </p:cNvSpPr>
            <p:nvPr/>
          </p:nvSpPr>
          <p:spPr bwMode="auto">
            <a:xfrm>
              <a:off x="5426075" y="4157245"/>
              <a:ext cx="468313" cy="338137"/>
            </a:xfrm>
            <a:prstGeom prst="rect">
              <a:avLst/>
            </a:prstGeom>
            <a:noFill/>
            <a:ln w="9525">
              <a:noFill/>
              <a:miter lim="800000"/>
              <a:headEnd/>
              <a:tailEnd/>
            </a:ln>
          </p:spPr>
          <p:txBody>
            <a:bodyPr wrap="none">
              <a:spAutoFit/>
            </a:bodyPr>
            <a:lstStyle/>
            <a:p>
              <a:pPr eaLnBrk="1" hangingPunct="1">
                <a:buFont typeface="Arial" charset="0"/>
                <a:buNone/>
              </a:pPr>
              <a:r>
                <a:rPr lang="en-US" altLang="zh-CN" sz="1600"/>
                <a:t>CE</a:t>
              </a:r>
              <a:endParaRPr lang="zh-CN" altLang="en-US" sz="1600"/>
            </a:p>
          </p:txBody>
        </p:sp>
      </p:grpSp>
      <p:sp>
        <p:nvSpPr>
          <p:cNvPr id="115" name="Text Placeholder 7"/>
          <p:cNvSpPr txBox="1">
            <a:spLocks/>
          </p:cNvSpPr>
          <p:nvPr/>
        </p:nvSpPr>
        <p:spPr>
          <a:xfrm>
            <a:off x="479880" y="1389281"/>
            <a:ext cx="2631887" cy="409087"/>
          </a:xfrm>
          <a:prstGeom prst="rect">
            <a:avLst/>
          </a:prstGeom>
          <a:solidFill>
            <a:srgbClr val="BFBFBF"/>
          </a:solidFill>
          <a:ln>
            <a:noFill/>
          </a:ln>
        </p:spPr>
        <p:txBody>
          <a:bodyPr vert="horz" lIns="91440" tIns="45720" rIns="91440" bIns="45720" rtlCol="0" anchor="ctr">
            <a:noAutofit/>
          </a:bodyPr>
          <a:lstStyle/>
          <a:p>
            <a:pPr lvl="0">
              <a:spcBef>
                <a:spcPct val="20000"/>
              </a:spcBef>
            </a:pPr>
            <a:endParaRPr lang="en-JM" sz="2000" b="1" dirty="0">
              <a:solidFill>
                <a:schemeClr val="bg1"/>
              </a:solidFill>
              <a:latin typeface="Roboto" panose="02000000000000000000" pitchFamily="2" charset="0"/>
              <a:cs typeface="Roboto" panose="02000000000000000000" pitchFamily="2" charset="0"/>
            </a:endParaRPr>
          </a:p>
        </p:txBody>
      </p:sp>
      <p:sp>
        <p:nvSpPr>
          <p:cNvPr id="116" name="矩形 115"/>
          <p:cNvSpPr/>
          <p:nvPr/>
        </p:nvSpPr>
        <p:spPr>
          <a:xfrm>
            <a:off x="685800" y="1411355"/>
            <a:ext cx="3048000" cy="369332"/>
          </a:xfrm>
          <a:prstGeom prst="rect">
            <a:avLst/>
          </a:prstGeom>
        </p:spPr>
        <p:txBody>
          <a:bodyPr wrap="square">
            <a:spAutoFit/>
          </a:bodyPr>
          <a:lstStyle/>
          <a:p>
            <a:r>
              <a:rPr lang="en-US" altLang="zh-CN" dirty="0">
                <a:solidFill>
                  <a:schemeClr val="bg1"/>
                </a:solidFill>
                <a:cs typeface="Roboto" panose="02000000000000000000" pitchFamily="2" charset="0"/>
              </a:rPr>
              <a:t>Simple But Creative</a:t>
            </a:r>
          </a:p>
        </p:txBody>
      </p:sp>
      <p:graphicFrame>
        <p:nvGraphicFramePr>
          <p:cNvPr id="117" name="Object 6"/>
          <p:cNvGraphicFramePr>
            <a:graphicFrameLocks noChangeAspect="1"/>
          </p:cNvGraphicFramePr>
          <p:nvPr>
            <p:extLst>
              <p:ext uri="{D42A27DB-BD31-4B8C-83A1-F6EECF244321}">
                <p14:modId xmlns:p14="http://schemas.microsoft.com/office/powerpoint/2010/main" val="1435463956"/>
              </p:ext>
            </p:extLst>
          </p:nvPr>
        </p:nvGraphicFramePr>
        <p:xfrm>
          <a:off x="2886315" y="5452200"/>
          <a:ext cx="1493333" cy="720000"/>
        </p:xfrm>
        <a:graphic>
          <a:graphicData uri="http://schemas.openxmlformats.org/presentationml/2006/ole">
            <mc:AlternateContent xmlns:mc="http://schemas.openxmlformats.org/markup-compatibility/2006">
              <mc:Choice xmlns:v="urn:schemas-microsoft-com:vml" Requires="v">
                <p:oleObj r:id="rId7" imgW="662701" imgH="458793" progId="Equation.3">
                  <p:embed/>
                </p:oleObj>
              </mc:Choice>
              <mc:Fallback>
                <p:oleObj r:id="rId7" imgW="662701" imgH="458793" progId="Equation.3">
                  <p:embed/>
                  <p:pic>
                    <p:nvPicPr>
                      <p:cNvPr id="11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6315" y="5452200"/>
                        <a:ext cx="1493333"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 name="Object 7"/>
          <p:cNvGraphicFramePr>
            <a:graphicFrameLocks noChangeAspect="1"/>
          </p:cNvGraphicFramePr>
          <p:nvPr>
            <p:extLst>
              <p:ext uri="{D42A27DB-BD31-4B8C-83A1-F6EECF244321}">
                <p14:modId xmlns:p14="http://schemas.microsoft.com/office/powerpoint/2010/main" val="2020216687"/>
              </p:ext>
            </p:extLst>
          </p:nvPr>
        </p:nvGraphicFramePr>
        <p:xfrm>
          <a:off x="1400415" y="4465638"/>
          <a:ext cx="702469" cy="720000"/>
        </p:xfrm>
        <a:graphic>
          <a:graphicData uri="http://schemas.openxmlformats.org/presentationml/2006/ole">
            <mc:AlternateContent xmlns:mc="http://schemas.openxmlformats.org/markup-compatibility/2006">
              <mc:Choice xmlns:v="urn:schemas-microsoft-com:vml" Requires="v">
                <p:oleObj name="公式" r:id="rId9" imgW="444307" imgH="457002" progId="Equation.3">
                  <p:embed/>
                </p:oleObj>
              </mc:Choice>
              <mc:Fallback>
                <p:oleObj name="公式" r:id="rId9" imgW="444307" imgH="457002" progId="Equation.3">
                  <p:embed/>
                  <p:pic>
                    <p:nvPicPr>
                      <p:cNvPr id="11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0415" y="4465638"/>
                        <a:ext cx="702469"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8"/>
          <p:cNvGraphicFramePr>
            <a:graphicFrameLocks noChangeAspect="1"/>
          </p:cNvGraphicFramePr>
          <p:nvPr>
            <p:extLst>
              <p:ext uri="{D42A27DB-BD31-4B8C-83A1-F6EECF244321}">
                <p14:modId xmlns:p14="http://schemas.microsoft.com/office/powerpoint/2010/main" val="2003566760"/>
              </p:ext>
            </p:extLst>
          </p:nvPr>
        </p:nvGraphicFramePr>
        <p:xfrm>
          <a:off x="2818051" y="4462463"/>
          <a:ext cx="659761" cy="720000"/>
        </p:xfrm>
        <a:graphic>
          <a:graphicData uri="http://schemas.openxmlformats.org/presentationml/2006/ole">
            <mc:AlternateContent xmlns:mc="http://schemas.openxmlformats.org/markup-compatibility/2006">
              <mc:Choice xmlns:v="urn:schemas-microsoft-com:vml" Requires="v">
                <p:oleObj r:id="rId11" imgW="422031" imgH="460397" progId="Equation.3">
                  <p:embed/>
                </p:oleObj>
              </mc:Choice>
              <mc:Fallback>
                <p:oleObj r:id="rId11" imgW="422031" imgH="460397" progId="Equation.3">
                  <p:embed/>
                  <p:pic>
                    <p:nvPicPr>
                      <p:cNvPr id="11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8051" y="4462463"/>
                        <a:ext cx="659761"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9"/>
          <p:cNvGraphicFramePr>
            <a:graphicFrameLocks noChangeAspect="1"/>
          </p:cNvGraphicFramePr>
          <p:nvPr>
            <p:extLst>
              <p:ext uri="{D42A27DB-BD31-4B8C-83A1-F6EECF244321}">
                <p14:modId xmlns:p14="http://schemas.microsoft.com/office/powerpoint/2010/main" val="1977986200"/>
              </p:ext>
            </p:extLst>
          </p:nvPr>
        </p:nvGraphicFramePr>
        <p:xfrm>
          <a:off x="5551727" y="4419600"/>
          <a:ext cx="700872" cy="720000"/>
        </p:xfrm>
        <a:graphic>
          <a:graphicData uri="http://schemas.openxmlformats.org/presentationml/2006/ole">
            <mc:AlternateContent xmlns:mc="http://schemas.openxmlformats.org/markup-compatibility/2006">
              <mc:Choice xmlns:v="urn:schemas-microsoft-com:vml" Requires="v">
                <p:oleObj name="Equation" r:id="rId13" imgW="444307" imgH="457002" progId="Equation.3">
                  <p:embed/>
                </p:oleObj>
              </mc:Choice>
              <mc:Fallback>
                <p:oleObj name="Equation" r:id="rId13" imgW="444307" imgH="457002" progId="Equation.3">
                  <p:embed/>
                  <p:pic>
                    <p:nvPicPr>
                      <p:cNvPr id="12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1727" y="4419600"/>
                        <a:ext cx="700872"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10"/>
          <p:cNvGraphicFramePr>
            <a:graphicFrameLocks noChangeAspect="1"/>
          </p:cNvGraphicFramePr>
          <p:nvPr>
            <p:extLst>
              <p:ext uri="{D42A27DB-BD31-4B8C-83A1-F6EECF244321}">
                <p14:modId xmlns:p14="http://schemas.microsoft.com/office/powerpoint/2010/main" val="2582557544"/>
              </p:ext>
            </p:extLst>
          </p:nvPr>
        </p:nvGraphicFramePr>
        <p:xfrm>
          <a:off x="7494829" y="4440238"/>
          <a:ext cx="658571" cy="720000"/>
        </p:xfrm>
        <a:graphic>
          <a:graphicData uri="http://schemas.openxmlformats.org/presentationml/2006/ole">
            <mc:AlternateContent xmlns:mc="http://schemas.openxmlformats.org/markup-compatibility/2006">
              <mc:Choice xmlns:v="urn:schemas-microsoft-com:vml" Requires="v">
                <p:oleObj r:id="rId15" imgW="422031" imgH="460397" progId="Equation.3">
                  <p:embed/>
                </p:oleObj>
              </mc:Choice>
              <mc:Fallback>
                <p:oleObj r:id="rId15" imgW="422031" imgH="460397" progId="Equation.3">
                  <p:embed/>
                  <p:pic>
                    <p:nvPicPr>
                      <p:cNvPr id="121"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94829" y="4440238"/>
                        <a:ext cx="658571" cy="72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Text Box 12"/>
          <p:cNvSpPr txBox="1">
            <a:spLocks noChangeArrowheads="1"/>
          </p:cNvSpPr>
          <p:nvPr/>
        </p:nvSpPr>
        <p:spPr bwMode="auto">
          <a:xfrm>
            <a:off x="2351327" y="5587138"/>
            <a:ext cx="701675" cy="365125"/>
          </a:xfrm>
          <a:prstGeom prst="rect">
            <a:avLst/>
          </a:prstGeom>
          <a:noFill/>
          <a:ln w="9525">
            <a:noFill/>
            <a:miter lim="800000"/>
            <a:headEnd/>
            <a:tailEnd/>
          </a:ln>
        </p:spPr>
        <p:txBody>
          <a:bodyPr>
            <a:spAutoFit/>
          </a:bodyPr>
          <a:lstStyle/>
          <a:p>
            <a:pPr eaLnBrk="1" hangingPunct="1">
              <a:buFont typeface="Arial" charset="0"/>
              <a:buNone/>
            </a:pPr>
            <a:r>
              <a:rPr lang="zh-CN" altLang="en-US"/>
              <a:t>H=</a:t>
            </a:r>
          </a:p>
        </p:txBody>
      </p:sp>
      <p:sp>
        <p:nvSpPr>
          <p:cNvPr id="123" name="Text Box 13"/>
          <p:cNvSpPr txBox="1">
            <a:spLocks noChangeArrowheads="1"/>
          </p:cNvSpPr>
          <p:nvPr/>
        </p:nvSpPr>
        <p:spPr bwMode="auto">
          <a:xfrm>
            <a:off x="1894127" y="4645025"/>
            <a:ext cx="928688" cy="338138"/>
          </a:xfrm>
          <a:prstGeom prst="rect">
            <a:avLst/>
          </a:prstGeom>
          <a:noFill/>
          <a:ln w="9525">
            <a:noFill/>
            <a:miter lim="800000"/>
            <a:headEnd/>
            <a:tailEnd/>
          </a:ln>
        </p:spPr>
        <p:txBody>
          <a:bodyPr>
            <a:spAutoFit/>
          </a:bodyPr>
          <a:lstStyle/>
          <a:p>
            <a:pPr eaLnBrk="1" hangingPunct="1">
              <a:buFont typeface="Arial" charset="0"/>
              <a:buNone/>
            </a:pPr>
            <a:r>
              <a:rPr lang="zh-CN" altLang="en-US" sz="1600" dirty="0"/>
              <a:t>   = H*</a:t>
            </a:r>
          </a:p>
        </p:txBody>
      </p:sp>
      <p:graphicFrame>
        <p:nvGraphicFramePr>
          <p:cNvPr id="124" name="Object 15"/>
          <p:cNvGraphicFramePr>
            <a:graphicFrameLocks noChangeAspect="1"/>
          </p:cNvGraphicFramePr>
          <p:nvPr>
            <p:extLst>
              <p:ext uri="{D42A27DB-BD31-4B8C-83A1-F6EECF244321}">
                <p14:modId xmlns:p14="http://schemas.microsoft.com/office/powerpoint/2010/main" val="3260493930"/>
              </p:ext>
            </p:extLst>
          </p:nvPr>
        </p:nvGraphicFramePr>
        <p:xfrm>
          <a:off x="6598188" y="4698190"/>
          <a:ext cx="360000" cy="275912"/>
        </p:xfrm>
        <a:graphic>
          <a:graphicData uri="http://schemas.openxmlformats.org/presentationml/2006/ole">
            <mc:AlternateContent xmlns:mc="http://schemas.openxmlformats.org/markup-compatibility/2006">
              <mc:Choice xmlns:v="urn:schemas-microsoft-com:vml" Requires="v">
                <p:oleObj r:id="rId17" imgW="218748" imgH="167278" progId="Equation.3">
                  <p:embed/>
                </p:oleObj>
              </mc:Choice>
              <mc:Fallback>
                <p:oleObj r:id="rId17" imgW="218748" imgH="167278" progId="Equation.3">
                  <p:embed/>
                  <p:pic>
                    <p:nvPicPr>
                      <p:cNvPr id="124"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8188" y="4698190"/>
                        <a:ext cx="360000" cy="27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 name="Text Box 16"/>
          <p:cNvSpPr txBox="1">
            <a:spLocks noChangeArrowheads="1"/>
          </p:cNvSpPr>
          <p:nvPr/>
        </p:nvSpPr>
        <p:spPr bwMode="auto">
          <a:xfrm>
            <a:off x="6369290" y="4645025"/>
            <a:ext cx="288000" cy="338138"/>
          </a:xfrm>
          <a:prstGeom prst="rect">
            <a:avLst/>
          </a:prstGeom>
          <a:noFill/>
          <a:ln w="9525">
            <a:noFill/>
            <a:miter lim="800000"/>
            <a:headEnd/>
            <a:tailEnd/>
          </a:ln>
        </p:spPr>
        <p:txBody>
          <a:bodyPr>
            <a:spAutoFit/>
          </a:bodyPr>
          <a:lstStyle/>
          <a:p>
            <a:pPr eaLnBrk="1" hangingPunct="1">
              <a:buFont typeface="Arial" charset="0"/>
              <a:buNone/>
            </a:pPr>
            <a:r>
              <a:rPr lang="zh-CN" altLang="en-US" sz="1600"/>
              <a:t>=</a:t>
            </a:r>
          </a:p>
        </p:txBody>
      </p:sp>
      <p:sp>
        <p:nvSpPr>
          <p:cNvPr id="126" name="Text Box 17"/>
          <p:cNvSpPr txBox="1">
            <a:spLocks noChangeArrowheads="1"/>
          </p:cNvSpPr>
          <p:nvPr/>
        </p:nvSpPr>
        <p:spPr bwMode="auto">
          <a:xfrm>
            <a:off x="6969365" y="4645025"/>
            <a:ext cx="608012" cy="338138"/>
          </a:xfrm>
          <a:prstGeom prst="rect">
            <a:avLst/>
          </a:prstGeom>
          <a:noFill/>
          <a:ln w="9525">
            <a:noFill/>
            <a:miter lim="800000"/>
            <a:headEnd/>
            <a:tailEnd/>
          </a:ln>
        </p:spPr>
        <p:txBody>
          <a:bodyPr wrap="none">
            <a:spAutoFit/>
          </a:bodyPr>
          <a:lstStyle/>
          <a:p>
            <a:pPr eaLnBrk="1" hangingPunct="1">
              <a:buFont typeface="Arial" charset="0"/>
              <a:buNone/>
            </a:pPr>
            <a:r>
              <a:rPr lang="zh-CN" altLang="en-US" sz="1600"/>
              <a:t>* H *</a:t>
            </a:r>
          </a:p>
        </p:txBody>
      </p:sp>
      <p:graphicFrame>
        <p:nvGraphicFramePr>
          <p:cNvPr id="224" name="Object 20"/>
          <p:cNvGraphicFramePr>
            <a:graphicFrameLocks noChangeAspect="1"/>
          </p:cNvGraphicFramePr>
          <p:nvPr>
            <p:extLst>
              <p:ext uri="{D42A27DB-BD31-4B8C-83A1-F6EECF244321}">
                <p14:modId xmlns:p14="http://schemas.microsoft.com/office/powerpoint/2010/main" val="813288256"/>
              </p:ext>
            </p:extLst>
          </p:nvPr>
        </p:nvGraphicFramePr>
        <p:xfrm>
          <a:off x="4926252" y="5634763"/>
          <a:ext cx="360000" cy="274598"/>
        </p:xfrm>
        <a:graphic>
          <a:graphicData uri="http://schemas.openxmlformats.org/presentationml/2006/ole">
            <mc:AlternateContent xmlns:mc="http://schemas.openxmlformats.org/markup-compatibility/2006">
              <mc:Choice xmlns:v="urn:schemas-microsoft-com:vml" Requires="v">
                <p:oleObj r:id="rId19" imgW="218748" imgH="167278" progId="Equation.3">
                  <p:embed/>
                </p:oleObj>
              </mc:Choice>
              <mc:Fallback>
                <p:oleObj r:id="rId19" imgW="218748" imgH="167278" progId="Equation.3">
                  <p:embed/>
                  <p:pic>
                    <p:nvPicPr>
                      <p:cNvPr id="224"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26252" y="5634763"/>
                        <a:ext cx="360000" cy="274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 name="Object 21"/>
          <p:cNvGraphicFramePr>
            <a:graphicFrameLocks noChangeAspect="1"/>
          </p:cNvGraphicFramePr>
          <p:nvPr>
            <p:extLst>
              <p:ext uri="{D42A27DB-BD31-4B8C-83A1-F6EECF244321}">
                <p14:modId xmlns:p14="http://schemas.microsoft.com/office/powerpoint/2010/main" val="3492843735"/>
              </p:ext>
            </p:extLst>
          </p:nvPr>
        </p:nvGraphicFramePr>
        <p:xfrm>
          <a:off x="5699365" y="5404575"/>
          <a:ext cx="1143000" cy="733425"/>
        </p:xfrm>
        <a:graphic>
          <a:graphicData uri="http://schemas.openxmlformats.org/presentationml/2006/ole">
            <mc:AlternateContent xmlns:mc="http://schemas.openxmlformats.org/markup-compatibility/2006">
              <mc:Choice xmlns:v="urn:schemas-microsoft-com:vml" Requires="v">
                <p:oleObj name="Equation" r:id="rId20" imgW="711200" imgH="457200" progId="Equation.3">
                  <p:embed/>
                </p:oleObj>
              </mc:Choice>
              <mc:Fallback>
                <p:oleObj name="Equation" r:id="rId20" imgW="711200" imgH="457200" progId="Equation.3">
                  <p:embed/>
                  <p:pic>
                    <p:nvPicPr>
                      <p:cNvPr id="225"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99365" y="5404575"/>
                        <a:ext cx="11430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 name="Text Box 22"/>
          <p:cNvSpPr txBox="1">
            <a:spLocks noChangeArrowheads="1"/>
          </p:cNvSpPr>
          <p:nvPr/>
        </p:nvSpPr>
        <p:spPr bwMode="auto">
          <a:xfrm>
            <a:off x="5307252" y="5634763"/>
            <a:ext cx="382588" cy="365125"/>
          </a:xfrm>
          <a:prstGeom prst="rect">
            <a:avLst/>
          </a:prstGeom>
          <a:noFill/>
          <a:ln w="9525">
            <a:noFill/>
            <a:miter lim="800000"/>
            <a:headEnd/>
            <a:tailEnd/>
          </a:ln>
        </p:spPr>
        <p:txBody>
          <a:bodyPr>
            <a:spAutoFit/>
          </a:bodyPr>
          <a:lstStyle/>
          <a:p>
            <a:pPr eaLnBrk="1" hangingPunct="1">
              <a:buFont typeface="Arial" charset="0"/>
              <a:buNone/>
            </a:pPr>
            <a:r>
              <a:rPr lang="zh-CN" altLang="en-US"/>
              <a:t>=</a:t>
            </a:r>
          </a:p>
        </p:txBody>
      </p:sp>
      <p:sp>
        <p:nvSpPr>
          <p:cNvPr id="227" name="AutoShape 24"/>
          <p:cNvSpPr>
            <a:spLocks noChangeArrowheads="1"/>
          </p:cNvSpPr>
          <p:nvPr/>
        </p:nvSpPr>
        <p:spPr bwMode="auto">
          <a:xfrm>
            <a:off x="3875327" y="4645025"/>
            <a:ext cx="1025525" cy="324908"/>
          </a:xfrm>
          <a:custGeom>
            <a:avLst/>
            <a:gdLst>
              <a:gd name="T0" fmla="*/ 540544 w 21600"/>
              <a:gd name="T1" fmla="*/ 0 h 21600"/>
              <a:gd name="T2" fmla="*/ 0 w 21600"/>
              <a:gd name="T3" fmla="*/ 215900 h 21600"/>
              <a:gd name="T4" fmla="*/ 540544 w 21600"/>
              <a:gd name="T5" fmla="*/ 431800 h 21600"/>
              <a:gd name="T6" fmla="*/ 720725 w 21600"/>
              <a:gd name="T7" fmla="*/ 215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2">
            <a:schemeClr val="dk1"/>
          </a:lnRef>
          <a:fillRef idx="1">
            <a:schemeClr val="lt1"/>
          </a:fillRef>
          <a:effectRef idx="0">
            <a:schemeClr val="dk1"/>
          </a:effectRef>
          <a:fontRef idx="minor">
            <a:schemeClr val="dk1"/>
          </a:fontRef>
        </p:style>
        <p:txBody>
          <a:bodyPr anchor="ctr"/>
          <a:lstStyle/>
          <a:p>
            <a:pPr eaLnBrk="1" hangingPunct="1">
              <a:buFont typeface="Arial" charset="0"/>
              <a:buNone/>
              <a:defRPr/>
            </a:pPr>
            <a:endParaRPr lang="zh-CN" altLang="en-US" sz="1600"/>
          </a:p>
        </p:txBody>
      </p:sp>
      <p:sp>
        <p:nvSpPr>
          <p:cNvPr id="3" name="矩形 2"/>
          <p:cNvSpPr/>
          <p:nvPr/>
        </p:nvSpPr>
        <p:spPr>
          <a:xfrm>
            <a:off x="5656728" y="1468602"/>
            <a:ext cx="2130711"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The inverse matrix </a:t>
            </a:r>
            <a:endParaRPr lang="zh-CN" altLang="en-US" dirty="0"/>
          </a:p>
        </p:txBody>
      </p:sp>
      <p:cxnSp>
        <p:nvCxnSpPr>
          <p:cNvPr id="5" name="直接箭头连接符 4"/>
          <p:cNvCxnSpPr/>
          <p:nvPr/>
        </p:nvCxnSpPr>
        <p:spPr>
          <a:xfrm flipV="1">
            <a:off x="6138240" y="1873020"/>
            <a:ext cx="132625" cy="260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8229600" y="1873020"/>
            <a:ext cx="152400" cy="260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8" name="矩形 227"/>
          <p:cNvSpPr/>
          <p:nvPr/>
        </p:nvSpPr>
        <p:spPr>
          <a:xfrm>
            <a:off x="7664375" y="1463839"/>
            <a:ext cx="3836307"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The propagation matrix in chamber </a:t>
            </a:r>
            <a:endParaRPr lang="zh-CN" altLang="en-US" dirty="0"/>
          </a:p>
        </p:txBody>
      </p:sp>
    </p:spTree>
    <p:extLst>
      <p:ext uri="{BB962C8B-B14F-4D97-AF65-F5344CB8AC3E}">
        <p14:creationId xmlns:p14="http://schemas.microsoft.com/office/powerpoint/2010/main" val="113536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3" name="标题 1"/>
          <p:cNvSpPr>
            <a:spLocks noGrp="1"/>
          </p:cNvSpPr>
          <p:nvPr>
            <p:ph type="title"/>
          </p:nvPr>
        </p:nvSpPr>
        <p:spPr/>
        <p:txBody>
          <a:bodyPr/>
          <a:lstStyle/>
          <a:p>
            <a:r>
              <a:rPr lang="en-US" altLang="zh-CN" dirty="0">
                <a:ea typeface="FZYaoTi" pitchFamily="2" charset="-122"/>
              </a:rPr>
              <a:t>RTS Method</a:t>
            </a:r>
          </a:p>
        </p:txBody>
      </p:sp>
      <p:sp>
        <p:nvSpPr>
          <p:cNvPr id="34" name="Content Placeholder 4"/>
          <p:cNvSpPr>
            <a:spLocks noGrp="1"/>
          </p:cNvSpPr>
          <p:nvPr>
            <p:ph type="body" idx="1"/>
          </p:nvPr>
        </p:nvSpPr>
        <p:spPr>
          <a:xfrm>
            <a:off x="609600" y="1371602"/>
            <a:ext cx="4608576" cy="4525963"/>
          </a:xfrm>
        </p:spPr>
        <p:txBody>
          <a:bodyPr>
            <a:normAutofit/>
          </a:bodyPr>
          <a:lstStyle/>
          <a:p>
            <a:pPr>
              <a:buFont typeface="Wingdings" panose="05000000000000000000" pitchFamily="2" charset="2"/>
              <a:buChar char="Ø"/>
            </a:pPr>
            <a:r>
              <a:rPr lang="en-US" altLang="zh-CN" dirty="0">
                <a:cs typeface="Roboto" panose="02000000000000000000" pitchFamily="2" charset="0"/>
              </a:rPr>
              <a:t>Measure the complex DUT antenna patterns.</a:t>
            </a:r>
          </a:p>
          <a:p>
            <a:pPr>
              <a:buFont typeface="Wingdings" panose="05000000000000000000" pitchFamily="2" charset="2"/>
              <a:buChar char="Ø"/>
            </a:pPr>
            <a:endParaRPr lang="zh-CN" altLang="en-US" dirty="0"/>
          </a:p>
          <a:p>
            <a:pPr>
              <a:buFont typeface="Wingdings" panose="05000000000000000000" pitchFamily="2" charset="2"/>
              <a:buChar char="Ø"/>
            </a:pPr>
            <a:r>
              <a:rPr lang="en-US" altLang="zh-CN" dirty="0">
                <a:cs typeface="Roboto" panose="02000000000000000000" pitchFamily="2" charset="0"/>
              </a:rPr>
              <a:t>Search the inverse matrix of the propagation matrix.</a:t>
            </a:r>
          </a:p>
          <a:p>
            <a:pPr>
              <a:buFont typeface="Wingdings" panose="05000000000000000000" pitchFamily="2" charset="2"/>
              <a:buChar char="Ø"/>
            </a:pPr>
            <a:endParaRPr lang="en-US" altLang="zh-CN" dirty="0">
              <a:cs typeface="Roboto" panose="02000000000000000000" pitchFamily="2" charset="0"/>
            </a:endParaRPr>
          </a:p>
          <a:p>
            <a:pPr>
              <a:buFont typeface="Wingdings" panose="05000000000000000000" pitchFamily="2" charset="2"/>
              <a:buChar char="Ø"/>
            </a:pPr>
            <a:r>
              <a:rPr lang="en-US" altLang="zh-CN" dirty="0">
                <a:cs typeface="Roboto" panose="02000000000000000000" pitchFamily="2" charset="0"/>
              </a:rPr>
              <a:t>Combine the antenna pattern information, the channel model, the inverse matrix in the instruments.</a:t>
            </a:r>
          </a:p>
          <a:p>
            <a:pPr>
              <a:buFont typeface="Wingdings" panose="05000000000000000000" pitchFamily="2" charset="2"/>
              <a:buChar char="Ø"/>
            </a:pPr>
            <a:endParaRPr lang="en-US" altLang="zh-CN" dirty="0">
              <a:cs typeface="Roboto" panose="02000000000000000000" pitchFamily="2" charset="0"/>
            </a:endParaRPr>
          </a:p>
          <a:p>
            <a:pPr>
              <a:buFont typeface="Wingdings" panose="05000000000000000000" pitchFamily="2" charset="2"/>
              <a:buChar char="Ø"/>
            </a:pPr>
            <a:r>
              <a:rPr lang="en-US" altLang="zh-CN" dirty="0">
                <a:cs typeface="Roboto" panose="02000000000000000000" pitchFamily="2" charset="0"/>
              </a:rPr>
              <a:t>Measure the throughput in the chamber.</a:t>
            </a: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zh-CN" altLang="en-US"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sz="1800" dirty="0">
              <a:latin typeface="Roboto" panose="02000000000000000000" pitchFamily="2" charset="0"/>
              <a:cs typeface="Roboto" panose="02000000000000000000" pitchFamily="2" charset="0"/>
            </a:endParaRPr>
          </a:p>
        </p:txBody>
      </p:sp>
      <p:pic>
        <p:nvPicPr>
          <p:cNvPr id="5" name="图片 4"/>
          <p:cNvPicPr>
            <a:picLocks noChangeAspect="1"/>
          </p:cNvPicPr>
          <p:nvPr/>
        </p:nvPicPr>
        <p:blipFill>
          <a:blip r:embed="rId3"/>
          <a:stretch>
            <a:fillRect/>
          </a:stretch>
        </p:blipFill>
        <p:spPr>
          <a:xfrm>
            <a:off x="4906845" y="1301496"/>
            <a:ext cx="7124734" cy="2959100"/>
          </a:xfrm>
          <a:prstGeom prst="rect">
            <a:avLst/>
          </a:prstGeom>
        </p:spPr>
      </p:pic>
    </p:spTree>
    <p:extLst>
      <p:ext uri="{BB962C8B-B14F-4D97-AF65-F5344CB8AC3E}">
        <p14:creationId xmlns:p14="http://schemas.microsoft.com/office/powerpoint/2010/main" val="229970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Why MIMO OTA Test</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Standard MIMO OTA Test Methods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Theory Foundations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Two Key Techniques In The RTS Process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Advantages of The RTS Method</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New Chamber for MIMO OTA Test</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a:buFont typeface="Wingdings" pitchFamily="2" charset="2"/>
              <a:buChar char="p"/>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3879990"/>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14757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27" name="标题 1"/>
          <p:cNvSpPr>
            <a:spLocks noGrp="1"/>
          </p:cNvSpPr>
          <p:nvPr>
            <p:ph type="title"/>
          </p:nvPr>
        </p:nvSpPr>
        <p:spPr/>
        <p:txBody>
          <a:bodyPr/>
          <a:lstStyle/>
          <a:p>
            <a:r>
              <a:rPr lang="en-US" altLang="zh-CN" dirty="0">
                <a:ea typeface="FZYaoTi" pitchFamily="2" charset="-122"/>
              </a:rPr>
              <a:t>First One: Inverse Matrix Searching</a:t>
            </a:r>
          </a:p>
        </p:txBody>
      </p:sp>
      <p:sp>
        <p:nvSpPr>
          <p:cNvPr id="31" name="Content Placeholder 4"/>
          <p:cNvSpPr>
            <a:spLocks noGrp="1"/>
          </p:cNvSpPr>
          <p:nvPr>
            <p:ph type="body" idx="1"/>
          </p:nvPr>
        </p:nvSpPr>
        <p:spPr/>
        <p:txBody>
          <a:bodyPr>
            <a:normAutofit/>
          </a:bodyPr>
          <a:lstStyle/>
          <a:p>
            <a:pPr>
              <a:buFont typeface="Wingdings" panose="05000000000000000000" pitchFamily="2" charset="2"/>
              <a:buChar char="n"/>
            </a:pPr>
            <a:r>
              <a:rPr lang="en-US" altLang="zh-CN" sz="1800" dirty="0">
                <a:latin typeface="Roboto" panose="02000000000000000000" pitchFamily="2" charset="0"/>
                <a:cs typeface="Roboto" panose="02000000000000000000" pitchFamily="2" charset="0"/>
              </a:rPr>
              <a:t>How to solving the inverse matrix IM.</a:t>
            </a: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altLang="zh-CN"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zh-CN" altLang="en-US" sz="1800" dirty="0">
              <a:latin typeface="Roboto" panose="02000000000000000000" pitchFamily="2" charset="0"/>
              <a:cs typeface="Roboto" panose="02000000000000000000" pitchFamily="2" charset="0"/>
            </a:endParaRPr>
          </a:p>
          <a:p>
            <a:pPr>
              <a:buFont typeface="Wingdings" panose="05000000000000000000" pitchFamily="2" charset="2"/>
              <a:buChar char="Ø"/>
            </a:pPr>
            <a:endParaRPr lang="en-US" sz="1800" dirty="0">
              <a:latin typeface="Roboto" panose="02000000000000000000" pitchFamily="2" charset="0"/>
              <a:cs typeface="Roboto" panose="02000000000000000000" pitchFamily="2" charset="0"/>
            </a:endParaRPr>
          </a:p>
        </p:txBody>
      </p:sp>
      <p:sp>
        <p:nvSpPr>
          <p:cNvPr id="8" name="下箭头 7"/>
          <p:cNvSpPr/>
          <p:nvPr/>
        </p:nvSpPr>
        <p:spPr>
          <a:xfrm>
            <a:off x="4267200" y="3877246"/>
            <a:ext cx="457200" cy="533400"/>
          </a:xfrm>
          <a:prstGeom prst="down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3"/>
          <a:stretch>
            <a:fillRect/>
          </a:stretch>
        </p:blipFill>
        <p:spPr>
          <a:xfrm>
            <a:off x="3581400" y="1749925"/>
            <a:ext cx="5929283" cy="2012523"/>
          </a:xfrm>
          <a:prstGeom prst="rect">
            <a:avLst/>
          </a:prstGeom>
        </p:spPr>
      </p:pic>
      <p:pic>
        <p:nvPicPr>
          <p:cNvPr id="23" name="图片 22"/>
          <p:cNvPicPr>
            <a:picLocks noChangeAspect="1"/>
          </p:cNvPicPr>
          <p:nvPr/>
        </p:nvPicPr>
        <p:blipFill>
          <a:blip r:embed="rId4"/>
          <a:stretch>
            <a:fillRect/>
          </a:stretch>
        </p:blipFill>
        <p:spPr>
          <a:xfrm>
            <a:off x="3429000" y="4455622"/>
            <a:ext cx="6333554" cy="2249978"/>
          </a:xfrm>
          <a:prstGeom prst="rect">
            <a:avLst/>
          </a:prstGeom>
        </p:spPr>
      </p:pic>
      <p:sp>
        <p:nvSpPr>
          <p:cNvPr id="25" name="矩形 24"/>
          <p:cNvSpPr/>
          <p:nvPr/>
        </p:nvSpPr>
        <p:spPr>
          <a:xfrm>
            <a:off x="4644934" y="3903570"/>
            <a:ext cx="3961341" cy="307777"/>
          </a:xfrm>
          <a:prstGeom prst="rect">
            <a:avLst/>
          </a:prstGeom>
        </p:spPr>
        <p:txBody>
          <a:bodyPr wrap="none">
            <a:spAutoFit/>
          </a:bodyPr>
          <a:lstStyle/>
          <a:p>
            <a:r>
              <a:rPr lang="en-US" altLang="zh-CN" sz="1400" dirty="0">
                <a:latin typeface="Roboto" panose="02000000000000000000" pitchFamily="2" charset="0"/>
                <a:cs typeface="Roboto" panose="02000000000000000000" pitchFamily="2" charset="0"/>
              </a:rPr>
              <a:t>Making the CTS method being the RTS method </a:t>
            </a:r>
            <a:endParaRPr lang="zh-CN" altLang="en-US" sz="1400" dirty="0"/>
          </a:p>
        </p:txBody>
      </p:sp>
      <p:sp>
        <p:nvSpPr>
          <p:cNvPr id="38" name="下箭头 37"/>
          <p:cNvSpPr/>
          <p:nvPr/>
        </p:nvSpPr>
        <p:spPr>
          <a:xfrm>
            <a:off x="8153400" y="3877246"/>
            <a:ext cx="457200" cy="533400"/>
          </a:xfrm>
          <a:prstGeom prst="down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14417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pic>
        <p:nvPicPr>
          <p:cNvPr id="5" name="图片 4"/>
          <p:cNvPicPr>
            <a:picLocks noChangeAspect="1"/>
          </p:cNvPicPr>
          <p:nvPr/>
        </p:nvPicPr>
        <p:blipFill>
          <a:blip r:embed="rId3"/>
          <a:stretch>
            <a:fillRect/>
          </a:stretch>
        </p:blipFill>
        <p:spPr>
          <a:xfrm>
            <a:off x="241228" y="1622325"/>
            <a:ext cx="6080467" cy="3125538"/>
          </a:xfrm>
          <a:prstGeom prst="rect">
            <a:avLst/>
          </a:prstGeom>
        </p:spPr>
      </p:pic>
      <p:pic>
        <p:nvPicPr>
          <p:cNvPr id="2" name="图片 1"/>
          <p:cNvPicPr>
            <a:picLocks noChangeAspect="1"/>
          </p:cNvPicPr>
          <p:nvPr/>
        </p:nvPicPr>
        <p:blipFill>
          <a:blip r:embed="rId4"/>
          <a:stretch>
            <a:fillRect/>
          </a:stretch>
        </p:blipFill>
        <p:spPr>
          <a:xfrm>
            <a:off x="7011291" y="2525764"/>
            <a:ext cx="4840976" cy="2120948"/>
          </a:xfrm>
          <a:prstGeom prst="rect">
            <a:avLst/>
          </a:prstGeom>
        </p:spPr>
      </p:pic>
      <p:sp>
        <p:nvSpPr>
          <p:cNvPr id="4" name="文本框 3"/>
          <p:cNvSpPr txBox="1"/>
          <p:nvPr/>
        </p:nvSpPr>
        <p:spPr>
          <a:xfrm>
            <a:off x="7848600" y="1879895"/>
            <a:ext cx="3353922" cy="369332"/>
          </a:xfrm>
          <a:prstGeom prst="rect">
            <a:avLst/>
          </a:prstGeom>
          <a:noFill/>
        </p:spPr>
        <p:txBody>
          <a:bodyPr wrap="square" rtlCol="0">
            <a:spAutoFit/>
          </a:bodyPr>
          <a:lstStyle/>
          <a:p>
            <a:r>
              <a:rPr lang="en-US" altLang="zh-CN" dirty="0"/>
              <a:t>Calibration Matrix </a:t>
            </a:r>
            <a:endParaRPr lang="zh-CN" altLang="en-US" dirty="0"/>
          </a:p>
        </p:txBody>
      </p:sp>
      <p:sp>
        <p:nvSpPr>
          <p:cNvPr id="6" name="右箭头 5"/>
          <p:cNvSpPr/>
          <p:nvPr/>
        </p:nvSpPr>
        <p:spPr>
          <a:xfrm>
            <a:off x="6400800" y="3415343"/>
            <a:ext cx="914400" cy="341790"/>
          </a:xfrm>
          <a:prstGeom prst="rightArrow">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14600" y="3071333"/>
            <a:ext cx="2819400" cy="838200"/>
          </a:xfrm>
          <a:prstGeom prst="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85800" y="5055129"/>
            <a:ext cx="1295400" cy="5664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Roboto" panose="02000000000000000000" pitchFamily="2" charset="0"/>
                <a:cs typeface="Roboto" panose="02000000000000000000" pitchFamily="2" charset="0"/>
              </a:rPr>
              <a:t>calibration matrix</a:t>
            </a:r>
            <a:endParaRPr lang="zh-CN" altLang="en-US" dirty="0">
              <a:latin typeface="Roboto" panose="02000000000000000000" pitchFamily="2" charset="0"/>
              <a:cs typeface="Roboto" panose="02000000000000000000" pitchFamily="2" charset="0"/>
            </a:endParaRPr>
          </a:p>
        </p:txBody>
      </p:sp>
      <p:sp>
        <p:nvSpPr>
          <p:cNvPr id="12" name="等于号 11"/>
          <p:cNvSpPr/>
          <p:nvPr/>
        </p:nvSpPr>
        <p:spPr>
          <a:xfrm>
            <a:off x="2095500" y="5206071"/>
            <a:ext cx="342900" cy="273684"/>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Roboto" panose="02000000000000000000" pitchFamily="2" charset="0"/>
              <a:cs typeface="Roboto" panose="02000000000000000000" pitchFamily="2" charset="0"/>
            </a:endParaRPr>
          </a:p>
        </p:txBody>
      </p:sp>
      <p:sp>
        <p:nvSpPr>
          <p:cNvPr id="16" name="圆角矩形 15"/>
          <p:cNvSpPr/>
          <p:nvPr/>
        </p:nvSpPr>
        <p:spPr>
          <a:xfrm>
            <a:off x="2507192" y="5055129"/>
            <a:ext cx="1531408" cy="5664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Roboto" panose="02000000000000000000" pitchFamily="2" charset="0"/>
                <a:cs typeface="Roboto" panose="02000000000000000000" pitchFamily="2" charset="0"/>
              </a:rPr>
              <a:t>gains of test antennas</a:t>
            </a:r>
            <a:endParaRPr lang="zh-CN" altLang="en-US" dirty="0">
              <a:latin typeface="Roboto" panose="02000000000000000000" pitchFamily="2" charset="0"/>
              <a:cs typeface="Roboto" panose="02000000000000000000" pitchFamily="2" charset="0"/>
            </a:endParaRPr>
          </a:p>
        </p:txBody>
      </p:sp>
      <p:sp>
        <p:nvSpPr>
          <p:cNvPr id="13" name="加号 12"/>
          <p:cNvSpPr/>
          <p:nvPr/>
        </p:nvSpPr>
        <p:spPr>
          <a:xfrm>
            <a:off x="4114800" y="5130600"/>
            <a:ext cx="304800" cy="41547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Roboto" panose="02000000000000000000" pitchFamily="2" charset="0"/>
              <a:cs typeface="Roboto" panose="02000000000000000000" pitchFamily="2" charset="0"/>
            </a:endParaRPr>
          </a:p>
        </p:txBody>
      </p:sp>
      <p:sp>
        <p:nvSpPr>
          <p:cNvPr id="18" name="圆角矩形 17"/>
          <p:cNvSpPr/>
          <p:nvPr/>
        </p:nvSpPr>
        <p:spPr>
          <a:xfrm>
            <a:off x="4488392" y="5055129"/>
            <a:ext cx="1607608" cy="5664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Roboto" panose="02000000000000000000" pitchFamily="2" charset="0"/>
                <a:cs typeface="Roboto" panose="02000000000000000000" pitchFamily="2" charset="0"/>
              </a:rPr>
              <a:t>gains of DUT antennas</a:t>
            </a:r>
            <a:endParaRPr lang="zh-CN" altLang="en-US" dirty="0">
              <a:latin typeface="Roboto" panose="02000000000000000000" pitchFamily="2" charset="0"/>
              <a:cs typeface="Roboto" panose="02000000000000000000" pitchFamily="2" charset="0"/>
            </a:endParaRPr>
          </a:p>
        </p:txBody>
      </p:sp>
      <p:sp>
        <p:nvSpPr>
          <p:cNvPr id="19" name="加号 18"/>
          <p:cNvSpPr/>
          <p:nvPr/>
        </p:nvSpPr>
        <p:spPr>
          <a:xfrm>
            <a:off x="6179344" y="5139910"/>
            <a:ext cx="304800" cy="41547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Roboto" panose="02000000000000000000" pitchFamily="2" charset="0"/>
              <a:cs typeface="Roboto" panose="02000000000000000000" pitchFamily="2" charset="0"/>
            </a:endParaRPr>
          </a:p>
        </p:txBody>
      </p:sp>
      <p:sp>
        <p:nvSpPr>
          <p:cNvPr id="20" name="圆角矩形 19"/>
          <p:cNvSpPr/>
          <p:nvPr/>
        </p:nvSpPr>
        <p:spPr>
          <a:xfrm>
            <a:off x="6545792" y="5052533"/>
            <a:ext cx="1607608" cy="5664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Roboto" panose="02000000000000000000" pitchFamily="2" charset="0"/>
                <a:cs typeface="Roboto" panose="02000000000000000000" pitchFamily="2" charset="0"/>
              </a:rPr>
              <a:t>free-space propagation</a:t>
            </a:r>
            <a:endParaRPr lang="zh-CN" altLang="en-US" dirty="0">
              <a:latin typeface="Roboto" panose="02000000000000000000" pitchFamily="2" charset="0"/>
              <a:cs typeface="Roboto" panose="02000000000000000000" pitchFamily="2" charset="0"/>
            </a:endParaRPr>
          </a:p>
        </p:txBody>
      </p:sp>
      <p:sp>
        <p:nvSpPr>
          <p:cNvPr id="21" name="加号 20"/>
          <p:cNvSpPr/>
          <p:nvPr/>
        </p:nvSpPr>
        <p:spPr>
          <a:xfrm>
            <a:off x="8236744" y="5142506"/>
            <a:ext cx="304800" cy="41547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Roboto" panose="02000000000000000000" pitchFamily="2" charset="0"/>
              <a:cs typeface="Roboto" panose="02000000000000000000" pitchFamily="2" charset="0"/>
            </a:endParaRPr>
          </a:p>
        </p:txBody>
      </p:sp>
      <p:sp>
        <p:nvSpPr>
          <p:cNvPr id="22" name="圆角矩形 21"/>
          <p:cNvSpPr/>
          <p:nvPr/>
        </p:nvSpPr>
        <p:spPr>
          <a:xfrm>
            <a:off x="8603192" y="5055129"/>
            <a:ext cx="2141008" cy="56641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Roboto" panose="02000000000000000000" pitchFamily="2" charset="0"/>
                <a:cs typeface="Roboto" panose="02000000000000000000" pitchFamily="2" charset="0"/>
              </a:rPr>
              <a:t>phase offsets between </a:t>
            </a:r>
            <a:r>
              <a:rPr lang="en-US" altLang="zh-CN" dirty="0" err="1">
                <a:latin typeface="Roboto" panose="02000000000000000000" pitchFamily="2" charset="0"/>
                <a:cs typeface="Roboto" panose="02000000000000000000" pitchFamily="2" charset="0"/>
              </a:rPr>
              <a:t>BT</a:t>
            </a:r>
            <a:r>
              <a:rPr lang="en-US" altLang="zh-CN" i="1" dirty="0" err="1">
                <a:latin typeface="Roboto" panose="02000000000000000000" pitchFamily="2" charset="0"/>
                <a:cs typeface="Roboto" panose="02000000000000000000" pitchFamily="2" charset="0"/>
              </a:rPr>
              <a:t>x</a:t>
            </a:r>
            <a:r>
              <a:rPr lang="en-US" altLang="zh-CN" dirty="0">
                <a:latin typeface="Roboto" panose="02000000000000000000" pitchFamily="2" charset="0"/>
                <a:cs typeface="Roboto" panose="02000000000000000000" pitchFamily="2" charset="0"/>
              </a:rPr>
              <a:t> and </a:t>
            </a:r>
            <a:r>
              <a:rPr lang="en-US" altLang="zh-CN" dirty="0" err="1">
                <a:latin typeface="Roboto" panose="02000000000000000000" pitchFamily="2" charset="0"/>
                <a:cs typeface="Roboto" panose="02000000000000000000" pitchFamily="2" charset="0"/>
              </a:rPr>
              <a:t>S</a:t>
            </a:r>
            <a:r>
              <a:rPr lang="en-US" altLang="zh-CN" i="1" dirty="0" err="1">
                <a:latin typeface="Roboto" panose="02000000000000000000" pitchFamily="2" charset="0"/>
                <a:cs typeface="Roboto" panose="02000000000000000000" pitchFamily="2" charset="0"/>
              </a:rPr>
              <a:t>x</a:t>
            </a:r>
            <a:endParaRPr lang="zh-CN" altLang="en-US" i="1" dirty="0">
              <a:latin typeface="Roboto" panose="02000000000000000000" pitchFamily="2" charset="0"/>
              <a:cs typeface="Roboto" panose="02000000000000000000" pitchFamily="2" charset="0"/>
            </a:endParaRPr>
          </a:p>
        </p:txBody>
      </p:sp>
      <p:sp>
        <p:nvSpPr>
          <p:cNvPr id="17" name="矩形 16"/>
          <p:cNvSpPr/>
          <p:nvPr/>
        </p:nvSpPr>
        <p:spPr>
          <a:xfrm>
            <a:off x="7927802" y="5712023"/>
            <a:ext cx="1935145" cy="307777"/>
          </a:xfrm>
          <a:prstGeom prst="rect">
            <a:avLst/>
          </a:prstGeom>
        </p:spPr>
        <p:txBody>
          <a:bodyPr wrap="none">
            <a:spAutoFit/>
          </a:bodyPr>
          <a:lstStyle/>
          <a:p>
            <a:r>
              <a:rPr lang="en-US" altLang="zh-CN" sz="1400" dirty="0">
                <a:latin typeface="Roboto" panose="02000000000000000000" pitchFamily="2" charset="0"/>
                <a:cs typeface="Roboto" panose="02000000000000000000" pitchFamily="2" charset="0"/>
              </a:rPr>
              <a:t>Unknown parameters </a:t>
            </a:r>
            <a:endParaRPr lang="zh-CN" altLang="en-US" sz="1400" dirty="0">
              <a:latin typeface="Roboto" panose="02000000000000000000" pitchFamily="2" charset="0"/>
              <a:cs typeface="Roboto" panose="02000000000000000000" pitchFamily="2" charset="0"/>
            </a:endParaRPr>
          </a:p>
        </p:txBody>
      </p:sp>
      <p:cxnSp>
        <p:nvCxnSpPr>
          <p:cNvPr id="24" name="直接箭头连接符 23"/>
          <p:cNvCxnSpPr/>
          <p:nvPr/>
        </p:nvCxnSpPr>
        <p:spPr>
          <a:xfrm flipV="1">
            <a:off x="9525000" y="5697747"/>
            <a:ext cx="762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06400" y="4976333"/>
            <a:ext cx="1071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06400" y="4976333"/>
            <a:ext cx="0" cy="1026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06400" y="6002546"/>
            <a:ext cx="1071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125200" y="4976333"/>
            <a:ext cx="0" cy="1026213"/>
          </a:xfrm>
          <a:prstGeom prst="line">
            <a:avLst/>
          </a:prstGeom>
        </p:spPr>
        <p:style>
          <a:lnRef idx="1">
            <a:schemeClr val="accent1"/>
          </a:lnRef>
          <a:fillRef idx="0">
            <a:schemeClr val="accent1"/>
          </a:fillRef>
          <a:effectRef idx="0">
            <a:schemeClr val="accent1"/>
          </a:effectRef>
          <a:fontRef idx="minor">
            <a:schemeClr val="tx1"/>
          </a:fontRef>
        </p:style>
      </p:cxnSp>
      <p:sp>
        <p:nvSpPr>
          <p:cNvPr id="27" name="标题 1"/>
          <p:cNvSpPr>
            <a:spLocks noGrp="1"/>
          </p:cNvSpPr>
          <p:nvPr>
            <p:ph type="title"/>
          </p:nvPr>
        </p:nvSpPr>
        <p:spPr/>
        <p:txBody>
          <a:bodyPr/>
          <a:lstStyle/>
          <a:p>
            <a:r>
              <a:rPr lang="en-US" altLang="zh-CN" dirty="0">
                <a:ea typeface="FZYaoTi" pitchFamily="2" charset="-122"/>
              </a:rPr>
              <a:t>Calibration Matrix Definition </a:t>
            </a:r>
          </a:p>
        </p:txBody>
      </p:sp>
      <p:cxnSp>
        <p:nvCxnSpPr>
          <p:cNvPr id="29" name="直接连接符 28"/>
          <p:cNvCxnSpPr/>
          <p:nvPr/>
        </p:nvCxnSpPr>
        <p:spPr>
          <a:xfrm>
            <a:off x="609600" y="1143000"/>
            <a:ext cx="9753600"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7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sz="3600" dirty="0">
                <a:latin typeface="+mn-lt"/>
                <a:ea typeface="FZYaoTi" pitchFamily="2" charset="-122"/>
                <a:cs typeface="Roboto" panose="02000000000000000000" pitchFamily="2" charset="0"/>
              </a:rPr>
              <a:t>CONTENTS</a:t>
            </a:r>
            <a:endParaRPr lang="zh-CN" altLang="en-US" sz="3600" dirty="0">
              <a:latin typeface="+mn-lt"/>
              <a:ea typeface="FZYaoTi" pitchFamily="2" charset="-122"/>
              <a:cs typeface="Roboto" panose="02000000000000000000" pitchFamily="2" charset="0"/>
            </a:endParaRPr>
          </a:p>
        </p:txBody>
      </p:sp>
      <p:sp>
        <p:nvSpPr>
          <p:cNvPr id="2" name="Content Placeholder 2">
            <a:extLst>
              <a:ext uri="{FF2B5EF4-FFF2-40B4-BE49-F238E27FC236}">
                <a16:creationId xmlns:a16="http://schemas.microsoft.com/office/drawing/2014/main" id="{2139473E-F7F8-35AD-4C15-E7D633477B3B}"/>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Why MIMO OTA Test</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Standard MIMO OTA Test Methods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Theory Foundations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Two Key Techniques In The RTS Process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Advantages of The RTS Method</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New Chamber for MIMO OTA Test</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a:buFont typeface="Wingdings" pitchFamily="2" charset="2"/>
              <a:buChar char="p"/>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3" name="圆角矩形 7">
            <a:extLst>
              <a:ext uri="{FF2B5EF4-FFF2-40B4-BE49-F238E27FC236}">
                <a16:creationId xmlns:a16="http://schemas.microsoft.com/office/drawing/2014/main" id="{502F73E6-3E44-445D-26DB-5D1533842E14}"/>
              </a:ext>
            </a:extLst>
          </p:cNvPr>
          <p:cNvSpPr/>
          <p:nvPr/>
        </p:nvSpPr>
        <p:spPr>
          <a:xfrm>
            <a:off x="1402080" y="1450861"/>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5" name="Picture 2" descr="http://netx.net/assets/Search-icon.png">
            <a:extLst>
              <a:ext uri="{FF2B5EF4-FFF2-40B4-BE49-F238E27FC236}">
                <a16:creationId xmlns:a16="http://schemas.microsoft.com/office/drawing/2014/main" id="{843CF1B4-2EB1-B61B-CA07-BB6884F372D2}"/>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2" name="标题 1"/>
          <p:cNvSpPr>
            <a:spLocks noGrp="1"/>
          </p:cNvSpPr>
          <p:nvPr>
            <p:ph type="title"/>
          </p:nvPr>
        </p:nvSpPr>
        <p:spPr/>
        <p:txBody>
          <a:bodyPr/>
          <a:lstStyle/>
          <a:p>
            <a:r>
              <a:rPr lang="en-US" altLang="zh-CN" dirty="0">
                <a:ea typeface="FZYaoTi" pitchFamily="2" charset="-122"/>
              </a:rPr>
              <a:t>Definition of Isolation</a:t>
            </a:r>
          </a:p>
        </p:txBody>
      </p:sp>
      <p:sp>
        <p:nvSpPr>
          <p:cNvPr id="124" name="Content Placeholder 4"/>
          <p:cNvSpPr>
            <a:spLocks noGrp="1"/>
          </p:cNvSpPr>
          <p:nvPr>
            <p:ph type="body" idx="1"/>
          </p:nvPr>
        </p:nvSpPr>
        <p:spPr>
          <a:xfrm>
            <a:off x="609600" y="1371602"/>
            <a:ext cx="6169152" cy="4525963"/>
          </a:xfrm>
        </p:spPr>
        <p:txBody>
          <a:bodyPr>
            <a:normAutofit/>
          </a:bodyPr>
          <a:lstStyle/>
          <a:p>
            <a:r>
              <a:rPr lang="en-US" altLang="zh-CN" sz="1800" dirty="0"/>
              <a:t>With the inverse matrix applied, in the practical application of the RTS method, the cross-talking is always existent.</a:t>
            </a:r>
          </a:p>
          <a:p>
            <a:endParaRPr lang="en-US" altLang="zh-CN" sz="1800" dirty="0"/>
          </a:p>
          <a:p>
            <a:r>
              <a:rPr lang="en-US" altLang="zh-CN" sz="1800" dirty="0"/>
              <a:t>We define the “virtual cables” as showed in the figure.</a:t>
            </a:r>
          </a:p>
          <a:p>
            <a:endParaRPr lang="en-US" altLang="zh-CN" sz="1800" dirty="0"/>
          </a:p>
          <a:p>
            <a:r>
              <a:rPr lang="en-US" altLang="zh-CN" sz="1800" dirty="0"/>
              <a:t>The isolation of the virtual cables is defined as:</a:t>
            </a:r>
          </a:p>
          <a:p>
            <a:endParaRPr lang="en-US" altLang="zh-CN" sz="1800" dirty="0"/>
          </a:p>
          <a:p>
            <a:endParaRPr lang="en-US" altLang="zh-CN" sz="1800" dirty="0"/>
          </a:p>
          <a:p>
            <a:endParaRPr lang="en-US" altLang="zh-CN" sz="1800" dirty="0"/>
          </a:p>
          <a:p>
            <a:endParaRPr lang="en-US" altLang="zh-CN" sz="1800" dirty="0"/>
          </a:p>
          <a:p>
            <a:r>
              <a:rPr lang="en-US" altLang="zh-CN" sz="1800" dirty="0"/>
              <a:t>Experiments show that isolation should be larger than 15dB to ensure the throughput test accuracy.</a:t>
            </a:r>
          </a:p>
        </p:txBody>
      </p:sp>
      <p:pic>
        <p:nvPicPr>
          <p:cNvPr id="3" name="图片 2"/>
          <p:cNvPicPr>
            <a:picLocks noChangeAspect="1"/>
          </p:cNvPicPr>
          <p:nvPr/>
        </p:nvPicPr>
        <p:blipFill>
          <a:blip r:embed="rId3"/>
          <a:stretch>
            <a:fillRect/>
          </a:stretch>
        </p:blipFill>
        <p:spPr>
          <a:xfrm>
            <a:off x="6720993" y="1524000"/>
            <a:ext cx="5471007" cy="1778000"/>
          </a:xfrm>
          <a:prstGeom prst="rect">
            <a:avLst/>
          </a:prstGeom>
        </p:spPr>
      </p:pic>
      <p:pic>
        <p:nvPicPr>
          <p:cNvPr id="4" name="图片 3"/>
          <p:cNvPicPr>
            <a:picLocks noChangeAspect="1"/>
          </p:cNvPicPr>
          <p:nvPr/>
        </p:nvPicPr>
        <p:blipFill>
          <a:blip r:embed="rId4"/>
          <a:stretch>
            <a:fillRect/>
          </a:stretch>
        </p:blipFill>
        <p:spPr>
          <a:xfrm>
            <a:off x="6720993" y="4165600"/>
            <a:ext cx="5471007" cy="1778000"/>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2356803" y="3581400"/>
                <a:ext cx="2340321" cy="9229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panose="02040503050406030204" pitchFamily="18" charset="0"/>
                            </a:rPr>
                          </m:ctrlPr>
                        </m:mPr>
                        <m:mr>
                          <m:e>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I</m:t>
                                </m:r>
                                <m:r>
                                  <m:rPr>
                                    <m:sty m:val="p"/>
                                  </m:rPr>
                                  <a:rPr lang="zh-CN" altLang="en-US" i="0">
                                    <a:latin typeface="Cambria Math" panose="02040503050406030204" pitchFamily="18" charset="0"/>
                                  </a:rPr>
                                  <m:t>so</m:t>
                                </m:r>
                              </m:e>
                              <m:sub>
                                <m:r>
                                  <a:rPr lang="zh-CN" altLang="en-US" i="0">
                                    <a:latin typeface="Cambria Math" panose="02040503050406030204" pitchFamily="18" charset="0"/>
                                  </a:rPr>
                                  <m:t>1</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f>
                                  <m:fPr>
                                    <m:type m:val="lin"/>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11</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12</m:t>
                                        </m:r>
                                      </m:sub>
                                    </m:sSub>
                                  </m:den>
                                </m:f>
                              </m:e>
                            </m:d>
                          </m:e>
                        </m:mr>
                        <m:mr>
                          <m:e>
                            <m:r>
                              <a:rPr lang="zh-CN" altLang="en-US" i="0">
                                <a:latin typeface="Cambria Math" panose="02040503050406030204" pitchFamily="18" charset="0"/>
                              </a:rPr>
                              <m:t> </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Iso</m:t>
                                </m:r>
                              </m:e>
                              <m:sub>
                                <m:r>
                                  <a:rPr lang="zh-CN" altLang="en-US" i="0">
                                    <a:latin typeface="Cambria Math" panose="02040503050406030204" pitchFamily="18" charset="0"/>
                                  </a:rPr>
                                  <m:t>2</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f>
                                  <m:fPr>
                                    <m:type m:val="lin"/>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22</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21</m:t>
                                        </m:r>
                                      </m:sub>
                                    </m:sSub>
                                  </m:den>
                                </m:f>
                              </m:e>
                            </m:d>
                          </m:e>
                        </m:mr>
                        <m:mr>
                          <m:e>
                            <m:r>
                              <a:rPr lang="en-US" altLang="zh-CN" b="0" i="1" smtClean="0">
                                <a:latin typeface="Cambria Math" panose="02040503050406030204" pitchFamily="18" charset="0"/>
                              </a:rPr>
                              <m:t>𝐼𝑠𝑜</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min</m:t>
                            </m:r>
                            <m:r>
                              <a:rPr lang="en-US" altLang="zh-CN" b="0" i="1" smtClean="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Iso</m:t>
                                </m:r>
                              </m:e>
                              <m:sub>
                                <m:r>
                                  <a:rPr lang="zh-CN" altLang="en-US">
                                    <a:latin typeface="Cambria Math" panose="02040503050406030204" pitchFamily="18" charset="0"/>
                                  </a:rPr>
                                  <m:t>1</m:t>
                                </m:r>
                              </m:sub>
                            </m:sSub>
                            <m:r>
                              <a:rPr lang="en-US" altLang="zh-CN" b="0" i="1" smtClean="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Iso</m:t>
                                </m:r>
                              </m:e>
                              <m:sub>
                                <m:r>
                                  <a:rPr lang="zh-CN" altLang="en-US">
                                    <a:latin typeface="Cambria Math" panose="02040503050406030204" pitchFamily="18" charset="0"/>
                                  </a:rPr>
                                  <m:t>2</m:t>
                                </m:r>
                              </m:sub>
                            </m:sSub>
                            <m:r>
                              <a:rPr lang="en-US" altLang="zh-CN" b="0" i="1" smtClean="0">
                                <a:latin typeface="Cambria Math" panose="02040503050406030204" pitchFamily="18" charset="0"/>
                              </a:rPr>
                              <m:t>)</m:t>
                            </m:r>
                          </m:e>
                        </m:mr>
                      </m:m>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2356803" y="3581400"/>
                <a:ext cx="2340321" cy="922945"/>
              </a:xfrm>
              <a:prstGeom prst="rect">
                <a:avLst/>
              </a:prstGeom>
              <a:blipFill rotWithShape="0">
                <a:blip r:embed="rId5"/>
                <a:stretch>
                  <a:fillRect/>
                </a:stretch>
              </a:blipFill>
            </p:spPr>
            <p:txBody>
              <a:bodyPr/>
              <a:lstStyle/>
              <a:p>
                <a:r>
                  <a:rPr lang="zh-CN" altLang="en-US">
                    <a:noFill/>
                  </a:rPr>
                  <a:t> </a:t>
                </a:r>
              </a:p>
            </p:txBody>
          </p:sp>
        </mc:Fallback>
      </mc:AlternateContent>
      <p:sp>
        <p:nvSpPr>
          <p:cNvPr id="10" name="右箭头 9"/>
          <p:cNvSpPr/>
          <p:nvPr/>
        </p:nvSpPr>
        <p:spPr>
          <a:xfrm rot="5400000">
            <a:off x="9114309" y="2561109"/>
            <a:ext cx="726687" cy="2380695"/>
          </a:xfrm>
          <a:prstGeom prst="rightArrow">
            <a:avLst>
              <a:gd name="adj1" fmla="val 33938"/>
              <a:gd name="adj2" fmla="val 50000"/>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483441" y="3674918"/>
            <a:ext cx="1946110" cy="307777"/>
          </a:xfrm>
          <a:prstGeom prst="rect">
            <a:avLst/>
          </a:prstGeom>
        </p:spPr>
        <p:txBody>
          <a:bodyPr wrap="none">
            <a:spAutoFit/>
          </a:bodyPr>
          <a:lstStyle/>
          <a:p>
            <a:r>
              <a:rPr lang="en-US" altLang="zh-CN" sz="1400" dirty="0">
                <a:solidFill>
                  <a:srgbClr val="FF0000"/>
                </a:solidFill>
              </a:rPr>
              <a:t>Inverse Matrix Applied</a:t>
            </a:r>
            <a:endParaRPr lang="zh-CN" altLang="en-US" sz="1400" dirty="0">
              <a:solidFill>
                <a:srgbClr val="FF0000"/>
              </a:solidFill>
            </a:endParaRPr>
          </a:p>
        </p:txBody>
      </p:sp>
    </p:spTree>
    <p:extLst>
      <p:ext uri="{BB962C8B-B14F-4D97-AF65-F5344CB8AC3E}">
        <p14:creationId xmlns:p14="http://schemas.microsoft.com/office/powerpoint/2010/main" val="144074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861D57-5027-7CD1-5DF8-8B9D05EAA979}"/>
              </a:ext>
            </a:extLst>
          </p:cNvPr>
          <p:cNvSpPr>
            <a:spLocks noGrp="1"/>
          </p:cNvSpPr>
          <p:nvPr>
            <p:ph type="title"/>
          </p:nvPr>
        </p:nvSpPr>
        <p:spPr/>
        <p:txBody>
          <a:bodyPr/>
          <a:lstStyle/>
          <a:p>
            <a:r>
              <a:rPr lang="en-US" dirty="0"/>
              <a:t>Inverse Matrix Auto Tuning Method</a:t>
            </a:r>
          </a:p>
        </p:txBody>
      </p:sp>
      <p:sp>
        <p:nvSpPr>
          <p:cNvPr id="5" name="Text Placeholder 4">
            <a:extLst>
              <a:ext uri="{FF2B5EF4-FFF2-40B4-BE49-F238E27FC236}">
                <a16:creationId xmlns:a16="http://schemas.microsoft.com/office/drawing/2014/main" id="{2E1412DF-37BC-DF87-CA1F-EF9925CD8805}"/>
              </a:ext>
            </a:extLst>
          </p:cNvPr>
          <p:cNvSpPr>
            <a:spLocks noGrp="1"/>
          </p:cNvSpPr>
          <p:nvPr>
            <p:ph type="body" idx="1"/>
          </p:nvPr>
        </p:nvSpPr>
        <p:spPr/>
        <p:txBody>
          <a:bodyPr>
            <a:normAutofit/>
          </a:bodyPr>
          <a:lstStyle/>
          <a:p>
            <a:pPr marL="0" indent="0">
              <a:lnSpc>
                <a:spcPct val="110000"/>
              </a:lnSpc>
              <a:buNone/>
            </a:pPr>
            <a:r>
              <a:rPr lang="en-GB" dirty="0"/>
              <a:t>1. The inverse matrix auto searching and tuning method.</a:t>
            </a:r>
          </a:p>
          <a:p>
            <a:pPr lvl="1">
              <a:lnSpc>
                <a:spcPct val="110000"/>
              </a:lnSpc>
            </a:pPr>
            <a:r>
              <a:rPr lang="en-GB" dirty="0"/>
              <a:t>Select an appropriate combinations of measurement antennas and DUT orientation for inverse matrix solving, which can ensure the isolation large enough (generally &gt;= 15dB).</a:t>
            </a:r>
          </a:p>
          <a:p>
            <a:pPr lvl="1">
              <a:lnSpc>
                <a:spcPct val="110000"/>
              </a:lnSpc>
            </a:pPr>
            <a:r>
              <a:rPr lang="en-GB" dirty="0"/>
              <a:t>Tune the inverse matrix at the selected combination of measurement antennas and DUT location.</a:t>
            </a:r>
          </a:p>
          <a:p>
            <a:pPr lvl="1">
              <a:lnSpc>
                <a:spcPct val="110000"/>
              </a:lnSpc>
            </a:pPr>
            <a:endParaRPr lang="en-GB" dirty="0"/>
          </a:p>
          <a:p>
            <a:pPr marL="0" indent="0">
              <a:lnSpc>
                <a:spcPct val="110000"/>
              </a:lnSpc>
              <a:buNone/>
            </a:pPr>
            <a:r>
              <a:rPr lang="en-GB" dirty="0"/>
              <a:t>2. The advantages of the inverse matrix auto solving method.</a:t>
            </a:r>
          </a:p>
          <a:p>
            <a:pPr lvl="1">
              <a:lnSpc>
                <a:spcPct val="110000"/>
              </a:lnSpc>
            </a:pPr>
            <a:r>
              <a:rPr lang="en-GB" dirty="0"/>
              <a:t>Just several minutes are required for the inverse matrix searching and tuning.</a:t>
            </a:r>
          </a:p>
          <a:p>
            <a:pPr lvl="1">
              <a:lnSpc>
                <a:spcPct val="110000"/>
              </a:lnSpc>
            </a:pPr>
            <a:r>
              <a:rPr lang="en-GB" dirty="0"/>
              <a:t>An appropriate combinations of measurement antennas and DUT orientation can be obtained which can ensure the largest isolation.</a:t>
            </a:r>
          </a:p>
          <a:p>
            <a:pPr lvl="1"/>
            <a:endParaRPr lang="en-GB" dirty="0"/>
          </a:p>
          <a:p>
            <a:pPr lvl="1"/>
            <a:endParaRPr lang="en-GB" dirty="0"/>
          </a:p>
          <a:p>
            <a:endParaRPr lang="en-GB" dirty="0"/>
          </a:p>
          <a:p>
            <a:endParaRPr lang="en-US" dirty="0"/>
          </a:p>
        </p:txBody>
      </p:sp>
    </p:spTree>
    <p:extLst>
      <p:ext uri="{BB962C8B-B14F-4D97-AF65-F5344CB8AC3E}">
        <p14:creationId xmlns:p14="http://schemas.microsoft.com/office/powerpoint/2010/main" val="1198646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Second One: RSARP Error Elimination</a:t>
            </a:r>
          </a:p>
        </p:txBody>
      </p:sp>
      <p:sp>
        <p:nvSpPr>
          <p:cNvPr id="124" name="Content Placeholder 4"/>
          <p:cNvSpPr>
            <a:spLocks noGrp="1"/>
          </p:cNvSpPr>
          <p:nvPr>
            <p:ph type="body" idx="1"/>
          </p:nvPr>
        </p:nvSpPr>
        <p:spPr>
          <a:xfrm>
            <a:off x="700625" y="3429000"/>
            <a:ext cx="10972800" cy="2717077"/>
          </a:xfrm>
        </p:spPr>
        <p:txBody>
          <a:bodyPr>
            <a:normAutofit/>
          </a:bodyPr>
          <a:lstStyle/>
          <a:p>
            <a:r>
              <a:rPr lang="en-US" sz="1800" dirty="0"/>
              <a:t>The antenna patterns are achieved through RSARP reporting system.</a:t>
            </a:r>
          </a:p>
          <a:p>
            <a:endParaRPr lang="en-US" sz="1800" dirty="0"/>
          </a:p>
          <a:p>
            <a:r>
              <a:rPr lang="en-US" altLang="zh-CN" sz="1800" dirty="0"/>
              <a:t>A typical RSARP reporting system has an error of 2dB for power evaluation and an error of 10 degrees for phase evaluation.</a:t>
            </a:r>
            <a:endParaRPr lang="en-US" sz="1800" dirty="0"/>
          </a:p>
        </p:txBody>
      </p:sp>
      <p:sp>
        <p:nvSpPr>
          <p:cNvPr id="4" name="矩形 3"/>
          <p:cNvSpPr/>
          <p:nvPr/>
        </p:nvSpPr>
        <p:spPr>
          <a:xfrm>
            <a:off x="619125" y="1659771"/>
            <a:ext cx="5173211" cy="369332"/>
          </a:xfrm>
          <a:prstGeom prst="rect">
            <a:avLst/>
          </a:prstGeom>
        </p:spPr>
        <p:txBody>
          <a:bodyPr wrap="none">
            <a:spAutoFit/>
          </a:bodyPr>
          <a:lstStyle/>
          <a:p>
            <a:r>
              <a:rPr lang="en-US" altLang="zh-CN" dirty="0">
                <a:solidFill>
                  <a:srgbClr val="0065B0"/>
                </a:solidFill>
              </a:rPr>
              <a:t>Stage 1: </a:t>
            </a:r>
            <a:r>
              <a:rPr lang="en-US" altLang="zh-CN" dirty="0"/>
              <a:t>Measure the complex antenna patterns.</a:t>
            </a:r>
          </a:p>
        </p:txBody>
      </p:sp>
      <p:sp>
        <p:nvSpPr>
          <p:cNvPr id="12" name="矩形 11"/>
          <p:cNvSpPr/>
          <p:nvPr/>
        </p:nvSpPr>
        <p:spPr>
          <a:xfrm>
            <a:off x="609600" y="2234083"/>
            <a:ext cx="3621504" cy="369332"/>
          </a:xfrm>
          <a:prstGeom prst="rect">
            <a:avLst/>
          </a:prstGeom>
        </p:spPr>
        <p:txBody>
          <a:bodyPr wrap="none">
            <a:spAutoFit/>
          </a:bodyPr>
          <a:lstStyle/>
          <a:p>
            <a:r>
              <a:rPr lang="en-US" altLang="zh-CN" dirty="0">
                <a:solidFill>
                  <a:srgbClr val="0065B0"/>
                </a:solidFill>
              </a:rPr>
              <a:t>Stage 2: </a:t>
            </a:r>
            <a:r>
              <a:rPr lang="en-US" altLang="zh-CN" dirty="0"/>
              <a:t>Measure the throughput.</a:t>
            </a:r>
          </a:p>
        </p:txBody>
      </p:sp>
      <p:pic>
        <p:nvPicPr>
          <p:cNvPr id="11" name="图片 10"/>
          <p:cNvPicPr>
            <a:picLocks noChangeAspect="1"/>
          </p:cNvPicPr>
          <p:nvPr/>
        </p:nvPicPr>
        <p:blipFill>
          <a:blip r:embed="rId3"/>
          <a:stretch>
            <a:fillRect/>
          </a:stretch>
        </p:blipFill>
        <p:spPr>
          <a:xfrm>
            <a:off x="6584816" y="1290638"/>
            <a:ext cx="5222846" cy="2138362"/>
          </a:xfrm>
          <a:prstGeom prst="rect">
            <a:avLst/>
          </a:prstGeom>
        </p:spPr>
      </p:pic>
    </p:spTree>
    <p:extLst>
      <p:ext uri="{BB962C8B-B14F-4D97-AF65-F5344CB8AC3E}">
        <p14:creationId xmlns:p14="http://schemas.microsoft.com/office/powerpoint/2010/main" val="405113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pic>
        <p:nvPicPr>
          <p:cNvPr id="5" name="图片 4"/>
          <p:cNvPicPr>
            <a:picLocks noChangeAspect="1"/>
          </p:cNvPicPr>
          <p:nvPr/>
        </p:nvPicPr>
        <p:blipFill>
          <a:blip r:embed="rId3"/>
          <a:stretch>
            <a:fillRect/>
          </a:stretch>
        </p:blipFill>
        <p:spPr>
          <a:xfrm>
            <a:off x="1130751" y="1522818"/>
            <a:ext cx="10299249" cy="3810000"/>
          </a:xfrm>
          <a:prstGeom prst="rect">
            <a:avLst/>
          </a:prstGeom>
        </p:spPr>
      </p:pic>
      <p:sp>
        <p:nvSpPr>
          <p:cNvPr id="2" name="矩形 1"/>
          <p:cNvSpPr/>
          <p:nvPr/>
        </p:nvSpPr>
        <p:spPr>
          <a:xfrm>
            <a:off x="1054551" y="1370418"/>
            <a:ext cx="9601200" cy="1828800"/>
          </a:xfrm>
          <a:prstGeom prst="rect">
            <a:avLst/>
          </a:prstGeom>
          <a:solidFill>
            <a:schemeClr val="bg1">
              <a:lumMod val="85000"/>
              <a:alpha val="2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064951" y="1600201"/>
            <a:ext cx="1402948" cy="369332"/>
          </a:xfrm>
          <a:prstGeom prst="rect">
            <a:avLst/>
          </a:prstGeom>
        </p:spPr>
        <p:txBody>
          <a:bodyPr wrap="none">
            <a:spAutoFit/>
          </a:bodyPr>
          <a:lstStyle/>
          <a:p>
            <a:r>
              <a:rPr lang="en-US" altLang="zh-CN" dirty="0">
                <a:solidFill>
                  <a:srgbClr val="FF0000"/>
                </a:solidFill>
              </a:rPr>
              <a:t>With errors </a:t>
            </a:r>
            <a:endParaRPr lang="zh-CN" altLang="en-US" dirty="0">
              <a:solidFill>
                <a:srgbClr val="FF0000"/>
              </a:solidFill>
            </a:endParaRPr>
          </a:p>
        </p:txBody>
      </p:sp>
      <p:sp>
        <p:nvSpPr>
          <p:cNvPr id="9" name="矩形 8"/>
          <p:cNvSpPr/>
          <p:nvPr/>
        </p:nvSpPr>
        <p:spPr>
          <a:xfrm>
            <a:off x="1054551" y="3504017"/>
            <a:ext cx="9601200" cy="1906183"/>
          </a:xfrm>
          <a:prstGeom prst="rect">
            <a:avLst/>
          </a:prstGeom>
          <a:solidFill>
            <a:schemeClr val="bg1">
              <a:lumMod val="85000"/>
              <a:alpha val="2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47357" y="3581804"/>
            <a:ext cx="2051194" cy="646331"/>
          </a:xfrm>
          <a:prstGeom prst="rect">
            <a:avLst/>
          </a:prstGeom>
        </p:spPr>
        <p:txBody>
          <a:bodyPr wrap="square">
            <a:spAutoFit/>
          </a:bodyPr>
          <a:lstStyle/>
          <a:p>
            <a:r>
              <a:rPr lang="en-US" altLang="zh-CN" dirty="0">
                <a:solidFill>
                  <a:srgbClr val="FF0000"/>
                </a:solidFill>
              </a:rPr>
              <a:t>Improved method without errors </a:t>
            </a:r>
            <a:endParaRPr lang="zh-CN" altLang="en-US" dirty="0">
              <a:solidFill>
                <a:srgbClr val="FF0000"/>
              </a:solidFill>
            </a:endParaRPr>
          </a:p>
        </p:txBody>
      </p:sp>
      <p:sp>
        <p:nvSpPr>
          <p:cNvPr id="4" name="矩形 3"/>
          <p:cNvSpPr/>
          <p:nvPr/>
        </p:nvSpPr>
        <p:spPr>
          <a:xfrm>
            <a:off x="609600" y="5471119"/>
            <a:ext cx="10434975" cy="923330"/>
          </a:xfrm>
          <a:prstGeom prst="rect">
            <a:avLst/>
          </a:prstGeom>
        </p:spPr>
        <p:txBody>
          <a:bodyPr wrap="square">
            <a:spAutoFit/>
          </a:bodyPr>
          <a:lstStyle/>
          <a:p>
            <a:pPr marL="285750" indent="-285750">
              <a:buFont typeface="Wingdings" panose="05000000000000000000" pitchFamily="2" charset="2"/>
              <a:buChar char="§"/>
            </a:pPr>
            <a:r>
              <a:rPr lang="en-US" altLang="zh-CN" dirty="0"/>
              <a:t>Achieve the propagation matrix (the calibration matrix through RSARP reporting).</a:t>
            </a:r>
          </a:p>
          <a:p>
            <a:pPr marL="285750" indent="-285750">
              <a:buFont typeface="Wingdings" panose="05000000000000000000" pitchFamily="2" charset="2"/>
              <a:buChar char="§"/>
            </a:pPr>
            <a:endParaRPr lang="en-US" altLang="zh-CN" dirty="0"/>
          </a:p>
          <a:p>
            <a:pPr marL="285750" indent="-285750">
              <a:buFont typeface="Wingdings" panose="05000000000000000000" pitchFamily="2" charset="2"/>
              <a:buChar char="§"/>
            </a:pPr>
            <a:r>
              <a:rPr lang="en-US" altLang="zh-CN" dirty="0"/>
              <a:t>Solve the inverse matrix of the obtained calibration matrix.</a:t>
            </a:r>
          </a:p>
        </p:txBody>
      </p:sp>
      <p:sp>
        <p:nvSpPr>
          <p:cNvPr id="12" name="标题 1"/>
          <p:cNvSpPr>
            <a:spLocks noGrp="1"/>
          </p:cNvSpPr>
          <p:nvPr>
            <p:ph type="title"/>
          </p:nvPr>
        </p:nvSpPr>
        <p:spPr/>
        <p:txBody>
          <a:bodyPr/>
          <a:lstStyle/>
          <a:p>
            <a:r>
              <a:rPr lang="en-US" altLang="zh-CN" dirty="0">
                <a:ea typeface="FZYaoTi" pitchFamily="2" charset="-122"/>
              </a:rPr>
              <a:t>RSARP Reporting Errors Eliminating Method</a:t>
            </a:r>
          </a:p>
        </p:txBody>
      </p:sp>
    </p:spTree>
    <p:extLst>
      <p:ext uri="{BB962C8B-B14F-4D97-AF65-F5344CB8AC3E}">
        <p14:creationId xmlns:p14="http://schemas.microsoft.com/office/powerpoint/2010/main" val="250045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Why MIMO OTA Test</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Standard MIMO OTA Test Methods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Theory Foundations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Two Key Techniques In The RTS Process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Advantages of The RTS Method</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New Chamber for MIMO OTA Test</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a:buFont typeface="Wingdings" pitchFamily="2" charset="2"/>
              <a:buChar char="p"/>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4669422"/>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181085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83157606-5447-AB6E-7FAE-15750785272D}"/>
              </a:ext>
            </a:extLst>
          </p:cNvPr>
          <p:cNvPicPr>
            <a:picLocks noChangeAspect="1"/>
          </p:cNvPicPr>
          <p:nvPr/>
        </p:nvPicPr>
        <p:blipFill>
          <a:blip r:embed="rId2">
            <a:alphaModFix amt="50000"/>
          </a:blip>
          <a:stretch>
            <a:fillRect/>
          </a:stretch>
        </p:blipFill>
        <p:spPr>
          <a:xfrm>
            <a:off x="10199993" y="1067306"/>
            <a:ext cx="1992007" cy="2944230"/>
          </a:xfrm>
          <a:prstGeom prst="rect">
            <a:avLst/>
          </a:prstGeom>
        </p:spPr>
      </p:pic>
      <p:sp>
        <p:nvSpPr>
          <p:cNvPr id="2" name="Title 1">
            <a:extLst>
              <a:ext uri="{FF2B5EF4-FFF2-40B4-BE49-F238E27FC236}">
                <a16:creationId xmlns:a16="http://schemas.microsoft.com/office/drawing/2014/main" id="{214FDB47-8DBF-7F9F-132B-1F9677BC1DA9}"/>
              </a:ext>
            </a:extLst>
          </p:cNvPr>
          <p:cNvSpPr>
            <a:spLocks noGrp="1"/>
          </p:cNvSpPr>
          <p:nvPr>
            <p:ph type="title"/>
          </p:nvPr>
        </p:nvSpPr>
        <p:spPr/>
        <p:txBody>
          <a:bodyPr/>
          <a:lstStyle/>
          <a:p>
            <a:r>
              <a:rPr lang="en-US" altLang="zh-CN" dirty="0">
                <a:ea typeface="FZYaoTi" pitchFamily="2" charset="-122"/>
              </a:rPr>
              <a:t>The Problem</a:t>
            </a:r>
            <a:endParaRPr lang="en-US" dirty="0"/>
          </a:p>
        </p:txBody>
      </p:sp>
      <p:sp>
        <p:nvSpPr>
          <p:cNvPr id="3" name="Text Placeholder 2">
            <a:extLst>
              <a:ext uri="{FF2B5EF4-FFF2-40B4-BE49-F238E27FC236}">
                <a16:creationId xmlns:a16="http://schemas.microsoft.com/office/drawing/2014/main" id="{5EF0CB7C-0136-02F8-AD87-56A2898BFB75}"/>
              </a:ext>
            </a:extLst>
          </p:cNvPr>
          <p:cNvSpPr>
            <a:spLocks noGrp="1"/>
          </p:cNvSpPr>
          <p:nvPr>
            <p:ph type="body" idx="1"/>
          </p:nvPr>
        </p:nvSpPr>
        <p:spPr>
          <a:xfrm>
            <a:off x="609600" y="1371602"/>
            <a:ext cx="9590393" cy="4525963"/>
          </a:xfrm>
        </p:spPr>
        <p:txBody>
          <a:bodyPr/>
          <a:lstStyle/>
          <a:p>
            <a:pPr>
              <a:lnSpc>
                <a:spcPct val="100000"/>
              </a:lnSpc>
            </a:pPr>
            <a:r>
              <a:rPr lang="en-GB" dirty="0"/>
              <a:t>What is the chief concern for engineers, if their MIMO wireless devices fail to pass the network measurements? </a:t>
            </a:r>
          </a:p>
          <a:p>
            <a:pPr>
              <a:lnSpc>
                <a:spcPct val="100000"/>
              </a:lnSpc>
            </a:pPr>
            <a:endParaRPr lang="en-GB" dirty="0"/>
          </a:p>
          <a:p>
            <a:pPr>
              <a:lnSpc>
                <a:spcPct val="100000"/>
              </a:lnSpc>
            </a:pPr>
            <a:r>
              <a:rPr lang="en-GB" dirty="0"/>
              <a:t>How to detect the imperfections and debug the RF designs for the MIMO terminals? </a:t>
            </a:r>
          </a:p>
          <a:p>
            <a:endParaRPr lang="en-US" dirty="0"/>
          </a:p>
        </p:txBody>
      </p:sp>
    </p:spTree>
    <p:extLst>
      <p:ext uri="{BB962C8B-B14F-4D97-AF65-F5344CB8AC3E}">
        <p14:creationId xmlns:p14="http://schemas.microsoft.com/office/powerpoint/2010/main" val="43979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9" name="标题 1"/>
          <p:cNvSpPr>
            <a:spLocks noGrp="1"/>
          </p:cNvSpPr>
          <p:nvPr>
            <p:ph type="title"/>
          </p:nvPr>
        </p:nvSpPr>
        <p:spPr/>
        <p:txBody>
          <a:bodyPr/>
          <a:lstStyle/>
          <a:p>
            <a:r>
              <a:rPr lang="en-US" altLang="zh-CN" dirty="0">
                <a:ea typeface="FZYaoTi" pitchFamily="2" charset="-122"/>
              </a:rPr>
              <a:t>The Solutions</a:t>
            </a:r>
          </a:p>
        </p:txBody>
      </p:sp>
      <p:pic>
        <p:nvPicPr>
          <p:cNvPr id="12" name="图片 11"/>
          <p:cNvPicPr>
            <a:picLocks noChangeAspect="1"/>
          </p:cNvPicPr>
          <p:nvPr/>
        </p:nvPicPr>
        <p:blipFill>
          <a:blip r:embed="rId3"/>
          <a:stretch>
            <a:fillRect/>
          </a:stretch>
        </p:blipFill>
        <p:spPr>
          <a:xfrm>
            <a:off x="30480" y="1555002"/>
            <a:ext cx="2787811" cy="4550773"/>
          </a:xfrm>
          <a:prstGeom prst="rect">
            <a:avLst/>
          </a:prstGeom>
        </p:spPr>
      </p:pic>
      <p:cxnSp>
        <p:nvCxnSpPr>
          <p:cNvPr id="14" name="直接箭头连接符 13"/>
          <p:cNvCxnSpPr/>
          <p:nvPr/>
        </p:nvCxnSpPr>
        <p:spPr>
          <a:xfrm flipV="1">
            <a:off x="2667000" y="2675411"/>
            <a:ext cx="653149" cy="1250635"/>
          </a:xfrm>
          <a:prstGeom prst="straightConnector1">
            <a:avLst/>
          </a:prstGeom>
          <a:ln>
            <a:solidFill>
              <a:srgbClr val="1C83BF"/>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接箭头连接符 14"/>
          <p:cNvCxnSpPr/>
          <p:nvPr/>
        </p:nvCxnSpPr>
        <p:spPr>
          <a:xfrm>
            <a:off x="2784572" y="4015713"/>
            <a:ext cx="535577" cy="0"/>
          </a:xfrm>
          <a:prstGeom prst="straightConnector1">
            <a:avLst/>
          </a:prstGeom>
          <a:ln>
            <a:solidFill>
              <a:srgbClr val="1C83BF"/>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接箭头连接符 15"/>
          <p:cNvCxnSpPr/>
          <p:nvPr/>
        </p:nvCxnSpPr>
        <p:spPr>
          <a:xfrm>
            <a:off x="2667000" y="4105381"/>
            <a:ext cx="687977" cy="1194853"/>
          </a:xfrm>
          <a:prstGeom prst="straightConnector1">
            <a:avLst/>
          </a:prstGeom>
          <a:ln>
            <a:solidFill>
              <a:srgbClr val="1C83BF"/>
            </a:solidFill>
            <a:tailEnd type="triangle"/>
          </a:ln>
        </p:spPr>
        <p:style>
          <a:lnRef idx="2">
            <a:schemeClr val="accent1"/>
          </a:lnRef>
          <a:fillRef idx="0">
            <a:schemeClr val="accent1"/>
          </a:fillRef>
          <a:effectRef idx="1">
            <a:schemeClr val="accent1"/>
          </a:effectRef>
          <a:fontRef idx="minor">
            <a:schemeClr val="tx1"/>
          </a:fontRef>
        </p:style>
      </p:cxnSp>
      <p:sp>
        <p:nvSpPr>
          <p:cNvPr id="17" name="矩形 16"/>
          <p:cNvSpPr/>
          <p:nvPr/>
        </p:nvSpPr>
        <p:spPr>
          <a:xfrm>
            <a:off x="3354977" y="2298750"/>
            <a:ext cx="3320140" cy="461665"/>
          </a:xfrm>
          <a:prstGeom prst="rect">
            <a:avLst/>
          </a:prstGeom>
        </p:spPr>
        <p:txBody>
          <a:bodyPr wrap="none">
            <a:spAutoFit/>
          </a:bodyPr>
          <a:lstStyle/>
          <a:p>
            <a:r>
              <a:rPr lang="en-US" altLang="zh-CN" sz="2400" dirty="0">
                <a:latin typeface="Roboto" panose="02000000000000000000" pitchFamily="2" charset="0"/>
                <a:cs typeface="Roboto" panose="02000000000000000000" pitchFamily="2" charset="0"/>
              </a:rPr>
              <a:t>A. The antenna system</a:t>
            </a:r>
            <a:endParaRPr lang="zh-CN" altLang="en-US" sz="2400" dirty="0">
              <a:latin typeface="Roboto" panose="02000000000000000000" pitchFamily="2" charset="0"/>
              <a:cs typeface="Roboto" panose="02000000000000000000" pitchFamily="2" charset="0"/>
            </a:endParaRPr>
          </a:p>
        </p:txBody>
      </p:sp>
      <p:sp>
        <p:nvSpPr>
          <p:cNvPr id="18" name="矩形 17"/>
          <p:cNvSpPr/>
          <p:nvPr/>
        </p:nvSpPr>
        <p:spPr>
          <a:xfrm>
            <a:off x="3350625" y="3850900"/>
            <a:ext cx="3289683" cy="461665"/>
          </a:xfrm>
          <a:prstGeom prst="rect">
            <a:avLst/>
          </a:prstGeom>
        </p:spPr>
        <p:txBody>
          <a:bodyPr wrap="none">
            <a:spAutoFit/>
          </a:bodyPr>
          <a:lstStyle/>
          <a:p>
            <a:r>
              <a:rPr lang="en-US" altLang="zh-CN" sz="2400" dirty="0">
                <a:latin typeface="Roboto" panose="02000000000000000000" pitchFamily="2" charset="0"/>
                <a:cs typeface="Roboto" panose="02000000000000000000" pitchFamily="2" charset="0"/>
              </a:rPr>
              <a:t>B. The receiver system</a:t>
            </a:r>
            <a:endParaRPr lang="zh-CN" altLang="en-US" sz="2400" dirty="0">
              <a:latin typeface="Roboto" panose="02000000000000000000" pitchFamily="2" charset="0"/>
              <a:cs typeface="Roboto" panose="02000000000000000000" pitchFamily="2" charset="0"/>
            </a:endParaRPr>
          </a:p>
        </p:txBody>
      </p:sp>
      <p:sp>
        <p:nvSpPr>
          <p:cNvPr id="19" name="矩形 18"/>
          <p:cNvSpPr/>
          <p:nvPr/>
        </p:nvSpPr>
        <p:spPr>
          <a:xfrm>
            <a:off x="3350625" y="5230565"/>
            <a:ext cx="1723549" cy="461665"/>
          </a:xfrm>
          <a:prstGeom prst="rect">
            <a:avLst/>
          </a:prstGeom>
        </p:spPr>
        <p:txBody>
          <a:bodyPr wrap="none">
            <a:spAutoFit/>
          </a:bodyPr>
          <a:lstStyle/>
          <a:p>
            <a:r>
              <a:rPr lang="en-US" altLang="zh-CN" sz="2400" dirty="0">
                <a:latin typeface="Roboto" panose="02000000000000000000" pitchFamily="2" charset="0"/>
                <a:cs typeface="Roboto" panose="02000000000000000000" pitchFamily="2" charset="0"/>
              </a:rPr>
              <a:t>C. </a:t>
            </a:r>
            <a:r>
              <a:rPr lang="en-US" altLang="zh-CN" sz="2400" dirty="0" err="1">
                <a:latin typeface="Roboto" panose="02000000000000000000" pitchFamily="2" charset="0"/>
                <a:cs typeface="Roboto" panose="02000000000000000000" pitchFamily="2" charset="0"/>
              </a:rPr>
              <a:t>Desense</a:t>
            </a:r>
            <a:endParaRPr lang="zh-CN" altLang="en-US" sz="2400" dirty="0">
              <a:latin typeface="Roboto" panose="02000000000000000000" pitchFamily="2" charset="0"/>
              <a:cs typeface="Roboto" panose="02000000000000000000" pitchFamily="2" charset="0"/>
            </a:endParaRPr>
          </a:p>
        </p:txBody>
      </p:sp>
      <p:sp>
        <p:nvSpPr>
          <p:cNvPr id="20" name="左大括号 19"/>
          <p:cNvSpPr/>
          <p:nvPr/>
        </p:nvSpPr>
        <p:spPr>
          <a:xfrm>
            <a:off x="6675126" y="1885012"/>
            <a:ext cx="238976" cy="1403464"/>
          </a:xfrm>
          <a:prstGeom prst="leftBrace">
            <a:avLst/>
          </a:prstGeom>
          <a:ln>
            <a:solidFill>
              <a:srgbClr val="1C83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1" name="矩形 20"/>
          <p:cNvSpPr/>
          <p:nvPr/>
        </p:nvSpPr>
        <p:spPr>
          <a:xfrm>
            <a:off x="7035388" y="1752600"/>
            <a:ext cx="4062331"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ECC (envelope correlation coefficient)</a:t>
            </a:r>
            <a:endParaRPr lang="zh-CN" altLang="en-US" dirty="0"/>
          </a:p>
        </p:txBody>
      </p:sp>
      <p:sp>
        <p:nvSpPr>
          <p:cNvPr id="22" name="矩形 21"/>
          <p:cNvSpPr/>
          <p:nvPr/>
        </p:nvSpPr>
        <p:spPr>
          <a:xfrm>
            <a:off x="7039737" y="2166254"/>
            <a:ext cx="2004075"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Antenna patterns </a:t>
            </a:r>
            <a:endParaRPr lang="zh-CN" altLang="en-US" dirty="0"/>
          </a:p>
        </p:txBody>
      </p:sp>
      <p:sp>
        <p:nvSpPr>
          <p:cNvPr id="23" name="矩形 22"/>
          <p:cNvSpPr/>
          <p:nvPr/>
        </p:nvSpPr>
        <p:spPr>
          <a:xfrm>
            <a:off x="7035388" y="2579908"/>
            <a:ext cx="1532792"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Antenna gain</a:t>
            </a:r>
            <a:endParaRPr lang="zh-CN" altLang="en-US" dirty="0"/>
          </a:p>
        </p:txBody>
      </p:sp>
      <p:sp>
        <p:nvSpPr>
          <p:cNvPr id="24" name="矩形 23"/>
          <p:cNvSpPr/>
          <p:nvPr/>
        </p:nvSpPr>
        <p:spPr>
          <a:xfrm>
            <a:off x="7039737" y="2992679"/>
            <a:ext cx="2215671"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Antenna imbalance </a:t>
            </a:r>
            <a:endParaRPr lang="zh-CN" altLang="en-US" dirty="0"/>
          </a:p>
        </p:txBody>
      </p:sp>
      <p:sp>
        <p:nvSpPr>
          <p:cNvPr id="25" name="左大括号 24"/>
          <p:cNvSpPr/>
          <p:nvPr/>
        </p:nvSpPr>
        <p:spPr>
          <a:xfrm>
            <a:off x="6679473" y="3657215"/>
            <a:ext cx="238976" cy="899196"/>
          </a:xfrm>
          <a:prstGeom prst="leftBrace">
            <a:avLst/>
          </a:prstGeom>
          <a:ln>
            <a:solidFill>
              <a:srgbClr val="1C83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6" name="矩形 25"/>
          <p:cNvSpPr/>
          <p:nvPr/>
        </p:nvSpPr>
        <p:spPr>
          <a:xfrm>
            <a:off x="7035388" y="3695494"/>
            <a:ext cx="4028667"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Radiated sensitivities (both receivers)</a:t>
            </a:r>
            <a:endParaRPr lang="zh-CN" altLang="en-US" dirty="0"/>
          </a:p>
        </p:txBody>
      </p:sp>
      <p:sp>
        <p:nvSpPr>
          <p:cNvPr id="27" name="矩形 26"/>
          <p:cNvSpPr/>
          <p:nvPr/>
        </p:nvSpPr>
        <p:spPr>
          <a:xfrm>
            <a:off x="7039735" y="4108265"/>
            <a:ext cx="1239442"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TIS values</a:t>
            </a:r>
            <a:endParaRPr lang="zh-CN" altLang="en-US" dirty="0"/>
          </a:p>
        </p:txBody>
      </p:sp>
      <p:sp>
        <p:nvSpPr>
          <p:cNvPr id="28" name="左大括号 27"/>
          <p:cNvSpPr/>
          <p:nvPr/>
        </p:nvSpPr>
        <p:spPr>
          <a:xfrm>
            <a:off x="6675117" y="5046228"/>
            <a:ext cx="238976" cy="899196"/>
          </a:xfrm>
          <a:prstGeom prst="leftBrace">
            <a:avLst/>
          </a:prstGeom>
          <a:ln>
            <a:solidFill>
              <a:srgbClr val="1C83B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29" name="矩形 28"/>
          <p:cNvSpPr/>
          <p:nvPr/>
        </p:nvSpPr>
        <p:spPr>
          <a:xfrm>
            <a:off x="7031032" y="5310932"/>
            <a:ext cx="3760966" cy="369332"/>
          </a:xfrm>
          <a:prstGeom prst="rect">
            <a:avLst/>
          </a:prstGeom>
        </p:spPr>
        <p:txBody>
          <a:bodyPr wrap="none">
            <a:spAutoFit/>
          </a:bodyPr>
          <a:lstStyle/>
          <a:p>
            <a:r>
              <a:rPr lang="en-US" altLang="zh-CN" dirty="0">
                <a:latin typeface="Roboto" panose="02000000000000000000" pitchFamily="2" charset="0"/>
                <a:cs typeface="Roboto" panose="02000000000000000000" pitchFamily="2" charset="0"/>
              </a:rPr>
              <a:t>Noise levels at both receiver inputs</a:t>
            </a:r>
            <a:endParaRPr lang="zh-CN" altLang="en-US" dirty="0"/>
          </a:p>
        </p:txBody>
      </p:sp>
    </p:spTree>
    <p:extLst>
      <p:ext uri="{BB962C8B-B14F-4D97-AF65-F5344CB8AC3E}">
        <p14:creationId xmlns:p14="http://schemas.microsoft.com/office/powerpoint/2010/main" val="332052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49E-0BD4-6929-3C4E-1249AAC7637B}"/>
              </a:ext>
            </a:extLst>
          </p:cNvPr>
          <p:cNvSpPr>
            <a:spLocks noGrp="1"/>
          </p:cNvSpPr>
          <p:nvPr>
            <p:ph type="title"/>
          </p:nvPr>
        </p:nvSpPr>
        <p:spPr/>
        <p:txBody>
          <a:bodyPr/>
          <a:lstStyle/>
          <a:p>
            <a:r>
              <a:rPr lang="en-US" altLang="zh-CN" dirty="0">
                <a:ea typeface="FZYaoTi" pitchFamily="2" charset="-122"/>
              </a:rPr>
              <a:t>RTS Based Decomposing Test Procedure </a:t>
            </a:r>
            <a:endParaRPr lang="en-US" dirty="0"/>
          </a:p>
        </p:txBody>
      </p:sp>
      <p:sp>
        <p:nvSpPr>
          <p:cNvPr id="3" name="Text Placeholder 2">
            <a:extLst>
              <a:ext uri="{FF2B5EF4-FFF2-40B4-BE49-F238E27FC236}">
                <a16:creationId xmlns:a16="http://schemas.microsoft.com/office/drawing/2014/main" id="{79C14AD6-E80A-B94F-C896-FD165014F106}"/>
              </a:ext>
            </a:extLst>
          </p:cNvPr>
          <p:cNvSpPr>
            <a:spLocks noGrp="1"/>
          </p:cNvSpPr>
          <p:nvPr>
            <p:ph type="body" idx="1"/>
          </p:nvPr>
        </p:nvSpPr>
        <p:spPr>
          <a:xfrm>
            <a:off x="609600" y="1371602"/>
            <a:ext cx="5644896" cy="5322011"/>
          </a:xfrm>
        </p:spPr>
        <p:txBody>
          <a:bodyPr>
            <a:normAutofit fontScale="92500" lnSpcReduction="20000"/>
          </a:bodyPr>
          <a:lstStyle/>
          <a:p>
            <a:pPr>
              <a:lnSpc>
                <a:spcPct val="120000"/>
              </a:lnSpc>
            </a:pPr>
            <a:r>
              <a:rPr lang="en-GB" dirty="0"/>
              <a:t>Measure the MIMO DUT complex antenna patterns.</a:t>
            </a:r>
          </a:p>
          <a:p>
            <a:pPr>
              <a:lnSpc>
                <a:spcPct val="120000"/>
              </a:lnSpc>
            </a:pPr>
            <a:endParaRPr lang="en-GB" dirty="0"/>
          </a:p>
          <a:p>
            <a:pPr>
              <a:lnSpc>
                <a:spcPct val="120000"/>
              </a:lnSpc>
            </a:pPr>
            <a:r>
              <a:rPr lang="en-GB" dirty="0"/>
              <a:t>Calculate the inverse matrix of the calibration matrix.</a:t>
            </a:r>
          </a:p>
          <a:p>
            <a:pPr>
              <a:lnSpc>
                <a:spcPct val="120000"/>
              </a:lnSpc>
            </a:pPr>
            <a:endParaRPr lang="en-GB" dirty="0"/>
          </a:p>
          <a:p>
            <a:pPr>
              <a:lnSpc>
                <a:spcPct val="120000"/>
              </a:lnSpc>
            </a:pPr>
            <a:r>
              <a:rPr lang="en-GB" dirty="0"/>
              <a:t>With the inverse matrix applied, measure the radiated sensitivities of the two receivers in normal mode, </a:t>
            </a:r>
            <a:r>
              <a:rPr lang="en-GB" dirty="0">
                <a:solidFill>
                  <a:srgbClr val="FF0000"/>
                </a:solidFill>
              </a:rPr>
              <a:t>respectively</a:t>
            </a:r>
            <a:r>
              <a:rPr lang="en-GB" dirty="0"/>
              <a:t>.</a:t>
            </a:r>
          </a:p>
          <a:p>
            <a:pPr>
              <a:lnSpc>
                <a:spcPct val="120000"/>
              </a:lnSpc>
            </a:pPr>
            <a:endParaRPr lang="en-GB" dirty="0"/>
          </a:p>
          <a:p>
            <a:pPr>
              <a:lnSpc>
                <a:spcPct val="120000"/>
              </a:lnSpc>
            </a:pPr>
            <a:r>
              <a:rPr lang="en-GB" dirty="0"/>
              <a:t>Measure the radiated sensitivities of the two receivers </a:t>
            </a:r>
            <a:r>
              <a:rPr lang="en-GB" dirty="0">
                <a:solidFill>
                  <a:srgbClr val="FF0000"/>
                </a:solidFill>
              </a:rPr>
              <a:t>separately</a:t>
            </a:r>
            <a:r>
              <a:rPr lang="en-GB" dirty="0"/>
              <a:t>, in the SNR test mode.</a:t>
            </a:r>
          </a:p>
          <a:p>
            <a:pPr>
              <a:lnSpc>
                <a:spcPct val="120000"/>
              </a:lnSpc>
            </a:pPr>
            <a:endParaRPr lang="en-GB" dirty="0"/>
          </a:p>
          <a:p>
            <a:pPr>
              <a:lnSpc>
                <a:spcPct val="120000"/>
              </a:lnSpc>
            </a:pPr>
            <a:r>
              <a:rPr lang="en-GB" dirty="0"/>
              <a:t>Measure the throughput. </a:t>
            </a:r>
          </a:p>
          <a:p>
            <a:endParaRPr lang="en-US" dirty="0"/>
          </a:p>
        </p:txBody>
      </p:sp>
      <p:pic>
        <p:nvPicPr>
          <p:cNvPr id="4" name="图片 8">
            <a:extLst>
              <a:ext uri="{FF2B5EF4-FFF2-40B4-BE49-F238E27FC236}">
                <a16:creationId xmlns:a16="http://schemas.microsoft.com/office/drawing/2014/main" id="{4B34D35D-2D6C-558C-BA4B-7710DC1018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54496" y="2112264"/>
            <a:ext cx="5499463" cy="3048000"/>
          </a:xfrm>
          <a:prstGeom prst="rect">
            <a:avLst/>
          </a:prstGeom>
          <a:noFill/>
          <a:ln>
            <a:noFill/>
          </a:ln>
        </p:spPr>
      </p:pic>
      <p:sp>
        <p:nvSpPr>
          <p:cNvPr id="5" name="矩形 2">
            <a:extLst>
              <a:ext uri="{FF2B5EF4-FFF2-40B4-BE49-F238E27FC236}">
                <a16:creationId xmlns:a16="http://schemas.microsoft.com/office/drawing/2014/main" id="{9325D0B8-FDA2-77DE-E1D7-EC907F6D5E0D}"/>
              </a:ext>
            </a:extLst>
          </p:cNvPr>
          <p:cNvSpPr/>
          <p:nvPr/>
        </p:nvSpPr>
        <p:spPr>
          <a:xfrm>
            <a:off x="8744712" y="1599747"/>
            <a:ext cx="1853392" cy="369332"/>
          </a:xfrm>
          <a:prstGeom prst="rect">
            <a:avLst/>
          </a:prstGeom>
        </p:spPr>
        <p:txBody>
          <a:bodyPr wrap="none">
            <a:spAutoFit/>
          </a:bodyPr>
          <a:lstStyle/>
          <a:p>
            <a:r>
              <a:rPr lang="en-US" altLang="zh-CN" dirty="0">
                <a:cs typeface="Roboto" panose="02000000000000000000" pitchFamily="2" charset="0"/>
              </a:rPr>
              <a:t>RTS test system</a:t>
            </a:r>
            <a:endParaRPr lang="zh-CN" altLang="en-US" dirty="0"/>
          </a:p>
        </p:txBody>
      </p:sp>
    </p:spTree>
    <p:extLst>
      <p:ext uri="{BB962C8B-B14F-4D97-AF65-F5344CB8AC3E}">
        <p14:creationId xmlns:p14="http://schemas.microsoft.com/office/powerpoint/2010/main" val="404964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Notes </a:t>
            </a:r>
          </a:p>
        </p:txBody>
      </p:sp>
      <p:sp>
        <p:nvSpPr>
          <p:cNvPr id="18" name="矩形 17"/>
          <p:cNvSpPr/>
          <p:nvPr/>
        </p:nvSpPr>
        <p:spPr>
          <a:xfrm>
            <a:off x="978575" y="1828800"/>
            <a:ext cx="3857264" cy="1354438"/>
          </a:xfrm>
          <a:prstGeom prst="rect">
            <a:avLst/>
          </a:prstGeom>
          <a:solidFill>
            <a:srgbClr val="D8D8D8"/>
          </a:solidFill>
          <a:ln w="12700">
            <a:solidFill>
              <a:srgbClr val="40404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dirty="0">
                <a:cs typeface="Roboto" panose="02000000000000000000" pitchFamily="2" charset="0"/>
              </a:rPr>
              <a:t>Normal Working Mode: </a:t>
            </a:r>
          </a:p>
          <a:p>
            <a:pPr algn="ctr">
              <a:defRPr/>
            </a:pPr>
            <a:r>
              <a:rPr lang="en-US" altLang="zh-CN" sz="1600" dirty="0">
                <a:cs typeface="Roboto" panose="02000000000000000000" pitchFamily="2" charset="0"/>
              </a:rPr>
              <a:t>Adjust the downlink power step by step until reaching the threshold BER.</a:t>
            </a:r>
            <a:endParaRPr lang="zh-CN" altLang="en-US" sz="1600" dirty="0">
              <a:cs typeface="Roboto" panose="02000000000000000000" pitchFamily="2" charset="0"/>
            </a:endParaRPr>
          </a:p>
        </p:txBody>
      </p:sp>
      <p:sp>
        <p:nvSpPr>
          <p:cNvPr id="19" name="矩形 18"/>
          <p:cNvSpPr/>
          <p:nvPr/>
        </p:nvSpPr>
        <p:spPr>
          <a:xfrm>
            <a:off x="7087319" y="1828800"/>
            <a:ext cx="3857264" cy="1354438"/>
          </a:xfrm>
          <a:prstGeom prst="rect">
            <a:avLst/>
          </a:prstGeom>
          <a:solidFill>
            <a:srgbClr val="D8D8D8"/>
          </a:solidFill>
          <a:ln w="12700">
            <a:solidFill>
              <a:srgbClr val="40404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zh-CN" sz="1600" dirty="0">
                <a:cs typeface="Roboto" panose="02000000000000000000" pitchFamily="2" charset="0"/>
              </a:rPr>
              <a:t>SNR Working Mode: </a:t>
            </a:r>
          </a:p>
          <a:p>
            <a:pPr algn="ctr">
              <a:defRPr/>
            </a:pPr>
            <a:r>
              <a:rPr lang="en-US" altLang="zh-CN" sz="1600" dirty="0"/>
              <a:t>Keep the downlink power fixed and adjust the noise level step by step until reaching the threshold BER.</a:t>
            </a:r>
            <a:endParaRPr lang="zh-CN" altLang="en-US" sz="1600" dirty="0">
              <a:cs typeface="Roboto" panose="02000000000000000000" pitchFamily="2" charset="0"/>
            </a:endParaRPr>
          </a:p>
        </p:txBody>
      </p:sp>
      <p:pic>
        <p:nvPicPr>
          <p:cNvPr id="20" name="图片 19"/>
          <p:cNvPicPr>
            <a:picLocks noChangeAspect="1"/>
          </p:cNvPicPr>
          <p:nvPr/>
        </p:nvPicPr>
        <p:blipFill>
          <a:blip r:embed="rId3"/>
          <a:stretch>
            <a:fillRect/>
          </a:stretch>
        </p:blipFill>
        <p:spPr>
          <a:xfrm>
            <a:off x="685800" y="3811438"/>
            <a:ext cx="4442813" cy="2006600"/>
          </a:xfrm>
          <a:prstGeom prst="rect">
            <a:avLst/>
          </a:prstGeom>
        </p:spPr>
      </p:pic>
      <p:sp>
        <p:nvSpPr>
          <p:cNvPr id="21" name="右箭头 20"/>
          <p:cNvSpPr/>
          <p:nvPr/>
        </p:nvSpPr>
        <p:spPr>
          <a:xfrm rot="16200000">
            <a:off x="2580319" y="3370782"/>
            <a:ext cx="348343" cy="2438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a:stretch>
            <a:fillRect/>
          </a:stretch>
        </p:blipFill>
        <p:spPr>
          <a:xfrm>
            <a:off x="6794545" y="3811438"/>
            <a:ext cx="4442813" cy="2006600"/>
          </a:xfrm>
          <a:prstGeom prst="rect">
            <a:avLst/>
          </a:prstGeom>
        </p:spPr>
      </p:pic>
      <p:sp>
        <p:nvSpPr>
          <p:cNvPr id="23" name="右箭头 22"/>
          <p:cNvSpPr/>
          <p:nvPr/>
        </p:nvSpPr>
        <p:spPr>
          <a:xfrm rot="16200000">
            <a:off x="8963700" y="3370783"/>
            <a:ext cx="348343" cy="2438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493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Decomposition Test Results: Antenna System  </a:t>
            </a:r>
          </a:p>
        </p:txBody>
      </p:sp>
      <p:sp>
        <p:nvSpPr>
          <p:cNvPr id="2" name="Text Placeholder 1">
            <a:extLst>
              <a:ext uri="{FF2B5EF4-FFF2-40B4-BE49-F238E27FC236}">
                <a16:creationId xmlns:a16="http://schemas.microsoft.com/office/drawing/2014/main" id="{E7ED5FC8-F312-E956-3E3E-48F32C82DF72}"/>
              </a:ext>
            </a:extLst>
          </p:cNvPr>
          <p:cNvSpPr>
            <a:spLocks noGrp="1"/>
          </p:cNvSpPr>
          <p:nvPr>
            <p:ph type="body" idx="1"/>
          </p:nvPr>
        </p:nvSpPr>
        <p:spPr/>
        <p:txBody>
          <a:bodyPr/>
          <a:lstStyle/>
          <a:p>
            <a:r>
              <a:rPr lang="en-GB" sz="2400" dirty="0"/>
              <a:t>The antenna gains, imbalance and ECC can be calculated though the measured complex patterns. </a:t>
            </a:r>
          </a:p>
          <a:p>
            <a:endParaRPr lang="en-GB" sz="2400" dirty="0"/>
          </a:p>
          <a:p>
            <a:r>
              <a:rPr lang="en-GB" sz="2400" dirty="0"/>
              <a:t>Especially, ECC, a number between 0 and 1, is:</a:t>
            </a:r>
          </a:p>
          <a:p>
            <a:endParaRPr lang="en-US" dirty="0"/>
          </a:p>
        </p:txBody>
      </p:sp>
      <p:pic>
        <p:nvPicPr>
          <p:cNvPr id="13" name="图片 12"/>
          <p:cNvPicPr>
            <a:picLocks noChangeAspect="1"/>
          </p:cNvPicPr>
          <p:nvPr/>
        </p:nvPicPr>
        <p:blipFill>
          <a:blip r:embed="rId3"/>
          <a:stretch>
            <a:fillRect/>
          </a:stretch>
        </p:blipFill>
        <p:spPr>
          <a:xfrm>
            <a:off x="1183481" y="3457228"/>
            <a:ext cx="3762375" cy="1047750"/>
          </a:xfrm>
          <a:prstGeom prst="rect">
            <a:avLst/>
          </a:prstGeom>
        </p:spPr>
      </p:pic>
      <p:pic>
        <p:nvPicPr>
          <p:cNvPr id="14" name="图片 13"/>
          <p:cNvPicPr>
            <a:picLocks noChangeAspect="1"/>
          </p:cNvPicPr>
          <p:nvPr/>
        </p:nvPicPr>
        <p:blipFill>
          <a:blip r:embed="rId4"/>
          <a:stretch>
            <a:fillRect/>
          </a:stretch>
        </p:blipFill>
        <p:spPr>
          <a:xfrm>
            <a:off x="6443662" y="3420023"/>
            <a:ext cx="4410075" cy="552450"/>
          </a:xfrm>
          <a:prstGeom prst="rect">
            <a:avLst/>
          </a:prstGeom>
        </p:spPr>
      </p:pic>
      <p:pic>
        <p:nvPicPr>
          <p:cNvPr id="15" name="图片 14"/>
          <p:cNvPicPr>
            <a:picLocks noChangeAspect="1"/>
          </p:cNvPicPr>
          <p:nvPr/>
        </p:nvPicPr>
        <p:blipFill>
          <a:blip r:embed="rId5"/>
          <a:stretch>
            <a:fillRect/>
          </a:stretch>
        </p:blipFill>
        <p:spPr>
          <a:xfrm>
            <a:off x="6460331" y="4054924"/>
            <a:ext cx="5086350" cy="476250"/>
          </a:xfrm>
          <a:prstGeom prst="rect">
            <a:avLst/>
          </a:prstGeom>
        </p:spPr>
      </p:pic>
      <p:sp>
        <p:nvSpPr>
          <p:cNvPr id="16" name="矩形 15"/>
          <p:cNvSpPr/>
          <p:nvPr/>
        </p:nvSpPr>
        <p:spPr>
          <a:xfrm>
            <a:off x="5579268" y="3760073"/>
            <a:ext cx="959644" cy="369332"/>
          </a:xfrm>
          <a:prstGeom prst="rect">
            <a:avLst/>
          </a:prstGeom>
        </p:spPr>
        <p:txBody>
          <a:bodyPr wrap="square">
            <a:spAutoFit/>
          </a:bodyPr>
          <a:lstStyle/>
          <a:p>
            <a:r>
              <a:rPr lang="en-US" altLang="zh-CN" dirty="0">
                <a:cs typeface="Roboto" panose="02000000000000000000" pitchFamily="2" charset="0"/>
              </a:rPr>
              <a:t>where</a:t>
            </a:r>
            <a:endParaRPr lang="zh-CN" altLang="en-US" dirty="0">
              <a:cs typeface="Roboto" panose="02000000000000000000" pitchFamily="2" charset="0"/>
            </a:endParaRPr>
          </a:p>
        </p:txBody>
      </p:sp>
      <p:sp>
        <p:nvSpPr>
          <p:cNvPr id="24" name="矩形 23"/>
          <p:cNvSpPr/>
          <p:nvPr/>
        </p:nvSpPr>
        <p:spPr>
          <a:xfrm>
            <a:off x="1988343" y="4677591"/>
            <a:ext cx="2478882" cy="369332"/>
          </a:xfrm>
          <a:prstGeom prst="rect">
            <a:avLst/>
          </a:prstGeom>
        </p:spPr>
        <p:txBody>
          <a:bodyPr wrap="square">
            <a:spAutoFit/>
          </a:bodyPr>
          <a:lstStyle/>
          <a:p>
            <a:r>
              <a:rPr lang="en-US" altLang="zh-CN" dirty="0">
                <a:cs typeface="Roboto" panose="02000000000000000000" pitchFamily="2" charset="0"/>
              </a:rPr>
              <a:t>Complex field vectors</a:t>
            </a:r>
            <a:endParaRPr lang="zh-CN" altLang="en-US" dirty="0">
              <a:cs typeface="Roboto" panose="02000000000000000000" pitchFamily="2" charset="0"/>
            </a:endParaRPr>
          </a:p>
        </p:txBody>
      </p:sp>
      <p:cxnSp>
        <p:nvCxnSpPr>
          <p:cNvPr id="25" name="直接箭头连接符 24"/>
          <p:cNvCxnSpPr/>
          <p:nvPr/>
        </p:nvCxnSpPr>
        <p:spPr>
          <a:xfrm flipH="1" flipV="1">
            <a:off x="2552700" y="4416874"/>
            <a:ext cx="314325" cy="2607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flipV="1">
            <a:off x="3524250" y="4416874"/>
            <a:ext cx="285750" cy="2607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6346031" y="4791891"/>
            <a:ext cx="2478882" cy="646331"/>
          </a:xfrm>
          <a:prstGeom prst="rect">
            <a:avLst/>
          </a:prstGeom>
        </p:spPr>
        <p:txBody>
          <a:bodyPr wrap="square">
            <a:spAutoFit/>
          </a:bodyPr>
          <a:lstStyle/>
          <a:p>
            <a:r>
              <a:rPr lang="en-US" altLang="zh-CN" dirty="0">
                <a:cs typeface="Roboto" panose="02000000000000000000" pitchFamily="2" charset="0"/>
              </a:rPr>
              <a:t>Measured antenna gains</a:t>
            </a:r>
            <a:endParaRPr lang="zh-CN" altLang="en-US" dirty="0">
              <a:cs typeface="Roboto" panose="02000000000000000000" pitchFamily="2" charset="0"/>
            </a:endParaRPr>
          </a:p>
        </p:txBody>
      </p:sp>
      <p:cxnSp>
        <p:nvCxnSpPr>
          <p:cNvPr id="28" name="直接箭头连接符 27"/>
          <p:cNvCxnSpPr/>
          <p:nvPr/>
        </p:nvCxnSpPr>
        <p:spPr>
          <a:xfrm flipH="1" flipV="1">
            <a:off x="8067675" y="4504978"/>
            <a:ext cx="83345" cy="2869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直接箭头连接符 28"/>
          <p:cNvCxnSpPr/>
          <p:nvPr/>
        </p:nvCxnSpPr>
        <p:spPr>
          <a:xfrm flipV="1">
            <a:off x="8151020" y="4504979"/>
            <a:ext cx="1907380" cy="2869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9103518" y="4887849"/>
            <a:ext cx="2478882" cy="646331"/>
          </a:xfrm>
          <a:prstGeom prst="rect">
            <a:avLst/>
          </a:prstGeom>
        </p:spPr>
        <p:txBody>
          <a:bodyPr wrap="square">
            <a:spAutoFit/>
          </a:bodyPr>
          <a:lstStyle/>
          <a:p>
            <a:r>
              <a:rPr lang="en-US" altLang="zh-CN" dirty="0">
                <a:cs typeface="Roboto" panose="02000000000000000000" pitchFamily="2" charset="0"/>
              </a:rPr>
              <a:t>Measured relative phase</a:t>
            </a:r>
            <a:endParaRPr lang="zh-CN" altLang="en-US" dirty="0">
              <a:cs typeface="Roboto" panose="02000000000000000000" pitchFamily="2" charset="0"/>
            </a:endParaRPr>
          </a:p>
        </p:txBody>
      </p:sp>
      <p:cxnSp>
        <p:nvCxnSpPr>
          <p:cNvPr id="31" name="直接箭头连接符 30"/>
          <p:cNvCxnSpPr/>
          <p:nvPr/>
        </p:nvCxnSpPr>
        <p:spPr>
          <a:xfrm flipH="1" flipV="1">
            <a:off x="9197580" y="4504979"/>
            <a:ext cx="1041795" cy="369213"/>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接箭头连接符 31"/>
          <p:cNvCxnSpPr/>
          <p:nvPr/>
        </p:nvCxnSpPr>
        <p:spPr>
          <a:xfrm flipV="1">
            <a:off x="10231040" y="4518636"/>
            <a:ext cx="795339" cy="33771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直接箭头连接符 32"/>
          <p:cNvCxnSpPr/>
          <p:nvPr/>
        </p:nvCxnSpPr>
        <p:spPr>
          <a:xfrm flipV="1">
            <a:off x="8151020" y="3912443"/>
            <a:ext cx="223240" cy="8794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接箭头连接符 33"/>
          <p:cNvCxnSpPr/>
          <p:nvPr/>
        </p:nvCxnSpPr>
        <p:spPr>
          <a:xfrm flipV="1">
            <a:off x="8151020" y="3848067"/>
            <a:ext cx="1505544" cy="9438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85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CA2202-A5F9-3F0A-0CF3-19FC8C262EBB}"/>
              </a:ext>
            </a:extLst>
          </p:cNvPr>
          <p:cNvSpPr/>
          <p:nvPr/>
        </p:nvSpPr>
        <p:spPr>
          <a:xfrm>
            <a:off x="3438410" y="3194497"/>
            <a:ext cx="2693986" cy="19835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Title 1">
            <a:extLst>
              <a:ext uri="{FF2B5EF4-FFF2-40B4-BE49-F238E27FC236}">
                <a16:creationId xmlns:a16="http://schemas.microsoft.com/office/drawing/2014/main" id="{A062B2B7-7087-D62B-7FE7-12DBEB07EB56}"/>
              </a:ext>
            </a:extLst>
          </p:cNvPr>
          <p:cNvSpPr>
            <a:spLocks noGrp="1"/>
          </p:cNvSpPr>
          <p:nvPr>
            <p:ph type="title"/>
          </p:nvPr>
        </p:nvSpPr>
        <p:spPr/>
        <p:txBody>
          <a:bodyPr/>
          <a:lstStyle/>
          <a:p>
            <a:r>
              <a:rPr lang="en-US" altLang="zh-CN" dirty="0">
                <a:ea typeface="FZYaoTi" pitchFamily="2" charset="-122"/>
              </a:rPr>
              <a:t>MIMO Applications </a:t>
            </a:r>
            <a:endParaRPr lang="en-US" dirty="0"/>
          </a:p>
        </p:txBody>
      </p:sp>
      <p:sp>
        <p:nvSpPr>
          <p:cNvPr id="3" name="Text Placeholder 2">
            <a:extLst>
              <a:ext uri="{FF2B5EF4-FFF2-40B4-BE49-F238E27FC236}">
                <a16:creationId xmlns:a16="http://schemas.microsoft.com/office/drawing/2014/main" id="{D895E378-21D2-AD5F-381A-DD39D9B16BA3}"/>
              </a:ext>
            </a:extLst>
          </p:cNvPr>
          <p:cNvSpPr>
            <a:spLocks noGrp="1"/>
          </p:cNvSpPr>
          <p:nvPr>
            <p:ph type="body" idx="1"/>
          </p:nvPr>
        </p:nvSpPr>
        <p:spPr>
          <a:xfrm>
            <a:off x="622521" y="1371603"/>
            <a:ext cx="10972800" cy="1493518"/>
          </a:xfrm>
        </p:spPr>
        <p:txBody>
          <a:bodyPr/>
          <a:lstStyle/>
          <a:p>
            <a:pPr>
              <a:lnSpc>
                <a:spcPct val="100000"/>
              </a:lnSpc>
            </a:pPr>
            <a:r>
              <a:rPr lang="en-GB" sz="2400" dirty="0"/>
              <a:t>MIMO technique is becoming the mainstream of future communications.</a:t>
            </a:r>
          </a:p>
          <a:p>
            <a:pPr>
              <a:lnSpc>
                <a:spcPct val="100000"/>
              </a:lnSpc>
            </a:pPr>
            <a:endParaRPr lang="en-GB" sz="2400" dirty="0"/>
          </a:p>
          <a:p>
            <a:pPr>
              <a:lnSpc>
                <a:spcPct val="100000"/>
              </a:lnSpc>
            </a:pPr>
            <a:r>
              <a:rPr lang="en-GB" sz="2400" dirty="0"/>
              <a:t>How lab test results to reflect true end user experience in real life?</a:t>
            </a:r>
          </a:p>
          <a:p>
            <a:endParaRPr lang="en-US" dirty="0"/>
          </a:p>
        </p:txBody>
      </p:sp>
      <p:pic>
        <p:nvPicPr>
          <p:cNvPr id="4" name="图片 4">
            <a:extLst>
              <a:ext uri="{FF2B5EF4-FFF2-40B4-BE49-F238E27FC236}">
                <a16:creationId xmlns:a16="http://schemas.microsoft.com/office/drawing/2014/main" id="{3A6ACFDA-1283-112C-A6D3-183B5D7040A2}"/>
              </a:ext>
            </a:extLst>
          </p:cNvPr>
          <p:cNvPicPr>
            <a:picLocks noChangeAspect="1"/>
          </p:cNvPicPr>
          <p:nvPr/>
        </p:nvPicPr>
        <p:blipFill rotWithShape="1">
          <a:blip r:embed="rId2"/>
          <a:srcRect b="14875"/>
          <a:stretch/>
        </p:blipFill>
        <p:spPr>
          <a:xfrm>
            <a:off x="609600" y="3194497"/>
            <a:ext cx="2693986" cy="1983588"/>
          </a:xfrm>
          <a:prstGeom prst="rect">
            <a:avLst/>
          </a:prstGeom>
          <a:solidFill>
            <a:schemeClr val="bg1"/>
          </a:solidFill>
          <a:ln>
            <a:noFill/>
          </a:ln>
          <a:effectLst>
            <a:outerShdw blurRad="50800" dist="38100" dir="2700000" algn="tl" rotWithShape="0">
              <a:prstClr val="black">
                <a:alpha val="40000"/>
              </a:prstClr>
            </a:outerShdw>
          </a:effectLst>
        </p:spPr>
      </p:pic>
      <p:pic>
        <p:nvPicPr>
          <p:cNvPr id="5" name="图片 7">
            <a:extLst>
              <a:ext uri="{FF2B5EF4-FFF2-40B4-BE49-F238E27FC236}">
                <a16:creationId xmlns:a16="http://schemas.microsoft.com/office/drawing/2014/main" id="{F48FB10C-5EB8-5308-225C-2EA28C68DAD3}"/>
              </a:ext>
            </a:extLst>
          </p:cNvPr>
          <p:cNvPicPr>
            <a:picLocks noChangeAspect="1"/>
          </p:cNvPicPr>
          <p:nvPr/>
        </p:nvPicPr>
        <p:blipFill>
          <a:blip r:embed="rId3"/>
          <a:stretch>
            <a:fillRect/>
          </a:stretch>
        </p:blipFill>
        <p:spPr>
          <a:xfrm>
            <a:off x="3679965" y="3517785"/>
            <a:ext cx="2304686" cy="1446077"/>
          </a:xfrm>
          <a:prstGeom prst="rect">
            <a:avLst/>
          </a:prstGeom>
        </p:spPr>
      </p:pic>
      <p:pic>
        <p:nvPicPr>
          <p:cNvPr id="6" name="图片 8">
            <a:extLst>
              <a:ext uri="{FF2B5EF4-FFF2-40B4-BE49-F238E27FC236}">
                <a16:creationId xmlns:a16="http://schemas.microsoft.com/office/drawing/2014/main" id="{CEE4519C-8E71-6327-AE6B-3761C635073D}"/>
              </a:ext>
            </a:extLst>
          </p:cNvPr>
          <p:cNvPicPr>
            <a:picLocks noChangeAspect="1"/>
          </p:cNvPicPr>
          <p:nvPr/>
        </p:nvPicPr>
        <p:blipFill rotWithShape="1">
          <a:blip r:embed="rId4"/>
          <a:srcRect l="6228"/>
          <a:stretch/>
        </p:blipFill>
        <p:spPr>
          <a:xfrm>
            <a:off x="6275279" y="3193837"/>
            <a:ext cx="2693986" cy="1984248"/>
          </a:xfrm>
          <a:prstGeom prst="rect">
            <a:avLst/>
          </a:prstGeom>
          <a:solidFill>
            <a:schemeClr val="bg1"/>
          </a:solidFill>
          <a:ln>
            <a:noFill/>
          </a:ln>
          <a:effectLst>
            <a:outerShdw blurRad="50800" dist="38100" dir="2700000" algn="tl" rotWithShape="0">
              <a:prstClr val="black">
                <a:alpha val="40000"/>
              </a:prstClr>
            </a:outerShdw>
          </a:effectLst>
        </p:spPr>
      </p:pic>
      <p:pic>
        <p:nvPicPr>
          <p:cNvPr id="7" name="图片 14">
            <a:extLst>
              <a:ext uri="{FF2B5EF4-FFF2-40B4-BE49-F238E27FC236}">
                <a16:creationId xmlns:a16="http://schemas.microsoft.com/office/drawing/2014/main" id="{FA051731-C6AF-961E-32B6-3366FE8EC1ED}"/>
              </a:ext>
            </a:extLst>
          </p:cNvPr>
          <p:cNvPicPr>
            <a:picLocks noChangeAspect="1"/>
          </p:cNvPicPr>
          <p:nvPr/>
        </p:nvPicPr>
        <p:blipFill>
          <a:blip r:embed="rId5"/>
          <a:stretch>
            <a:fillRect/>
          </a:stretch>
        </p:blipFill>
        <p:spPr>
          <a:xfrm>
            <a:off x="9108953" y="3194497"/>
            <a:ext cx="2689122" cy="1983588"/>
          </a:xfrm>
          <a:prstGeom prst="rect">
            <a:avLst/>
          </a:prstGeom>
          <a:solidFill>
            <a:schemeClr val="bg1"/>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865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Decomposition Test Results: RF Receivers   </a:t>
            </a:r>
          </a:p>
        </p:txBody>
      </p:sp>
      <p:sp>
        <p:nvSpPr>
          <p:cNvPr id="2" name="Text Placeholder 1">
            <a:extLst>
              <a:ext uri="{FF2B5EF4-FFF2-40B4-BE49-F238E27FC236}">
                <a16:creationId xmlns:a16="http://schemas.microsoft.com/office/drawing/2014/main" id="{A792A6D3-B1B8-4281-7C0F-11F95A41B84B}"/>
              </a:ext>
            </a:extLst>
          </p:cNvPr>
          <p:cNvSpPr>
            <a:spLocks noGrp="1"/>
          </p:cNvSpPr>
          <p:nvPr>
            <p:ph type="body" idx="1"/>
          </p:nvPr>
        </p:nvSpPr>
        <p:spPr/>
        <p:txBody>
          <a:bodyPr/>
          <a:lstStyle/>
          <a:p>
            <a:r>
              <a:rPr lang="en-GB" dirty="0"/>
              <a:t>The radiated sensitivities are measured in step 3, and the antenna gains are measured in step 1. </a:t>
            </a:r>
          </a:p>
          <a:p>
            <a:r>
              <a:rPr lang="en-GB" dirty="0"/>
              <a:t>TIS can be expressed as </a:t>
            </a:r>
          </a:p>
          <a:p>
            <a:endParaRPr lang="en-US" dirty="0"/>
          </a:p>
        </p:txBody>
      </p:sp>
      <p:sp>
        <p:nvSpPr>
          <p:cNvPr id="44" name="矩形 43"/>
          <p:cNvSpPr/>
          <p:nvPr/>
        </p:nvSpPr>
        <p:spPr>
          <a:xfrm>
            <a:off x="5579268" y="3430192"/>
            <a:ext cx="959644" cy="369332"/>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where</a:t>
            </a:r>
            <a:endParaRPr lang="zh-CN" altLang="en-US" dirty="0">
              <a:latin typeface="Roboto" panose="02000000000000000000" pitchFamily="2" charset="0"/>
              <a:cs typeface="Roboto" panose="02000000000000000000" pitchFamily="2" charset="0"/>
            </a:endParaRPr>
          </a:p>
        </p:txBody>
      </p:sp>
      <p:sp>
        <p:nvSpPr>
          <p:cNvPr id="46" name="矩形 45"/>
          <p:cNvSpPr/>
          <p:nvPr/>
        </p:nvSpPr>
        <p:spPr>
          <a:xfrm>
            <a:off x="1988343" y="4347710"/>
            <a:ext cx="2478882" cy="646331"/>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EIS values in different polarizations </a:t>
            </a:r>
            <a:endParaRPr lang="zh-CN" altLang="en-US" dirty="0">
              <a:latin typeface="Roboto" panose="02000000000000000000" pitchFamily="2" charset="0"/>
              <a:cs typeface="Roboto" panose="02000000000000000000" pitchFamily="2" charset="0"/>
            </a:endParaRPr>
          </a:p>
        </p:txBody>
      </p:sp>
      <p:cxnSp>
        <p:nvCxnSpPr>
          <p:cNvPr id="47" name="直接箭头连接符 46"/>
          <p:cNvCxnSpPr/>
          <p:nvPr/>
        </p:nvCxnSpPr>
        <p:spPr>
          <a:xfrm flipH="1" flipV="1">
            <a:off x="2552700" y="4086993"/>
            <a:ext cx="314325" cy="2607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直接箭头连接符 47"/>
          <p:cNvCxnSpPr/>
          <p:nvPr/>
        </p:nvCxnSpPr>
        <p:spPr>
          <a:xfrm flipV="1">
            <a:off x="3524250" y="4086993"/>
            <a:ext cx="285750" cy="2607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9" name="矩形 48"/>
          <p:cNvSpPr/>
          <p:nvPr/>
        </p:nvSpPr>
        <p:spPr>
          <a:xfrm>
            <a:off x="6346031" y="4462010"/>
            <a:ext cx="2478882" cy="646331"/>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Measured antenna gains</a:t>
            </a:r>
            <a:endParaRPr lang="zh-CN" altLang="en-US" dirty="0">
              <a:latin typeface="Roboto" panose="02000000000000000000" pitchFamily="2" charset="0"/>
              <a:cs typeface="Roboto" panose="02000000000000000000" pitchFamily="2" charset="0"/>
            </a:endParaRPr>
          </a:p>
        </p:txBody>
      </p:sp>
      <p:cxnSp>
        <p:nvCxnSpPr>
          <p:cNvPr id="50" name="直接箭头连接符 49"/>
          <p:cNvCxnSpPr/>
          <p:nvPr/>
        </p:nvCxnSpPr>
        <p:spPr>
          <a:xfrm flipV="1">
            <a:off x="8151020" y="3880919"/>
            <a:ext cx="673893" cy="5810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flipH="1" flipV="1">
            <a:off x="9197580" y="3430192"/>
            <a:ext cx="1041796" cy="111412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矩形 51"/>
              <p:cNvSpPr/>
              <p:nvPr/>
            </p:nvSpPr>
            <p:spPr>
              <a:xfrm>
                <a:off x="724862" y="3099119"/>
                <a:ext cx="4854406" cy="10089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T</m:t>
                      </m:r>
                      <m:r>
                        <m:rPr>
                          <m:sty m:val="p"/>
                        </m:rPr>
                        <a:rPr lang="zh-CN" altLang="en-US" i="0">
                          <a:latin typeface="Cambria Math" panose="02040503050406030204" pitchFamily="18" charset="0"/>
                        </a:rPr>
                        <m:t>IS</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4</m:t>
                          </m:r>
                          <m:r>
                            <a:rPr lang="zh-CN" altLang="en-US" i="1">
                              <a:latin typeface="Cambria Math" panose="02040503050406030204" pitchFamily="18" charset="0"/>
                            </a:rPr>
                            <m:t>𝜋</m:t>
                          </m:r>
                        </m:num>
                        <m:den>
                          <m:nary>
                            <m:naryPr>
                              <m:chr m:val="∮"/>
                              <m:subHide m:val="on"/>
                              <m:supHide m:val="on"/>
                              <m:ctrlPr>
                                <a:rPr lang="zh-CN" altLang="en-US" i="1">
                                  <a:latin typeface="Cambria Math" panose="02040503050406030204" pitchFamily="18" charset="0"/>
                                </a:rPr>
                              </m:ctrlPr>
                            </m:naryPr>
                            <m:sub/>
                            <m:sup/>
                            <m:e>
                              <m:d>
                                <m:dPr>
                                  <m:begChr m:val="["/>
                                  <m:endChr m:val="]"/>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𝐸𝐼𝑆</m:t>
                                          </m:r>
                                        </m:e>
                                        <m:sub>
                                          <m:r>
                                            <a:rPr lang="zh-CN" altLang="en-US" i="1">
                                              <a:latin typeface="Cambria Math" panose="02040503050406030204" pitchFamily="18" charset="0"/>
                                            </a:rPr>
                                            <m:t>𝜃</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𝜃</m:t>
                                          </m:r>
                                          <m:r>
                                            <a:rPr lang="zh-CN" altLang="en-US" i="0">
                                              <a:latin typeface="Cambria Math" panose="02040503050406030204" pitchFamily="18" charset="0"/>
                                            </a:rPr>
                                            <m:t>,</m:t>
                                          </m:r>
                                          <m:r>
                                            <a:rPr lang="zh-CN" altLang="en-US" i="1">
                                              <a:latin typeface="Cambria Math" panose="02040503050406030204" pitchFamily="18" charset="0"/>
                                            </a:rPr>
                                            <m:t>𝜙</m:t>
                                          </m:r>
                                        </m:e>
                                      </m:d>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𝐸𝐼𝑆</m:t>
                                          </m:r>
                                        </m:e>
                                        <m:sub>
                                          <m:r>
                                            <a:rPr lang="zh-CN" altLang="en-US" i="1">
                                              <a:latin typeface="Cambria Math" panose="02040503050406030204" pitchFamily="18" charset="0"/>
                                            </a:rPr>
                                            <m:t>𝜙</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𝜃</m:t>
                                          </m:r>
                                          <m:r>
                                            <a:rPr lang="zh-CN" altLang="en-US" i="0">
                                              <a:latin typeface="Cambria Math" panose="02040503050406030204" pitchFamily="18" charset="0"/>
                                            </a:rPr>
                                            <m:t>,</m:t>
                                          </m:r>
                                          <m:r>
                                            <a:rPr lang="zh-CN" altLang="en-US" i="1">
                                              <a:latin typeface="Cambria Math" panose="02040503050406030204" pitchFamily="18" charset="0"/>
                                            </a:rPr>
                                            <m:t>𝜙</m:t>
                                          </m:r>
                                        </m:e>
                                      </m:d>
                                    </m:den>
                                  </m:f>
                                </m:e>
                              </m:d>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sin</m:t>
                                  </m:r>
                                </m:fName>
                                <m:e>
                                  <m:d>
                                    <m:dPr>
                                      <m:ctrlPr>
                                        <a:rPr lang="zh-CN" altLang="en-US" i="1">
                                          <a:latin typeface="Cambria Math" panose="02040503050406030204" pitchFamily="18" charset="0"/>
                                        </a:rPr>
                                      </m:ctrlPr>
                                    </m:dPr>
                                    <m:e>
                                      <m:r>
                                        <a:rPr lang="zh-CN" altLang="en-US" i="1">
                                          <a:latin typeface="Cambria Math" panose="02040503050406030204" pitchFamily="18" charset="0"/>
                                        </a:rPr>
                                        <m:t>𝜃</m:t>
                                      </m:r>
                                    </m:e>
                                  </m:d>
                                </m:e>
                              </m:func>
                              <m:r>
                                <a:rPr lang="zh-CN" altLang="en-US" i="1">
                                  <a:latin typeface="Cambria Math" panose="02040503050406030204" pitchFamily="18" charset="0"/>
                                </a:rPr>
                                <m:t>𝑑</m:t>
                              </m:r>
                              <m:r>
                                <a:rPr lang="zh-CN" altLang="en-US" i="1">
                                  <a:latin typeface="Cambria Math" panose="02040503050406030204" pitchFamily="18" charset="0"/>
                                </a:rPr>
                                <m:t>𝜃</m:t>
                              </m:r>
                              <m:r>
                                <a:rPr lang="zh-CN" altLang="en-US" i="1">
                                  <a:latin typeface="Cambria Math" panose="02040503050406030204" pitchFamily="18" charset="0"/>
                                </a:rPr>
                                <m:t>𝑑</m:t>
                              </m:r>
                              <m:r>
                                <a:rPr lang="zh-CN" altLang="en-US" i="1">
                                  <a:latin typeface="Cambria Math" panose="02040503050406030204" pitchFamily="18" charset="0"/>
                                </a:rPr>
                                <m:t>𝜙</m:t>
                              </m:r>
                            </m:e>
                          </m:nary>
                        </m:den>
                      </m:f>
                    </m:oMath>
                  </m:oMathPara>
                </a14:m>
                <a:endParaRPr lang="zh-CN" altLang="en-US" dirty="0"/>
              </a:p>
            </p:txBody>
          </p:sp>
        </mc:Choice>
        <mc:Fallback xmlns="">
          <p:sp>
            <p:nvSpPr>
              <p:cNvPr id="52" name="矩形 51"/>
              <p:cNvSpPr>
                <a:spLocks noRot="1" noChangeAspect="1" noMove="1" noResize="1" noEditPoints="1" noAdjustHandles="1" noChangeArrowheads="1" noChangeShapeType="1" noTextEdit="1"/>
              </p:cNvSpPr>
              <p:nvPr/>
            </p:nvSpPr>
            <p:spPr>
              <a:xfrm>
                <a:off x="724862" y="3099119"/>
                <a:ext cx="4854406" cy="1008994"/>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52"/>
              <p:cNvSpPr/>
              <p:nvPr/>
            </p:nvSpPr>
            <p:spPr>
              <a:xfrm>
                <a:off x="6962146" y="3202015"/>
                <a:ext cx="2756331" cy="678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E</m:t>
                          </m:r>
                          <m:r>
                            <m:rPr>
                              <m:sty m:val="p"/>
                            </m:rPr>
                            <a:rPr lang="zh-CN" altLang="en-US" i="0">
                              <a:latin typeface="Cambria Math" panose="02040503050406030204" pitchFamily="18" charset="0"/>
                            </a:rPr>
                            <m:t>IS</m:t>
                          </m:r>
                        </m:e>
                        <m:sub>
                          <m:r>
                            <a:rPr lang="zh-CN" altLang="en-US" i="1">
                              <a:latin typeface="Cambria Math" panose="02040503050406030204" pitchFamily="18" charset="0"/>
                            </a:rPr>
                            <m:t>𝑥</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𝜃</m:t>
                          </m:r>
                          <m:r>
                            <a:rPr lang="zh-CN" altLang="en-US" i="0">
                              <a:latin typeface="Cambria Math" panose="02040503050406030204" pitchFamily="18" charset="0"/>
                            </a:rPr>
                            <m:t>,</m:t>
                          </m:r>
                          <m:r>
                            <a:rPr lang="zh-CN" altLang="en-US" i="1">
                              <a:latin typeface="Cambria Math" panose="02040503050406030204" pitchFamily="18" charset="0"/>
                            </a:rPr>
                            <m:t>𝜙</m:t>
                          </m:r>
                        </m:e>
                      </m:d>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𝑠</m:t>
                              </m:r>
                            </m:sub>
                          </m:sSub>
                        </m:num>
                        <m:den>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G</m:t>
                              </m:r>
                            </m:e>
                            <m:sub>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𝐸𝑈𝑇</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𝜃</m:t>
                              </m:r>
                              <m:r>
                                <a:rPr lang="zh-CN" altLang="en-US" i="0">
                                  <a:latin typeface="Cambria Math" panose="02040503050406030204" pitchFamily="18" charset="0"/>
                                </a:rPr>
                                <m:t>,</m:t>
                              </m:r>
                              <m:r>
                                <a:rPr lang="zh-CN" altLang="en-US" i="1">
                                  <a:latin typeface="Cambria Math" panose="02040503050406030204" pitchFamily="18" charset="0"/>
                                </a:rPr>
                                <m:t>𝜙</m:t>
                              </m:r>
                            </m:e>
                          </m:d>
                        </m:den>
                      </m:f>
                    </m:oMath>
                  </m:oMathPara>
                </a14:m>
                <a:endParaRPr lang="zh-CN" altLang="en-US" dirty="0"/>
              </a:p>
            </p:txBody>
          </p:sp>
        </mc:Choice>
        <mc:Fallback xmlns="">
          <p:sp>
            <p:nvSpPr>
              <p:cNvPr id="53" name="矩形 52"/>
              <p:cNvSpPr>
                <a:spLocks noRot="1" noChangeAspect="1" noMove="1" noResize="1" noEditPoints="1" noAdjustHandles="1" noChangeArrowheads="1" noChangeShapeType="1" noTextEdit="1"/>
              </p:cNvSpPr>
              <p:nvPr/>
            </p:nvSpPr>
            <p:spPr>
              <a:xfrm>
                <a:off x="6962146" y="3202015"/>
                <a:ext cx="2756331" cy="678904"/>
              </a:xfrm>
              <a:prstGeom prst="rect">
                <a:avLst/>
              </a:prstGeom>
              <a:blipFill rotWithShape="0">
                <a:blip r:embed="rId4"/>
                <a:stretch>
                  <a:fillRect/>
                </a:stretch>
              </a:blipFill>
            </p:spPr>
            <p:txBody>
              <a:bodyPr/>
              <a:lstStyle/>
              <a:p>
                <a:r>
                  <a:rPr lang="zh-CN" altLang="en-US">
                    <a:noFill/>
                  </a:rPr>
                  <a:t> </a:t>
                </a:r>
              </a:p>
            </p:txBody>
          </p:sp>
        </mc:Fallback>
      </mc:AlternateContent>
      <p:sp>
        <p:nvSpPr>
          <p:cNvPr id="54" name="矩形 53"/>
          <p:cNvSpPr/>
          <p:nvPr/>
        </p:nvSpPr>
        <p:spPr>
          <a:xfrm>
            <a:off x="8959828" y="4535269"/>
            <a:ext cx="3060538" cy="923330"/>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Radiated sensitivity (measured in normal working mode)</a:t>
            </a:r>
            <a:endParaRPr lang="zh-CN" altLang="en-US" dirty="0">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194539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Decomposition Test Results: RF Receivers   </a:t>
            </a:r>
          </a:p>
        </p:txBody>
      </p:sp>
      <p:sp>
        <p:nvSpPr>
          <p:cNvPr id="2" name="Text Placeholder 1">
            <a:extLst>
              <a:ext uri="{FF2B5EF4-FFF2-40B4-BE49-F238E27FC236}">
                <a16:creationId xmlns:a16="http://schemas.microsoft.com/office/drawing/2014/main" id="{456DFF89-D2F5-7828-E46B-44F85664A0FB}"/>
              </a:ext>
            </a:extLst>
          </p:cNvPr>
          <p:cNvSpPr>
            <a:spLocks noGrp="1"/>
          </p:cNvSpPr>
          <p:nvPr>
            <p:ph type="body" idx="1"/>
          </p:nvPr>
        </p:nvSpPr>
        <p:spPr/>
        <p:txBody>
          <a:bodyPr/>
          <a:lstStyle/>
          <a:p>
            <a:r>
              <a:rPr lang="en-US" altLang="zh-CN" dirty="0">
                <a:latin typeface="Roboto" panose="02000000000000000000" pitchFamily="2" charset="0"/>
                <a:cs typeface="Roboto" panose="02000000000000000000" pitchFamily="2" charset="0"/>
              </a:rPr>
              <a:t>The noise levels at both receivers can be obtained as follow.</a:t>
            </a:r>
          </a:p>
          <a:p>
            <a:endParaRPr lang="en-US" dirty="0"/>
          </a:p>
        </p:txBody>
      </p:sp>
      <p:cxnSp>
        <p:nvCxnSpPr>
          <p:cNvPr id="17" name="直接箭头连接符 16"/>
          <p:cNvCxnSpPr/>
          <p:nvPr/>
        </p:nvCxnSpPr>
        <p:spPr>
          <a:xfrm>
            <a:off x="4145286" y="3393819"/>
            <a:ext cx="139337" cy="27134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直接箭头连接符 17"/>
          <p:cNvCxnSpPr/>
          <p:nvPr/>
        </p:nvCxnSpPr>
        <p:spPr>
          <a:xfrm flipH="1">
            <a:off x="5213338" y="3438117"/>
            <a:ext cx="330290" cy="3647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矩形 19"/>
              <p:cNvSpPr/>
              <p:nvPr/>
            </p:nvSpPr>
            <p:spPr>
              <a:xfrm>
                <a:off x="3917634" y="3665165"/>
                <a:ext cx="1717906" cy="676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𝑠</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𝑁</m:t>
                              </m:r>
                            </m:e>
                            <m:sub>
                              <m:r>
                                <a:rPr lang="zh-CN" altLang="en-US" i="1">
                                  <a:latin typeface="Cambria Math" panose="02040503050406030204" pitchFamily="18" charset="0"/>
                                </a:rPr>
                                <m:t>𝑠</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𝑛𝑠</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𝑁</m:t>
                              </m:r>
                            </m:e>
                            <m:sub>
                              <m:r>
                                <a:rPr lang="zh-CN" altLang="en-US" i="1">
                                  <a:latin typeface="Cambria Math" panose="02040503050406030204" pitchFamily="18" charset="0"/>
                                </a:rPr>
                                <m:t>𝑛𝑠</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𝑁</m:t>
                              </m:r>
                            </m:e>
                            <m:sub>
                              <m:r>
                                <a:rPr lang="zh-CN" altLang="en-US" i="1">
                                  <a:latin typeface="Cambria Math" panose="02040503050406030204" pitchFamily="18" charset="0"/>
                                </a:rPr>
                                <m:t>𝑠</m:t>
                              </m:r>
                            </m:sub>
                          </m:sSub>
                        </m:den>
                      </m:f>
                    </m:oMath>
                  </m:oMathPara>
                </a14:m>
                <a:endParaRPr lang="zh-CN"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3917634" y="3665165"/>
                <a:ext cx="1717906" cy="676019"/>
              </a:xfrm>
              <a:prstGeom prst="rect">
                <a:avLst/>
              </a:prstGeom>
              <a:blipFill rotWithShape="0">
                <a:blip r:embed="rId3"/>
                <a:stretch>
                  <a:fillRect/>
                </a:stretch>
              </a:blipFill>
            </p:spPr>
            <p:txBody>
              <a:bodyPr/>
              <a:lstStyle/>
              <a:p>
                <a:r>
                  <a:rPr lang="zh-CN" altLang="en-US">
                    <a:noFill/>
                  </a:rPr>
                  <a:t> </a:t>
                </a:r>
              </a:p>
            </p:txBody>
          </p:sp>
        </mc:Fallback>
      </mc:AlternateContent>
      <p:sp>
        <p:nvSpPr>
          <p:cNvPr id="21" name="矩形 20"/>
          <p:cNvSpPr/>
          <p:nvPr/>
        </p:nvSpPr>
        <p:spPr>
          <a:xfrm>
            <a:off x="1523999" y="2727620"/>
            <a:ext cx="3065424" cy="923330"/>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Radiated sensitivity (measured in normal working mode)</a:t>
            </a:r>
            <a:endParaRPr lang="zh-CN" altLang="en-US" dirty="0">
              <a:latin typeface="Roboto" panose="02000000000000000000" pitchFamily="2" charset="0"/>
              <a:cs typeface="Roboto" panose="02000000000000000000" pitchFamily="2" charset="0"/>
            </a:endParaRPr>
          </a:p>
        </p:txBody>
      </p:sp>
      <p:sp>
        <p:nvSpPr>
          <p:cNvPr id="22" name="矩形 21"/>
          <p:cNvSpPr/>
          <p:nvPr/>
        </p:nvSpPr>
        <p:spPr>
          <a:xfrm>
            <a:off x="5213337" y="2791786"/>
            <a:ext cx="3112055" cy="923330"/>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Radiated sensitivity (measured in SNR working mode)</a:t>
            </a:r>
            <a:endParaRPr lang="zh-CN" altLang="en-US" dirty="0">
              <a:latin typeface="Roboto" panose="02000000000000000000" pitchFamily="2" charset="0"/>
              <a:cs typeface="Roboto" panose="02000000000000000000" pitchFamily="2" charset="0"/>
            </a:endParaRPr>
          </a:p>
        </p:txBody>
      </p:sp>
      <p:sp>
        <p:nvSpPr>
          <p:cNvPr id="23" name="矩形 22"/>
          <p:cNvSpPr/>
          <p:nvPr/>
        </p:nvSpPr>
        <p:spPr>
          <a:xfrm>
            <a:off x="2367444" y="4696200"/>
            <a:ext cx="2409143" cy="646331"/>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Noise level (in normal mode, unknown)</a:t>
            </a:r>
            <a:endParaRPr lang="zh-CN" altLang="en-US" dirty="0">
              <a:latin typeface="Roboto" panose="02000000000000000000" pitchFamily="2" charset="0"/>
              <a:cs typeface="Roboto" panose="02000000000000000000" pitchFamily="2" charset="0"/>
            </a:endParaRPr>
          </a:p>
        </p:txBody>
      </p:sp>
      <p:cxnSp>
        <p:nvCxnSpPr>
          <p:cNvPr id="24" name="直接箭头连接符 23"/>
          <p:cNvCxnSpPr/>
          <p:nvPr/>
        </p:nvCxnSpPr>
        <p:spPr>
          <a:xfrm flipV="1">
            <a:off x="3917634" y="4277640"/>
            <a:ext cx="215298" cy="372394"/>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矩形 24"/>
          <p:cNvSpPr/>
          <p:nvPr/>
        </p:nvSpPr>
        <p:spPr>
          <a:xfrm>
            <a:off x="4826932" y="4650034"/>
            <a:ext cx="2540524" cy="646331"/>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Noise level (in SNR working mode, known)</a:t>
            </a:r>
            <a:endParaRPr lang="zh-CN" altLang="en-US" dirty="0">
              <a:latin typeface="Roboto" panose="02000000000000000000" pitchFamily="2" charset="0"/>
              <a:cs typeface="Roboto" panose="02000000000000000000" pitchFamily="2" charset="0"/>
            </a:endParaRPr>
          </a:p>
        </p:txBody>
      </p:sp>
      <p:cxnSp>
        <p:nvCxnSpPr>
          <p:cNvPr id="26" name="直接箭头连接符 25"/>
          <p:cNvCxnSpPr>
            <a:endCxn id="20" idx="2"/>
          </p:cNvCxnSpPr>
          <p:nvPr/>
        </p:nvCxnSpPr>
        <p:spPr>
          <a:xfrm flipH="1" flipV="1">
            <a:off x="4776587" y="4341184"/>
            <a:ext cx="436750" cy="308850"/>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flipV="1">
            <a:off x="4132932" y="4309412"/>
            <a:ext cx="1130750" cy="42442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8" name="右箭头 27"/>
          <p:cNvSpPr/>
          <p:nvPr/>
        </p:nvSpPr>
        <p:spPr>
          <a:xfrm>
            <a:off x="7498080" y="3802882"/>
            <a:ext cx="1227909" cy="5383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9" name="矩形 28"/>
          <p:cNvSpPr/>
          <p:nvPr/>
        </p:nvSpPr>
        <p:spPr>
          <a:xfrm>
            <a:off x="8725989" y="3887367"/>
            <a:ext cx="3300549" cy="646331"/>
          </a:xfrm>
          <a:prstGeom prst="rect">
            <a:avLst/>
          </a:prstGeom>
        </p:spPr>
        <p:txBody>
          <a:bodyPr wrap="square">
            <a:spAutoFit/>
          </a:bodyPr>
          <a:lstStyle/>
          <a:p>
            <a:r>
              <a:rPr lang="en-US" altLang="zh-CN" dirty="0">
                <a:latin typeface="Roboto" panose="02000000000000000000" pitchFamily="2" charset="0"/>
                <a:cs typeface="Roboto" panose="02000000000000000000" pitchFamily="2" charset="0"/>
              </a:rPr>
              <a:t>Noise level </a:t>
            </a:r>
            <a:r>
              <a:rPr lang="en-US" altLang="zh-CN" i="1" dirty="0">
                <a:latin typeface="Roboto" panose="02000000000000000000" pitchFamily="2" charset="0"/>
                <a:cs typeface="Roboto" panose="02000000000000000000" pitchFamily="2" charset="0"/>
              </a:rPr>
              <a:t>N</a:t>
            </a:r>
            <a:r>
              <a:rPr lang="en-US" altLang="zh-CN" sz="1200" i="1" dirty="0">
                <a:latin typeface="Roboto" panose="02000000000000000000" pitchFamily="2" charset="0"/>
                <a:cs typeface="Roboto" panose="02000000000000000000" pitchFamily="2" charset="0"/>
              </a:rPr>
              <a:t>s</a:t>
            </a:r>
            <a:r>
              <a:rPr lang="zh-CN" altLang="en-US" dirty="0">
                <a:latin typeface="Roboto" panose="02000000000000000000" pitchFamily="2" charset="0"/>
                <a:cs typeface="Roboto" panose="02000000000000000000" pitchFamily="2" charset="0"/>
              </a:rPr>
              <a:t> </a:t>
            </a:r>
            <a:r>
              <a:rPr lang="en-US" altLang="zh-CN" dirty="0">
                <a:latin typeface="Roboto" panose="02000000000000000000" pitchFamily="2" charset="0"/>
                <a:cs typeface="Roboto" panose="02000000000000000000" pitchFamily="2" charset="0"/>
              </a:rPr>
              <a:t>can be calculated.</a:t>
            </a:r>
          </a:p>
        </p:txBody>
      </p:sp>
    </p:spTree>
    <p:extLst>
      <p:ext uri="{BB962C8B-B14F-4D97-AF65-F5344CB8AC3E}">
        <p14:creationId xmlns:p14="http://schemas.microsoft.com/office/powerpoint/2010/main" val="317614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Experiments </a:t>
            </a:r>
          </a:p>
        </p:txBody>
      </p:sp>
      <p:sp>
        <p:nvSpPr>
          <p:cNvPr id="2" name="Text Placeholder 1">
            <a:extLst>
              <a:ext uri="{FF2B5EF4-FFF2-40B4-BE49-F238E27FC236}">
                <a16:creationId xmlns:a16="http://schemas.microsoft.com/office/drawing/2014/main" id="{6A53F614-24CF-AF7D-F44A-A8F4D1A86FC1}"/>
              </a:ext>
            </a:extLst>
          </p:cNvPr>
          <p:cNvSpPr>
            <a:spLocks noGrp="1"/>
          </p:cNvSpPr>
          <p:nvPr>
            <p:ph type="body" idx="1"/>
          </p:nvPr>
        </p:nvSpPr>
        <p:spPr/>
        <p:txBody>
          <a:bodyPr/>
          <a:lstStyle/>
          <a:p>
            <a:r>
              <a:rPr lang="en-US" altLang="zh-CN" dirty="0">
                <a:latin typeface="Roboto" panose="02000000000000000000" pitchFamily="2" charset="0"/>
                <a:cs typeface="Roboto" panose="02000000000000000000" pitchFamily="2" charset="0"/>
              </a:rPr>
              <a:t>Keysight UXM + GTS1800 solution for 2 by 2 MIMO OTA test.</a:t>
            </a:r>
          </a:p>
          <a:p>
            <a:endParaRPr lang="en-US" dirty="0"/>
          </a:p>
        </p:txBody>
      </p:sp>
      <p:pic>
        <p:nvPicPr>
          <p:cNvPr id="30" name="图片 29"/>
          <p:cNvPicPr>
            <a:picLocks noChangeAspect="1"/>
          </p:cNvPicPr>
          <p:nvPr/>
        </p:nvPicPr>
        <p:blipFill>
          <a:blip r:embed="rId3"/>
          <a:stretch>
            <a:fillRect/>
          </a:stretch>
        </p:blipFill>
        <p:spPr>
          <a:xfrm>
            <a:off x="990600" y="2514600"/>
            <a:ext cx="4936157" cy="3601859"/>
          </a:xfrm>
          <a:prstGeom prst="rect">
            <a:avLst/>
          </a:prstGeom>
        </p:spPr>
      </p:pic>
      <p:pic>
        <p:nvPicPr>
          <p:cNvPr id="31" name="图片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75080" y="2668152"/>
            <a:ext cx="4416156" cy="3407966"/>
          </a:xfrm>
          <a:prstGeom prst="rect">
            <a:avLst/>
          </a:prstGeom>
        </p:spPr>
      </p:pic>
    </p:spTree>
    <p:extLst>
      <p:ext uri="{BB962C8B-B14F-4D97-AF65-F5344CB8AC3E}">
        <p14:creationId xmlns:p14="http://schemas.microsoft.com/office/powerpoint/2010/main" val="2265484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Test Procedure </a:t>
            </a:r>
          </a:p>
        </p:txBody>
      </p:sp>
      <p:sp>
        <p:nvSpPr>
          <p:cNvPr id="9" name="Content Placeholder 4"/>
          <p:cNvSpPr>
            <a:spLocks noGrp="1"/>
          </p:cNvSpPr>
          <p:nvPr>
            <p:ph type="body" idx="1"/>
          </p:nvPr>
        </p:nvSpPr>
        <p:spPr>
          <a:xfrm>
            <a:off x="609600" y="1371602"/>
            <a:ext cx="7400544" cy="4525963"/>
          </a:xfrm>
        </p:spPr>
        <p:txBody>
          <a:bodyPr>
            <a:normAutofit/>
          </a:bodyPr>
          <a:lstStyle/>
          <a:p>
            <a:pPr>
              <a:buFont typeface="Wingdings" panose="05000000000000000000" pitchFamily="2" charset="2"/>
              <a:buChar char="§"/>
            </a:pPr>
            <a:r>
              <a:rPr lang="en-US" sz="1800" dirty="0"/>
              <a:t>Measure the MIMO DUT complex antenna patterns.</a:t>
            </a:r>
          </a:p>
          <a:p>
            <a:pPr>
              <a:buFont typeface="Wingdings" panose="05000000000000000000" pitchFamily="2" charset="2"/>
              <a:buChar char="§"/>
            </a:pPr>
            <a:endParaRPr lang="en-US" sz="1800" dirty="0"/>
          </a:p>
          <a:p>
            <a:pPr>
              <a:buFont typeface="Wingdings" panose="05000000000000000000" pitchFamily="2" charset="2"/>
              <a:buChar char="§"/>
            </a:pPr>
            <a:r>
              <a:rPr lang="en-US" sz="1800" dirty="0"/>
              <a:t>Calculate the inverse matrix of the calibration matrix.</a:t>
            </a:r>
          </a:p>
          <a:p>
            <a:pPr>
              <a:buFont typeface="Wingdings" panose="05000000000000000000" pitchFamily="2" charset="2"/>
              <a:buChar char="§"/>
            </a:pPr>
            <a:endParaRPr lang="en-US" sz="1800" dirty="0"/>
          </a:p>
          <a:p>
            <a:pPr>
              <a:buFont typeface="Wingdings" panose="05000000000000000000" pitchFamily="2" charset="2"/>
              <a:buChar char="§"/>
            </a:pPr>
            <a:r>
              <a:rPr lang="en-US" sz="1800" dirty="0"/>
              <a:t>With the inverse matrix applied, measure the radiated sensitivities of the two receivers in normal mode, </a:t>
            </a:r>
            <a:r>
              <a:rPr lang="en-US" sz="1800" dirty="0">
                <a:solidFill>
                  <a:srgbClr val="FF0000"/>
                </a:solidFill>
              </a:rPr>
              <a:t>respectively</a:t>
            </a:r>
            <a:r>
              <a:rPr lang="en-US" sz="1800" dirty="0"/>
              <a:t>.</a:t>
            </a:r>
          </a:p>
          <a:p>
            <a:pPr>
              <a:buFont typeface="Wingdings" panose="05000000000000000000" pitchFamily="2" charset="2"/>
              <a:buChar char="§"/>
            </a:pPr>
            <a:endParaRPr lang="en-US" sz="1800" dirty="0"/>
          </a:p>
          <a:p>
            <a:pPr>
              <a:buFont typeface="Wingdings" panose="05000000000000000000" pitchFamily="2" charset="2"/>
              <a:buChar char="§"/>
            </a:pPr>
            <a:r>
              <a:rPr lang="en-US" altLang="zh-CN" sz="1800" dirty="0"/>
              <a:t>Measure the radiated sensitivities of the two receivers </a:t>
            </a:r>
            <a:r>
              <a:rPr lang="en-US" altLang="zh-CN" sz="1800" dirty="0">
                <a:solidFill>
                  <a:srgbClr val="FF0000"/>
                </a:solidFill>
              </a:rPr>
              <a:t>separately</a:t>
            </a:r>
            <a:r>
              <a:rPr lang="en-US" altLang="zh-CN" sz="1800" dirty="0"/>
              <a:t>, in the SNR test mode.</a:t>
            </a:r>
          </a:p>
          <a:p>
            <a:pPr>
              <a:buFont typeface="Wingdings" panose="05000000000000000000" pitchFamily="2" charset="2"/>
              <a:buChar char="§"/>
            </a:pPr>
            <a:endParaRPr lang="en-US" sz="1800" dirty="0"/>
          </a:p>
          <a:p>
            <a:pPr>
              <a:buFont typeface="Wingdings" panose="05000000000000000000" pitchFamily="2" charset="2"/>
              <a:buChar char="§"/>
            </a:pPr>
            <a:r>
              <a:rPr lang="en-US" altLang="zh-CN" sz="1800" spc="-5" dirty="0">
                <a:solidFill>
                  <a:srgbClr val="231F20"/>
                </a:solidFill>
              </a:rPr>
              <a:t>Measure the throughput.</a:t>
            </a:r>
            <a:endParaRPr lang="en-US" sz="1800" dirty="0"/>
          </a:p>
        </p:txBody>
      </p:sp>
      <p:sp>
        <p:nvSpPr>
          <p:cNvPr id="11" name="矩形 10"/>
          <p:cNvSpPr/>
          <p:nvPr/>
        </p:nvSpPr>
        <p:spPr>
          <a:xfrm>
            <a:off x="8085908" y="1356362"/>
            <a:ext cx="3657599" cy="4294632"/>
          </a:xfrm>
          <a:prstGeom prst="rect">
            <a:avLst/>
          </a:prstGeom>
          <a:solidFill>
            <a:srgbClr val="FFCCCC"/>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000" b="1" dirty="0">
                <a:solidFill>
                  <a:schemeClr val="tx1"/>
                </a:solidFill>
                <a:cs typeface="Roboto" panose="02000000000000000000" pitchFamily="2" charset="0"/>
              </a:rPr>
              <a:t>Notes:</a:t>
            </a:r>
          </a:p>
          <a:p>
            <a:endParaRPr lang="en-US" altLang="zh-CN" dirty="0">
              <a:solidFill>
                <a:schemeClr val="tx1"/>
              </a:solidFill>
              <a:cs typeface="Roboto" panose="02000000000000000000" pitchFamily="2" charset="0"/>
            </a:endParaRPr>
          </a:p>
          <a:p>
            <a:pPr>
              <a:lnSpc>
                <a:spcPct val="150000"/>
              </a:lnSpc>
            </a:pPr>
            <a:r>
              <a:rPr lang="en-US" altLang="zh-CN" dirty="0">
                <a:solidFill>
                  <a:schemeClr val="tx1"/>
                </a:solidFill>
                <a:cs typeface="Roboto" panose="02000000000000000000" pitchFamily="2" charset="0"/>
              </a:rPr>
              <a:t>For clear exhibitions on how the noise does influence the radiated sensitivity and the final throughput results, contrast experiments were conducted with the DUT’s digital camera on and off (in other words, the digital camera is used as an interference source).</a:t>
            </a:r>
            <a:endParaRPr lang="zh-CN" altLang="en-US" dirty="0">
              <a:solidFill>
                <a:schemeClr val="tx1"/>
              </a:solidFill>
              <a:cs typeface="Roboto" panose="02000000000000000000" pitchFamily="2" charset="0"/>
            </a:endParaRPr>
          </a:p>
        </p:txBody>
      </p:sp>
    </p:spTree>
    <p:extLst>
      <p:ext uri="{BB962C8B-B14F-4D97-AF65-F5344CB8AC3E}">
        <p14:creationId xmlns:p14="http://schemas.microsoft.com/office/powerpoint/2010/main" val="2130073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Results</a:t>
            </a:r>
          </a:p>
        </p:txBody>
      </p:sp>
      <p:pic>
        <p:nvPicPr>
          <p:cNvPr id="9" name="图片 8"/>
          <p:cNvPicPr>
            <a:picLocks noChangeAspect="1"/>
          </p:cNvPicPr>
          <p:nvPr/>
        </p:nvPicPr>
        <p:blipFill>
          <a:blip r:embed="rId3"/>
          <a:stretch>
            <a:fillRect/>
          </a:stretch>
        </p:blipFill>
        <p:spPr>
          <a:xfrm>
            <a:off x="609600" y="2175016"/>
            <a:ext cx="5992176" cy="3352693"/>
          </a:xfrm>
          <a:prstGeom prst="rect">
            <a:avLst/>
          </a:prstGeom>
        </p:spPr>
      </p:pic>
      <p:pic>
        <p:nvPicPr>
          <p:cNvPr id="11" name="图片 10"/>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828800"/>
            <a:ext cx="5638799" cy="4191000"/>
          </a:xfrm>
          <a:prstGeom prst="rect">
            <a:avLst/>
          </a:prstGeom>
          <a:noFill/>
          <a:ln>
            <a:noFill/>
          </a:ln>
        </p:spPr>
      </p:pic>
    </p:spTree>
    <p:extLst>
      <p:ext uri="{BB962C8B-B14F-4D97-AF65-F5344CB8AC3E}">
        <p14:creationId xmlns:p14="http://schemas.microsoft.com/office/powerpoint/2010/main" val="1468523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F30-071C-C980-AC54-8E171BE63700}"/>
              </a:ext>
            </a:extLst>
          </p:cNvPr>
          <p:cNvSpPr>
            <a:spLocks noGrp="1"/>
          </p:cNvSpPr>
          <p:nvPr>
            <p:ph type="title"/>
          </p:nvPr>
        </p:nvSpPr>
        <p:spPr/>
        <p:txBody>
          <a:bodyPr/>
          <a:lstStyle/>
          <a:p>
            <a:r>
              <a:rPr lang="en-US" altLang="zh-CN" dirty="0">
                <a:ea typeface="FZYaoTi" pitchFamily="2" charset="-122"/>
              </a:rPr>
              <a:t>Analysis </a:t>
            </a:r>
            <a:endParaRPr lang="en-US" dirty="0"/>
          </a:p>
        </p:txBody>
      </p:sp>
      <p:sp>
        <p:nvSpPr>
          <p:cNvPr id="3" name="Text Placeholder 2">
            <a:extLst>
              <a:ext uri="{FF2B5EF4-FFF2-40B4-BE49-F238E27FC236}">
                <a16:creationId xmlns:a16="http://schemas.microsoft.com/office/drawing/2014/main" id="{D73399C4-FE8C-66D7-EE17-DF2B4BCBBD32}"/>
              </a:ext>
            </a:extLst>
          </p:cNvPr>
          <p:cNvSpPr>
            <a:spLocks noGrp="1"/>
          </p:cNvSpPr>
          <p:nvPr>
            <p:ph type="body" idx="1"/>
          </p:nvPr>
        </p:nvSpPr>
        <p:spPr>
          <a:xfrm>
            <a:off x="609600" y="1371602"/>
            <a:ext cx="6077712" cy="4525963"/>
          </a:xfrm>
        </p:spPr>
        <p:txBody>
          <a:bodyPr/>
          <a:lstStyle/>
          <a:p>
            <a:pPr>
              <a:lnSpc>
                <a:spcPct val="100000"/>
              </a:lnSpc>
            </a:pPr>
            <a:r>
              <a:rPr lang="en-GB" sz="2000" dirty="0"/>
              <a:t>The </a:t>
            </a:r>
            <a:r>
              <a:rPr lang="en-GB" sz="2000" dirty="0" err="1"/>
              <a:t>desense</a:t>
            </a:r>
            <a:r>
              <a:rPr lang="en-GB" sz="2000" dirty="0"/>
              <a:t> brought by the camera circuit could cause a significant degradation (about 6.8 dB) on the throughput test.</a:t>
            </a:r>
          </a:p>
          <a:p>
            <a:pPr>
              <a:lnSpc>
                <a:spcPct val="100000"/>
              </a:lnSpc>
            </a:pPr>
            <a:endParaRPr lang="en-GB" sz="2000" dirty="0"/>
          </a:p>
          <a:p>
            <a:pPr>
              <a:lnSpc>
                <a:spcPct val="100000"/>
              </a:lnSpc>
            </a:pPr>
            <a:r>
              <a:rPr lang="en-GB" sz="2000" dirty="0"/>
              <a:t>The camera circuit could cause a larger radiated sensitivity degradation for receiver 1 (9.93 dB) than receiver 2 (2.43 dB).</a:t>
            </a:r>
          </a:p>
          <a:p>
            <a:endParaRPr lang="en-US" dirty="0"/>
          </a:p>
        </p:txBody>
      </p:sp>
      <p:pic>
        <p:nvPicPr>
          <p:cNvPr id="4" name="图片 12" descr="C:\Users\sshss\Desktop\1111_meitu_1.jpg">
            <a:extLst>
              <a:ext uri="{FF2B5EF4-FFF2-40B4-BE49-F238E27FC236}">
                <a16:creationId xmlns:a16="http://schemas.microsoft.com/office/drawing/2014/main" id="{8A67541A-ED09-B58E-914D-866E79E2D1B9}"/>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208520" y="1426464"/>
            <a:ext cx="4572000" cy="2727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9962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Why MIMO OTA Test</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Standard MIMO OTA Test Methods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Theory Foundations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Two Key Techniques In The RTS Process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Advantages of The RTS Method</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New Chamber for MIMO OTA Test</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a:buFont typeface="Wingdings" pitchFamily="2" charset="2"/>
              <a:buChar char="p"/>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5467998"/>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19335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4" name="标题 1"/>
          <p:cNvSpPr>
            <a:spLocks noGrp="1"/>
          </p:cNvSpPr>
          <p:nvPr>
            <p:ph type="title"/>
          </p:nvPr>
        </p:nvSpPr>
        <p:spPr/>
        <p:txBody>
          <a:bodyPr/>
          <a:lstStyle/>
          <a:p>
            <a:r>
              <a:rPr lang="en-US" altLang="zh-CN" dirty="0">
                <a:ea typeface="FZYaoTi" pitchFamily="2" charset="-122"/>
              </a:rPr>
              <a:t>Test Zone: Defined by CTIA</a:t>
            </a:r>
          </a:p>
        </p:txBody>
      </p:sp>
      <p:sp>
        <p:nvSpPr>
          <p:cNvPr id="12" name="Content Placeholder 4"/>
          <p:cNvSpPr>
            <a:spLocks noGrp="1"/>
          </p:cNvSpPr>
          <p:nvPr>
            <p:ph type="body" idx="1"/>
          </p:nvPr>
        </p:nvSpPr>
        <p:spPr>
          <a:xfrm>
            <a:off x="7979664" y="1359409"/>
            <a:ext cx="3901440" cy="4525963"/>
          </a:xfrm>
        </p:spPr>
        <p:txBody>
          <a:bodyPr>
            <a:normAutofit/>
          </a:bodyPr>
          <a:lstStyle/>
          <a:p>
            <a:r>
              <a:rPr lang="en-US" sz="1800" dirty="0"/>
              <a:t>Ripple tests.</a:t>
            </a:r>
          </a:p>
          <a:p>
            <a:endParaRPr lang="en-US" sz="1800" dirty="0"/>
          </a:p>
          <a:p>
            <a:r>
              <a:rPr lang="en-US" sz="1800" dirty="0"/>
              <a:t>SSD &lt; 0.7 (generally for certification chamber).</a:t>
            </a:r>
          </a:p>
        </p:txBody>
      </p:sp>
      <p:sp>
        <p:nvSpPr>
          <p:cNvPr id="3" name="矩形 2"/>
          <p:cNvSpPr/>
          <p:nvPr/>
        </p:nvSpPr>
        <p:spPr>
          <a:xfrm>
            <a:off x="4343400" y="1468228"/>
            <a:ext cx="2819400" cy="369332"/>
          </a:xfrm>
          <a:prstGeom prst="rect">
            <a:avLst/>
          </a:prstGeom>
        </p:spPr>
        <p:txBody>
          <a:bodyPr wrap="square">
            <a:spAutoFit/>
          </a:bodyPr>
          <a:lstStyle/>
          <a:p>
            <a:r>
              <a:rPr lang="en-US" altLang="zh-CN" dirty="0"/>
              <a:t>Ripple test in Phi axis</a:t>
            </a:r>
            <a:endParaRPr lang="zh-CN" altLang="en-US" dirty="0"/>
          </a:p>
        </p:txBody>
      </p:sp>
      <p:pic>
        <p:nvPicPr>
          <p:cNvPr id="4" name="图片 3"/>
          <p:cNvPicPr>
            <a:picLocks noChangeAspect="1"/>
          </p:cNvPicPr>
          <p:nvPr/>
        </p:nvPicPr>
        <p:blipFill>
          <a:blip r:embed="rId3"/>
          <a:stretch>
            <a:fillRect/>
          </a:stretch>
        </p:blipFill>
        <p:spPr>
          <a:xfrm>
            <a:off x="902208" y="1359409"/>
            <a:ext cx="6618389" cy="4419601"/>
          </a:xfrm>
          <a:prstGeom prst="rect">
            <a:avLst/>
          </a:prstGeom>
        </p:spPr>
      </p:pic>
    </p:spTree>
    <p:extLst>
      <p:ext uri="{BB962C8B-B14F-4D97-AF65-F5344CB8AC3E}">
        <p14:creationId xmlns:p14="http://schemas.microsoft.com/office/powerpoint/2010/main" val="1471161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GTS New Chamber for OTA</a:t>
            </a:r>
          </a:p>
        </p:txBody>
      </p:sp>
      <p:pic>
        <p:nvPicPr>
          <p:cNvPr id="11" name="图片 10" descr="微信图片_20170612143314.jpg"/>
          <p:cNvPicPr>
            <a:picLocks noChangeAspect="1"/>
          </p:cNvPicPr>
          <p:nvPr/>
        </p:nvPicPr>
        <p:blipFill>
          <a:blip r:embed="rId3" cstate="print"/>
          <a:stretch>
            <a:fillRect/>
          </a:stretch>
        </p:blipFill>
        <p:spPr>
          <a:xfrm>
            <a:off x="0" y="2133601"/>
            <a:ext cx="12180387" cy="4724400"/>
          </a:xfrm>
          <a:prstGeom prst="rect">
            <a:avLst/>
          </a:prstGeom>
        </p:spPr>
      </p:pic>
      <p:graphicFrame>
        <p:nvGraphicFramePr>
          <p:cNvPr id="14" name="表格 13"/>
          <p:cNvGraphicFramePr>
            <a:graphicFrameLocks noGrp="1"/>
          </p:cNvGraphicFramePr>
          <p:nvPr/>
        </p:nvGraphicFramePr>
        <p:xfrm>
          <a:off x="9401448" y="2663010"/>
          <a:ext cx="2736304" cy="254118"/>
        </p:xfrm>
        <a:graphic>
          <a:graphicData uri="http://schemas.openxmlformats.org/drawingml/2006/table">
            <a:tbl>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54118">
                <a:tc>
                  <a:txBody>
                    <a:bodyPr/>
                    <a:lstStyle/>
                    <a:p>
                      <a:pPr marL="0" marR="0" lvl="0" indent="0" algn="l" defTabSz="958850" rtl="0" eaLnBrk="1" fontAlgn="base" latinLnBrk="0" hangingPunct="1">
                        <a:lnSpc>
                          <a:spcPct val="100000"/>
                        </a:lnSpc>
                        <a:spcBef>
                          <a:spcPts val="0"/>
                        </a:spcBef>
                        <a:spcAft>
                          <a:spcPts val="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Reflection Level (in QZ)</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&lt; -32 dB (measured)</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nvGraphicFramePr>
        <p:xfrm>
          <a:off x="9401448" y="2152650"/>
          <a:ext cx="2736304" cy="508236"/>
        </p:xfrm>
        <a:graphic>
          <a:graphicData uri="http://schemas.openxmlformats.org/drawingml/2006/table">
            <a:tbl>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Size (L×W×H)</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3m × 3m × 2.9 m</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Quiet Zone (QZ)</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l-GR"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Φ</a:t>
                      </a: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30 cm</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bl>
          </a:graphicData>
        </a:graphic>
      </p:graphicFrame>
      <p:graphicFrame>
        <p:nvGraphicFramePr>
          <p:cNvPr id="16" name="表格 15"/>
          <p:cNvGraphicFramePr>
            <a:graphicFrameLocks noGrp="1"/>
          </p:cNvGraphicFramePr>
          <p:nvPr/>
        </p:nvGraphicFramePr>
        <p:xfrm>
          <a:off x="9401448" y="2917321"/>
          <a:ext cx="2736304" cy="508236"/>
        </p:xfrm>
        <a:graphic>
          <a:graphicData uri="http://schemas.openxmlformats.org/drawingml/2006/table">
            <a:tbl>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Shielding Effect </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7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&gt;90 dB (600MHz - 6GHz)</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Measurement Path</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8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0.95 m</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bl>
          </a:graphicData>
        </a:graphic>
      </p:graphicFrame>
      <p:sp>
        <p:nvSpPr>
          <p:cNvPr id="12" name="TextBox 10"/>
          <p:cNvSpPr txBox="1"/>
          <p:nvPr/>
        </p:nvSpPr>
        <p:spPr>
          <a:xfrm>
            <a:off x="2698115" y="2133600"/>
            <a:ext cx="5836285" cy="1477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FontTx/>
              <a:buChar char="-"/>
            </a:pPr>
            <a:r>
              <a:rPr lang="zh-CN" altLang="en-US" sz="1000" dirty="0">
                <a:solidFill>
                  <a:schemeClr val="tx1">
                    <a:lumMod val="75000"/>
                    <a:lumOff val="25000"/>
                  </a:schemeClr>
                </a:solidFill>
                <a:latin typeface="+mj-lt"/>
                <a:ea typeface="微软雅黑 Light" panose="020B0502040204020203" pitchFamily="34" charset="-122"/>
              </a:rPr>
              <a:t>  </a:t>
            </a:r>
            <a:r>
              <a:rPr lang="en-US" altLang="zh-CN" sz="1000" dirty="0">
                <a:solidFill>
                  <a:schemeClr val="tx1">
                    <a:lumMod val="75000"/>
                    <a:lumOff val="25000"/>
                  </a:schemeClr>
                </a:solidFill>
                <a:latin typeface="+mj-lt"/>
                <a:ea typeface="微软雅黑 Light" panose="020B0502040204020203" pitchFamily="34" charset="-122"/>
              </a:rPr>
              <a:t>Full Function: 2G/</a:t>
            </a:r>
            <a:r>
              <a:rPr lang="en-US" altLang="zh-CN" sz="1000" dirty="0">
                <a:solidFill>
                  <a:schemeClr val="tx1">
                    <a:lumMod val="75000"/>
                    <a:lumOff val="25000"/>
                  </a:schemeClr>
                </a:solidFill>
                <a:latin typeface="+mj-lt"/>
                <a:ea typeface="微软雅黑 Light" panose="020B0502040204020203" pitchFamily="34" charset="-122"/>
                <a:cs typeface="Roboto" panose="02000000000000000000" pitchFamily="2" charset="0"/>
              </a:rPr>
              <a:t>3G/4G,  GPS/A-GPS,   </a:t>
            </a:r>
            <a:r>
              <a:rPr lang="en-US" altLang="zh-CN" sz="1000" dirty="0" err="1">
                <a:solidFill>
                  <a:schemeClr val="tx1">
                    <a:lumMod val="75000"/>
                    <a:lumOff val="25000"/>
                  </a:schemeClr>
                </a:solidFill>
                <a:latin typeface="+mj-lt"/>
                <a:ea typeface="微软雅黑 Light" panose="020B0502040204020203" pitchFamily="34" charset="-122"/>
                <a:cs typeface="Roboto" panose="02000000000000000000" pitchFamily="2" charset="0"/>
              </a:rPr>
              <a:t>BeiDou</a:t>
            </a:r>
            <a:r>
              <a:rPr lang="en-US" altLang="zh-CN" sz="1000" dirty="0">
                <a:solidFill>
                  <a:schemeClr val="tx1">
                    <a:lumMod val="75000"/>
                    <a:lumOff val="25000"/>
                  </a:schemeClr>
                </a:solidFill>
                <a:latin typeface="+mj-lt"/>
                <a:ea typeface="微软雅黑 Light" panose="020B0502040204020203" pitchFamily="34" charset="-122"/>
                <a:cs typeface="Roboto" panose="02000000000000000000" pitchFamily="2" charset="0"/>
              </a:rPr>
              <a:t>,  Wi-Fi,  Bluetooth</a:t>
            </a:r>
          </a:p>
          <a:p>
            <a:pPr>
              <a:lnSpc>
                <a:spcPct val="150000"/>
              </a:lnSpc>
              <a:buFontTx/>
              <a:buChar char="-"/>
            </a:pPr>
            <a:r>
              <a:rPr lang="zh-CN" altLang="en-US" sz="1000" dirty="0">
                <a:solidFill>
                  <a:schemeClr val="tx1">
                    <a:lumMod val="75000"/>
                    <a:lumOff val="25000"/>
                  </a:schemeClr>
                </a:solidFill>
                <a:latin typeface="+mj-lt"/>
                <a:ea typeface="微软雅黑 Light" panose="020B0502040204020203" pitchFamily="34" charset="-122"/>
              </a:rPr>
              <a:t>  </a:t>
            </a:r>
            <a:r>
              <a:rPr lang="en-US" altLang="zh-CN" sz="1000" dirty="0">
                <a:solidFill>
                  <a:schemeClr val="tx1">
                    <a:lumMod val="75000"/>
                    <a:lumOff val="25000"/>
                  </a:schemeClr>
                </a:solidFill>
                <a:latin typeface="+mj-lt"/>
                <a:ea typeface="微软雅黑 Light" panose="020B0502040204020203" pitchFamily="34" charset="-122"/>
                <a:cs typeface="Roboto" panose="02000000000000000000" pitchFamily="2" charset="0"/>
              </a:rPr>
              <a:t>SISO </a:t>
            </a:r>
          </a:p>
          <a:p>
            <a:pPr>
              <a:lnSpc>
                <a:spcPct val="150000"/>
              </a:lnSpc>
              <a:buFontTx/>
              <a:buChar char="-"/>
            </a:pPr>
            <a:r>
              <a:rPr lang="en-US" altLang="zh-CN" sz="1000" dirty="0">
                <a:solidFill>
                  <a:schemeClr val="tx1">
                    <a:lumMod val="75000"/>
                    <a:lumOff val="25000"/>
                  </a:schemeClr>
                </a:solidFill>
                <a:latin typeface="+mj-lt"/>
                <a:ea typeface="微软雅黑 Light" panose="020B0502040204020203" pitchFamily="34" charset="-122"/>
                <a:cs typeface="Roboto" panose="02000000000000000000" pitchFamily="2" charset="0"/>
              </a:rPr>
              <a:t>  True 3D MIMO 2×2, 4×4</a:t>
            </a:r>
          </a:p>
          <a:p>
            <a:pPr>
              <a:lnSpc>
                <a:spcPct val="150000"/>
              </a:lnSpc>
              <a:buFontTx/>
              <a:buChar char="-"/>
            </a:pPr>
            <a:r>
              <a:rPr lang="en-US" altLang="zh-CN" sz="1000" dirty="0">
                <a:solidFill>
                  <a:schemeClr val="tx1">
                    <a:lumMod val="75000"/>
                    <a:lumOff val="25000"/>
                  </a:schemeClr>
                </a:solidFill>
                <a:latin typeface="+mj-lt"/>
                <a:ea typeface="微软雅黑 Light" panose="020B0502040204020203" pitchFamily="34" charset="-122"/>
                <a:cs typeface="Roboto" panose="02000000000000000000" pitchFamily="2" charset="0"/>
              </a:rPr>
              <a:t>  </a:t>
            </a:r>
            <a:r>
              <a:rPr lang="en-US" altLang="zh-CN" sz="1000" dirty="0">
                <a:solidFill>
                  <a:schemeClr val="tx1">
                    <a:lumMod val="75000"/>
                    <a:lumOff val="25000"/>
                  </a:schemeClr>
                </a:solidFill>
                <a:latin typeface="+mj-lt"/>
                <a:ea typeface="微软雅黑 Light" panose="020B0502040204020203" pitchFamily="34" charset="-122"/>
              </a:rPr>
              <a:t>Antenna Measurement, Full Band Fast Sensitivity Sweep</a:t>
            </a:r>
          </a:p>
          <a:p>
            <a:pPr>
              <a:lnSpc>
                <a:spcPct val="150000"/>
              </a:lnSpc>
              <a:buFontTx/>
              <a:buChar char="-"/>
            </a:pPr>
            <a:r>
              <a:rPr lang="zh-CN" altLang="en-US" sz="1000" dirty="0">
                <a:solidFill>
                  <a:schemeClr val="tx1">
                    <a:lumMod val="75000"/>
                    <a:lumOff val="25000"/>
                  </a:schemeClr>
                </a:solidFill>
                <a:latin typeface="+mj-lt"/>
                <a:ea typeface="微软雅黑 Light" panose="020B0502040204020203" pitchFamily="34" charset="-122"/>
              </a:rPr>
              <a:t>  </a:t>
            </a:r>
            <a:r>
              <a:rPr lang="en-US" altLang="zh-CN" sz="1000" dirty="0">
                <a:solidFill>
                  <a:schemeClr val="tx1">
                    <a:lumMod val="75000"/>
                    <a:lumOff val="25000"/>
                  </a:schemeClr>
                </a:solidFill>
                <a:latin typeface="+mj-lt"/>
                <a:ea typeface="微软雅黑 Light" panose="020B0502040204020203" pitchFamily="34" charset="-122"/>
              </a:rPr>
              <a:t>Certified Level of Accuracy</a:t>
            </a:r>
          </a:p>
          <a:p>
            <a:pPr>
              <a:lnSpc>
                <a:spcPct val="150000"/>
              </a:lnSpc>
              <a:buFontTx/>
              <a:buChar char="-"/>
            </a:pPr>
            <a:r>
              <a:rPr lang="zh-CN" altLang="en-US" sz="1000" dirty="0">
                <a:solidFill>
                  <a:schemeClr val="tx1">
                    <a:lumMod val="75000"/>
                    <a:lumOff val="25000"/>
                  </a:schemeClr>
                </a:solidFill>
                <a:latin typeface="+mj-lt"/>
                <a:ea typeface="微软雅黑 Light" panose="020B0502040204020203" pitchFamily="34" charset="-122"/>
              </a:rPr>
              <a:t>  </a:t>
            </a:r>
            <a:r>
              <a:rPr lang="en-US" altLang="zh-CN" sz="1000" dirty="0">
                <a:solidFill>
                  <a:schemeClr val="tx1">
                    <a:lumMod val="75000"/>
                    <a:lumOff val="25000"/>
                  </a:schemeClr>
                </a:solidFill>
                <a:latin typeface="+mj-lt"/>
                <a:ea typeface="微软雅黑 Light" panose="020B0502040204020203" pitchFamily="34" charset="-122"/>
              </a:rPr>
              <a:t>Compact, Fast, Accurate, Easy to Install and Reassemble</a:t>
            </a:r>
            <a:endParaRPr lang="zh-CN" altLang="en-US" sz="1000" dirty="0">
              <a:solidFill>
                <a:schemeClr val="tx1">
                  <a:lumMod val="75000"/>
                  <a:lumOff val="25000"/>
                </a:schemeClr>
              </a:solidFill>
              <a:latin typeface="+mj-lt"/>
              <a:ea typeface="微软雅黑 Light" panose="020B0502040204020203" pitchFamily="34" charset="-122"/>
            </a:endParaRPr>
          </a:p>
        </p:txBody>
      </p:sp>
    </p:spTree>
    <p:extLst>
      <p:ext uri="{BB962C8B-B14F-4D97-AF65-F5344CB8AC3E}">
        <p14:creationId xmlns:p14="http://schemas.microsoft.com/office/powerpoint/2010/main" val="2763064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4" name="标题 1"/>
          <p:cNvSpPr>
            <a:spLocks noGrp="1"/>
          </p:cNvSpPr>
          <p:nvPr>
            <p:ph type="title"/>
          </p:nvPr>
        </p:nvSpPr>
        <p:spPr/>
        <p:txBody>
          <a:bodyPr/>
          <a:lstStyle/>
          <a:p>
            <a:r>
              <a:rPr lang="en-US" altLang="zh-CN" dirty="0">
                <a:ea typeface="FZYaoTi" pitchFamily="2" charset="-122"/>
              </a:rPr>
              <a:t>Test Zone: Measurement for 2800</a:t>
            </a:r>
          </a:p>
        </p:txBody>
      </p:sp>
      <p:sp>
        <p:nvSpPr>
          <p:cNvPr id="12" name="Content Placeholder 4"/>
          <p:cNvSpPr>
            <a:spLocks noGrp="1"/>
          </p:cNvSpPr>
          <p:nvPr>
            <p:ph type="body" idx="1"/>
          </p:nvPr>
        </p:nvSpPr>
        <p:spPr/>
        <p:txBody>
          <a:bodyPr>
            <a:normAutofit/>
          </a:bodyPr>
          <a:lstStyle/>
          <a:p>
            <a:pPr>
              <a:buFont typeface="Wingdings" panose="05000000000000000000" pitchFamily="2" charset="2"/>
              <a:buChar char="Ø"/>
            </a:pPr>
            <a:r>
              <a:rPr lang="en-US" sz="1800" dirty="0"/>
              <a:t>Ripple tests for MA6 antenna are according to the CTIA test plan.</a:t>
            </a:r>
          </a:p>
          <a:p>
            <a:pPr marL="0" indent="0">
              <a:buNone/>
            </a:pPr>
            <a:endParaRPr lang="en-US" sz="1800" dirty="0"/>
          </a:p>
          <a:p>
            <a:pPr>
              <a:buFont typeface="Wingdings" panose="05000000000000000000" pitchFamily="2" charset="2"/>
              <a:buChar char="Ø"/>
            </a:pPr>
            <a:r>
              <a:rPr lang="en-US" sz="1800" dirty="0"/>
              <a:t>Ripple tests for other antennas are based on the Line-Movement method, where we move the antenna step by step along a line and calculate the SSD.</a:t>
            </a:r>
          </a:p>
        </p:txBody>
      </p:sp>
      <p:sp>
        <p:nvSpPr>
          <p:cNvPr id="3" name="矩形 2"/>
          <p:cNvSpPr/>
          <p:nvPr/>
        </p:nvSpPr>
        <p:spPr>
          <a:xfrm>
            <a:off x="4343400" y="1468228"/>
            <a:ext cx="2819400" cy="369332"/>
          </a:xfrm>
          <a:prstGeom prst="rect">
            <a:avLst/>
          </a:prstGeom>
        </p:spPr>
        <p:txBody>
          <a:bodyPr wrap="square">
            <a:spAutoFit/>
          </a:bodyPr>
          <a:lstStyle/>
          <a:p>
            <a:r>
              <a:rPr lang="en-US" altLang="zh-CN" dirty="0"/>
              <a:t>Ripple test in Phi axis</a:t>
            </a:r>
            <a:endParaRPr lang="zh-CN" altLang="en-US" dirty="0"/>
          </a:p>
        </p:txBody>
      </p:sp>
      <p:pic>
        <p:nvPicPr>
          <p:cNvPr id="7" name="图片 6"/>
          <p:cNvPicPr>
            <a:picLocks noChangeAspect="1"/>
          </p:cNvPicPr>
          <p:nvPr/>
        </p:nvPicPr>
        <p:blipFill>
          <a:blip r:embed="rId3"/>
          <a:stretch>
            <a:fillRect/>
          </a:stretch>
        </p:blipFill>
        <p:spPr>
          <a:xfrm>
            <a:off x="207433" y="1468228"/>
            <a:ext cx="7355817" cy="4918288"/>
          </a:xfrm>
          <a:prstGeom prst="rect">
            <a:avLst/>
          </a:prstGeom>
        </p:spPr>
      </p:pic>
      <p:sp>
        <p:nvSpPr>
          <p:cNvPr id="8" name="矩形 7"/>
          <p:cNvSpPr/>
          <p:nvPr/>
        </p:nvSpPr>
        <p:spPr>
          <a:xfrm>
            <a:off x="7788564" y="4786230"/>
            <a:ext cx="4267200" cy="646331"/>
          </a:xfrm>
          <a:prstGeom prst="rect">
            <a:avLst/>
          </a:prstGeom>
        </p:spPr>
        <p:txBody>
          <a:bodyPr wrap="square">
            <a:spAutoFit/>
          </a:bodyPr>
          <a:lstStyle/>
          <a:p>
            <a:r>
              <a:rPr lang="en-US" altLang="zh-CN" dirty="0">
                <a:solidFill>
                  <a:srgbClr val="FF0000"/>
                </a:solidFill>
              </a:rPr>
              <a:t>The SSD in 2800 &lt; 0.28 (for more smaller than </a:t>
            </a:r>
            <a:r>
              <a:rPr lang="en-US" altLang="zh-CN">
                <a:solidFill>
                  <a:srgbClr val="FF0000"/>
                </a:solidFill>
              </a:rPr>
              <a:t>0.7)!</a:t>
            </a:r>
            <a:endParaRPr lang="en-US" altLang="zh-CN" dirty="0">
              <a:solidFill>
                <a:srgbClr val="FF0000"/>
              </a:solidFill>
            </a:endParaRPr>
          </a:p>
        </p:txBody>
      </p:sp>
    </p:spTree>
    <p:extLst>
      <p:ext uri="{BB962C8B-B14F-4D97-AF65-F5344CB8AC3E}">
        <p14:creationId xmlns:p14="http://schemas.microsoft.com/office/powerpoint/2010/main" val="253702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134C-1D20-0A00-6BF8-A8D4A4FEA981}"/>
              </a:ext>
            </a:extLst>
          </p:cNvPr>
          <p:cNvSpPr>
            <a:spLocks noGrp="1"/>
          </p:cNvSpPr>
          <p:nvPr>
            <p:ph type="title"/>
          </p:nvPr>
        </p:nvSpPr>
        <p:spPr/>
        <p:txBody>
          <a:bodyPr/>
          <a:lstStyle/>
          <a:p>
            <a:r>
              <a:rPr lang="en-US" altLang="zh-CN" dirty="0">
                <a:ea typeface="FZYaoTi" pitchFamily="2" charset="-122"/>
              </a:rPr>
              <a:t>Why MIMO OTA Test </a:t>
            </a:r>
            <a:endParaRPr lang="en-US" dirty="0"/>
          </a:p>
        </p:txBody>
      </p:sp>
      <p:sp>
        <p:nvSpPr>
          <p:cNvPr id="3" name="Text Placeholder 2">
            <a:extLst>
              <a:ext uri="{FF2B5EF4-FFF2-40B4-BE49-F238E27FC236}">
                <a16:creationId xmlns:a16="http://schemas.microsoft.com/office/drawing/2014/main" id="{85EDABF3-2A64-9CEE-BCF8-BB45D9773D26}"/>
              </a:ext>
            </a:extLst>
          </p:cNvPr>
          <p:cNvSpPr>
            <a:spLocks noGrp="1"/>
          </p:cNvSpPr>
          <p:nvPr>
            <p:ph type="body" idx="1"/>
          </p:nvPr>
        </p:nvSpPr>
        <p:spPr/>
        <p:txBody>
          <a:bodyPr/>
          <a:lstStyle/>
          <a:p>
            <a:pPr>
              <a:lnSpc>
                <a:spcPct val="100000"/>
              </a:lnSpc>
            </a:pPr>
            <a:r>
              <a:rPr lang="en-GB" sz="2000" dirty="0"/>
              <a:t>MIMO OTA performance differs from the conducted antennas test results plus the conducted RF receivers test results.</a:t>
            </a:r>
          </a:p>
          <a:p>
            <a:pPr>
              <a:lnSpc>
                <a:spcPct val="100000"/>
              </a:lnSpc>
            </a:pPr>
            <a:r>
              <a:rPr lang="en-GB" sz="2000" dirty="0"/>
              <a:t>The noise from the DUT can be coupled into the antennas and then fed into the receivers, which would greatly affect the receiver sensitivities.</a:t>
            </a:r>
          </a:p>
          <a:p>
            <a:pPr>
              <a:lnSpc>
                <a:spcPct val="100000"/>
              </a:lnSpc>
            </a:pPr>
            <a:r>
              <a:rPr lang="en-GB" sz="2000" dirty="0"/>
              <a:t>Different from SISO, the throughput is the only metric of figure for the MIMO performance evaluations. </a:t>
            </a:r>
          </a:p>
          <a:p>
            <a:endParaRPr lang="en-US" dirty="0"/>
          </a:p>
        </p:txBody>
      </p:sp>
      <p:pic>
        <p:nvPicPr>
          <p:cNvPr id="4" name="图片 1">
            <a:extLst>
              <a:ext uri="{FF2B5EF4-FFF2-40B4-BE49-F238E27FC236}">
                <a16:creationId xmlns:a16="http://schemas.microsoft.com/office/drawing/2014/main" id="{3D484BD3-345D-3651-F3F4-DE63F7539EB6}"/>
              </a:ext>
            </a:extLst>
          </p:cNvPr>
          <p:cNvPicPr>
            <a:picLocks noChangeAspect="1"/>
          </p:cNvPicPr>
          <p:nvPr/>
        </p:nvPicPr>
        <p:blipFill>
          <a:blip r:embed="rId2"/>
          <a:stretch>
            <a:fillRect/>
          </a:stretch>
        </p:blipFill>
        <p:spPr>
          <a:xfrm>
            <a:off x="4102608" y="3466444"/>
            <a:ext cx="6283407" cy="2857500"/>
          </a:xfrm>
          <a:prstGeom prst="rect">
            <a:avLst/>
          </a:prstGeom>
        </p:spPr>
      </p:pic>
    </p:spTree>
    <p:extLst>
      <p:ext uri="{BB962C8B-B14F-4D97-AF65-F5344CB8AC3E}">
        <p14:creationId xmlns:p14="http://schemas.microsoft.com/office/powerpoint/2010/main" val="235996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4" name="标题 1"/>
          <p:cNvSpPr>
            <a:spLocks noGrp="1"/>
          </p:cNvSpPr>
          <p:nvPr>
            <p:ph type="title"/>
          </p:nvPr>
        </p:nvSpPr>
        <p:spPr/>
        <p:txBody>
          <a:bodyPr/>
          <a:lstStyle/>
          <a:p>
            <a:r>
              <a:rPr lang="en-US" altLang="zh-CN" dirty="0">
                <a:ea typeface="FZYaoTi" pitchFamily="2" charset="-122"/>
              </a:rPr>
              <a:t>Test Zone: Definition by CTIA for SISO Chamber</a:t>
            </a:r>
          </a:p>
        </p:txBody>
      </p:sp>
      <p:sp>
        <p:nvSpPr>
          <p:cNvPr id="12" name="Content Placeholder 4"/>
          <p:cNvSpPr>
            <a:spLocks noGrp="1"/>
          </p:cNvSpPr>
          <p:nvPr>
            <p:ph type="body" idx="1"/>
          </p:nvPr>
        </p:nvSpPr>
        <p:spPr/>
        <p:txBody>
          <a:bodyPr>
            <a:normAutofit/>
          </a:bodyPr>
          <a:lstStyle/>
          <a:p>
            <a:pPr>
              <a:buFont typeface="Wingdings" panose="05000000000000000000" pitchFamily="2" charset="2"/>
              <a:buChar char="Ø"/>
            </a:pPr>
            <a:r>
              <a:rPr lang="en-US" sz="1800" dirty="0"/>
              <a:t>Ripple tests.</a:t>
            </a:r>
          </a:p>
          <a:p>
            <a:pPr marL="0" indent="0">
              <a:buNone/>
            </a:pPr>
            <a:endParaRPr lang="en-US" sz="1800" dirty="0"/>
          </a:p>
          <a:p>
            <a:pPr>
              <a:buFont typeface="Wingdings" panose="05000000000000000000" pitchFamily="2" charset="2"/>
              <a:buChar char="Ø"/>
            </a:pPr>
            <a:r>
              <a:rPr lang="en-US" sz="1800" dirty="0"/>
              <a:t>SSD &lt; 0.6 (generally).</a:t>
            </a:r>
          </a:p>
        </p:txBody>
      </p:sp>
      <p:sp>
        <p:nvSpPr>
          <p:cNvPr id="3" name="矩形 2"/>
          <p:cNvSpPr/>
          <p:nvPr/>
        </p:nvSpPr>
        <p:spPr>
          <a:xfrm>
            <a:off x="4343400" y="1468228"/>
            <a:ext cx="2819400" cy="369332"/>
          </a:xfrm>
          <a:prstGeom prst="rect">
            <a:avLst/>
          </a:prstGeom>
        </p:spPr>
        <p:txBody>
          <a:bodyPr wrap="square">
            <a:spAutoFit/>
          </a:bodyPr>
          <a:lstStyle/>
          <a:p>
            <a:r>
              <a:rPr lang="en-US" altLang="zh-CN" dirty="0"/>
              <a:t>Ripple test in Phi axis</a:t>
            </a:r>
            <a:endParaRPr lang="zh-CN" altLang="en-US" dirty="0"/>
          </a:p>
        </p:txBody>
      </p:sp>
      <p:sp>
        <p:nvSpPr>
          <p:cNvPr id="13" name="矩形 12"/>
          <p:cNvSpPr/>
          <p:nvPr/>
        </p:nvSpPr>
        <p:spPr>
          <a:xfrm>
            <a:off x="7315200" y="4191000"/>
            <a:ext cx="4495801" cy="923330"/>
          </a:xfrm>
          <a:prstGeom prst="rect">
            <a:avLst/>
          </a:prstGeom>
        </p:spPr>
        <p:txBody>
          <a:bodyPr wrap="square">
            <a:spAutoFit/>
          </a:bodyPr>
          <a:lstStyle/>
          <a:p>
            <a:r>
              <a:rPr lang="en-US" altLang="zh-CN" dirty="0">
                <a:solidFill>
                  <a:srgbClr val="FF0000"/>
                </a:solidFill>
              </a:rPr>
              <a:t>The accuracy of the antenna gains in the weak directions almost have no influence on SISO tests.</a:t>
            </a:r>
            <a:endParaRPr lang="zh-CN" altLang="en-US" dirty="0">
              <a:solidFill>
                <a:srgbClr val="FF0000"/>
              </a:solidFill>
            </a:endParaRPr>
          </a:p>
        </p:txBody>
      </p:sp>
      <p:pic>
        <p:nvPicPr>
          <p:cNvPr id="4" name="图片 3"/>
          <p:cNvPicPr>
            <a:picLocks noChangeAspect="1"/>
          </p:cNvPicPr>
          <p:nvPr/>
        </p:nvPicPr>
        <p:blipFill>
          <a:blip r:embed="rId3"/>
          <a:stretch>
            <a:fillRect/>
          </a:stretch>
        </p:blipFill>
        <p:spPr>
          <a:xfrm>
            <a:off x="609600" y="1371599"/>
            <a:ext cx="6618389" cy="4419601"/>
          </a:xfrm>
          <a:prstGeom prst="rect">
            <a:avLst/>
          </a:prstGeom>
        </p:spPr>
      </p:pic>
    </p:spTree>
    <p:extLst>
      <p:ext uri="{BB962C8B-B14F-4D97-AF65-F5344CB8AC3E}">
        <p14:creationId xmlns:p14="http://schemas.microsoft.com/office/powerpoint/2010/main" val="1498195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79CF5B-21C5-057B-883A-B5B5DFD0FAD1}"/>
              </a:ext>
            </a:extLst>
          </p:cNvPr>
          <p:cNvSpPr txBox="1"/>
          <p:nvPr/>
        </p:nvSpPr>
        <p:spPr>
          <a:xfrm>
            <a:off x="0" y="2212848"/>
            <a:ext cx="12192000" cy="923330"/>
          </a:xfrm>
          <a:prstGeom prst="rect">
            <a:avLst/>
          </a:prstGeom>
          <a:noFill/>
        </p:spPr>
        <p:txBody>
          <a:bodyPr wrap="square" rtlCol="0">
            <a:spAutoFit/>
          </a:bodyPr>
          <a:lstStyle/>
          <a:p>
            <a:pPr algn="ctr"/>
            <a:r>
              <a:rPr lang="en-US" sz="5400" dirty="0"/>
              <a:t>Additional Slides</a:t>
            </a:r>
          </a:p>
        </p:txBody>
      </p:sp>
    </p:spTree>
    <p:extLst>
      <p:ext uri="{BB962C8B-B14F-4D97-AF65-F5344CB8AC3E}">
        <p14:creationId xmlns:p14="http://schemas.microsoft.com/office/powerpoint/2010/main" val="128846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GTS OTA Solutions Overview</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MIMO OTA Test Methods Introduction</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Inverse Matrix Solving  </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Based Decomposing Test</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Test Zone in MIMO OTA Test Chamber</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Recent Process</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4666374"/>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194166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21" name="标题 1"/>
          <p:cNvSpPr>
            <a:spLocks noGrp="1"/>
          </p:cNvSpPr>
          <p:nvPr>
            <p:ph type="title"/>
          </p:nvPr>
        </p:nvSpPr>
        <p:spPr/>
        <p:txBody>
          <a:bodyPr/>
          <a:lstStyle/>
          <a:p>
            <a:r>
              <a:rPr lang="en-US" altLang="zh-CN" dirty="0">
                <a:ea typeface="FZYaoTi" pitchFamily="2" charset="-122"/>
              </a:rPr>
              <a:t>Test Zone: New Definition for MIMO</a:t>
            </a:r>
          </a:p>
        </p:txBody>
      </p:sp>
      <p:sp>
        <p:nvSpPr>
          <p:cNvPr id="12" name="Content Placeholder 4"/>
          <p:cNvSpPr>
            <a:spLocks noGrp="1"/>
          </p:cNvSpPr>
          <p:nvPr>
            <p:ph type="body" idx="1"/>
          </p:nvPr>
        </p:nvSpPr>
        <p:spPr>
          <a:xfrm>
            <a:off x="8034804" y="1371602"/>
            <a:ext cx="3547596" cy="4525963"/>
          </a:xfrm>
        </p:spPr>
        <p:txBody>
          <a:bodyPr>
            <a:normAutofit/>
          </a:bodyPr>
          <a:lstStyle/>
          <a:p>
            <a:r>
              <a:rPr lang="en-US" altLang="zh-CN" sz="1600" dirty="0"/>
              <a:t>The channel model has standards of power level distribution.</a:t>
            </a:r>
          </a:p>
          <a:p>
            <a:endParaRPr lang="en-US" altLang="zh-CN" sz="1600" dirty="0"/>
          </a:p>
          <a:p>
            <a:r>
              <a:rPr lang="en-US" altLang="zh-CN" sz="1600" dirty="0"/>
              <a:t>The major test challenge for MIMO OTA test is how to create the test environment.</a:t>
            </a:r>
          </a:p>
          <a:p>
            <a:endParaRPr lang="en-US" altLang="zh-CN" sz="1600" dirty="0"/>
          </a:p>
          <a:p>
            <a:r>
              <a:rPr lang="en-US" altLang="zh-CN" sz="1600" dirty="0"/>
              <a:t>The accuracy of the antenna gains in the weak directions may have large influence on throughput tests.</a:t>
            </a:r>
          </a:p>
        </p:txBody>
      </p:sp>
      <p:grpSp>
        <p:nvGrpSpPr>
          <p:cNvPr id="9" name="组合 8"/>
          <p:cNvGrpSpPr/>
          <p:nvPr/>
        </p:nvGrpSpPr>
        <p:grpSpPr>
          <a:xfrm>
            <a:off x="652900" y="1776609"/>
            <a:ext cx="3848143" cy="1981200"/>
            <a:chOff x="1066800" y="3886200"/>
            <a:chExt cx="4724400" cy="2375177"/>
          </a:xfrm>
        </p:grpSpPr>
        <p:sp>
          <p:nvSpPr>
            <p:cNvPr id="10" name="Text Box 10"/>
            <p:cNvSpPr txBox="1">
              <a:spLocks noChangeArrowheads="1"/>
            </p:cNvSpPr>
            <p:nvPr/>
          </p:nvSpPr>
          <p:spPr bwMode="auto">
            <a:xfrm>
              <a:off x="1066800" y="4267200"/>
              <a:ext cx="23564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Tx0</a:t>
              </a:r>
            </a:p>
          </p:txBody>
        </p:sp>
        <p:sp>
          <p:nvSpPr>
            <p:cNvPr id="13" name="Text Box 11"/>
            <p:cNvSpPr txBox="1">
              <a:spLocks noChangeArrowheads="1"/>
            </p:cNvSpPr>
            <p:nvPr/>
          </p:nvSpPr>
          <p:spPr bwMode="auto">
            <a:xfrm>
              <a:off x="1447800" y="4174123"/>
              <a:ext cx="23564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Tx1</a:t>
              </a:r>
            </a:p>
          </p:txBody>
        </p:sp>
        <p:sp>
          <p:nvSpPr>
            <p:cNvPr id="14" name="Text Box 12"/>
            <p:cNvSpPr txBox="1">
              <a:spLocks noChangeArrowheads="1"/>
            </p:cNvSpPr>
            <p:nvPr/>
          </p:nvSpPr>
          <p:spPr bwMode="auto">
            <a:xfrm>
              <a:off x="5463328" y="4724400"/>
              <a:ext cx="25167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Rx1</a:t>
              </a:r>
            </a:p>
          </p:txBody>
        </p:sp>
        <p:sp>
          <p:nvSpPr>
            <p:cNvPr id="15" name="Text Box 13"/>
            <p:cNvSpPr txBox="1">
              <a:spLocks noChangeArrowheads="1"/>
            </p:cNvSpPr>
            <p:nvPr/>
          </p:nvSpPr>
          <p:spPr bwMode="auto">
            <a:xfrm>
              <a:off x="4700454" y="4918705"/>
              <a:ext cx="25167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Rx0</a:t>
              </a:r>
            </a:p>
          </p:txBody>
        </p:sp>
        <p:sp>
          <p:nvSpPr>
            <p:cNvPr id="16" name="Text Box 14"/>
            <p:cNvSpPr txBox="1">
              <a:spLocks noChangeArrowheads="1"/>
            </p:cNvSpPr>
            <p:nvPr/>
          </p:nvSpPr>
          <p:spPr bwMode="auto">
            <a:xfrm>
              <a:off x="5336181" y="5645328"/>
              <a:ext cx="447238"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1" u="none" strike="noStrike" kern="0" cap="none" spc="0" normalizeH="0" baseline="0" noProof="0" dirty="0">
                  <a:ln>
                    <a:noFill/>
                  </a:ln>
                  <a:solidFill>
                    <a:sysClr val="windowText" lastClr="000000"/>
                  </a:solidFill>
                  <a:effectLst/>
                  <a:uLnTx/>
                  <a:uFillTx/>
                </a:rPr>
                <a:t>MS/UE</a:t>
              </a:r>
            </a:p>
          </p:txBody>
        </p:sp>
        <p:sp>
          <p:nvSpPr>
            <p:cNvPr id="17" name="Text Box 15"/>
            <p:cNvSpPr txBox="1">
              <a:spLocks noChangeArrowheads="1"/>
            </p:cNvSpPr>
            <p:nvPr/>
          </p:nvSpPr>
          <p:spPr bwMode="auto">
            <a:xfrm>
              <a:off x="1295400" y="6019800"/>
              <a:ext cx="189154"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1" u="none" strike="noStrike" kern="0" cap="none" spc="0" normalizeH="0" baseline="0" noProof="0" dirty="0">
                  <a:ln>
                    <a:noFill/>
                  </a:ln>
                  <a:solidFill>
                    <a:sysClr val="windowText" lastClr="000000"/>
                  </a:solidFill>
                  <a:effectLst/>
                  <a:uLnTx/>
                  <a:uFillTx/>
                </a:rPr>
                <a:t>BS</a:t>
              </a:r>
            </a:p>
          </p:txBody>
        </p:sp>
        <p:sp>
          <p:nvSpPr>
            <p:cNvPr id="18" name="Text Box 24"/>
            <p:cNvSpPr txBox="1">
              <a:spLocks noChangeArrowheads="1"/>
            </p:cNvSpPr>
            <p:nvPr/>
          </p:nvSpPr>
          <p:spPr bwMode="auto">
            <a:xfrm rot="329991">
              <a:off x="3893324" y="4550283"/>
              <a:ext cx="269304" cy="161583"/>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050" b="0" i="0" u="none" strike="noStrike" kern="0" cap="none" spc="0" normalizeH="0" baseline="0" noProof="0" dirty="0">
                  <a:ln>
                    <a:noFill/>
                  </a:ln>
                  <a:solidFill>
                    <a:srgbClr val="0F70DB"/>
                  </a:solidFill>
                  <a:effectLst/>
                  <a:uLnTx/>
                  <a:uFillTx/>
                </a:rPr>
                <a:t>LOS</a:t>
              </a:r>
            </a:p>
          </p:txBody>
        </p:sp>
        <p:pic>
          <p:nvPicPr>
            <p:cNvPr id="19" name="Picture 2" descr="H:\360云盘\fdfdfddd1.png"/>
            <p:cNvPicPr>
              <a:picLocks noChangeAspect="1" noChangeArrowheads="1"/>
            </p:cNvPicPr>
            <p:nvPr/>
          </p:nvPicPr>
          <p:blipFill>
            <a:blip r:embed="rId3" cstate="print"/>
            <a:srcRect/>
            <a:stretch>
              <a:fillRect/>
            </a:stretch>
          </p:blipFill>
          <p:spPr bwMode="auto">
            <a:xfrm>
              <a:off x="1219200" y="3886200"/>
              <a:ext cx="4572000" cy="2375177"/>
            </a:xfrm>
            <a:prstGeom prst="rect">
              <a:avLst/>
            </a:prstGeom>
            <a:noFill/>
          </p:spPr>
        </p:pic>
      </p:grpSp>
      <p:pic>
        <p:nvPicPr>
          <p:cNvPr id="11264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91125" y="1486125"/>
            <a:ext cx="2374815" cy="25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extLst>
              <p:ext uri="{D42A27DB-BD31-4B8C-83A1-F6EECF244321}">
                <p14:modId xmlns:p14="http://schemas.microsoft.com/office/powerpoint/2010/main" val="1107030145"/>
              </p:ext>
            </p:extLst>
          </p:nvPr>
        </p:nvGraphicFramePr>
        <p:xfrm>
          <a:off x="478639" y="4231368"/>
          <a:ext cx="7369965" cy="1920240"/>
        </p:xfrm>
        <a:graphic>
          <a:graphicData uri="http://schemas.openxmlformats.org/drawingml/2006/table">
            <a:tbl>
              <a:tblPr firstRow="1" firstCol="1" lastRow="1" lastCol="1" bandRow="1" bandCol="1">
                <a:tableStyleId>{7DF18680-E054-41AD-8BC1-D1AEF772440D}</a:tableStyleId>
              </a:tblPr>
              <a:tblGrid>
                <a:gridCol w="818885">
                  <a:extLst>
                    <a:ext uri="{9D8B030D-6E8A-4147-A177-3AD203B41FA5}">
                      <a16:colId xmlns:a16="http://schemas.microsoft.com/office/drawing/2014/main" val="20000"/>
                    </a:ext>
                  </a:extLst>
                </a:gridCol>
                <a:gridCol w="818885">
                  <a:extLst>
                    <a:ext uri="{9D8B030D-6E8A-4147-A177-3AD203B41FA5}">
                      <a16:colId xmlns:a16="http://schemas.microsoft.com/office/drawing/2014/main" val="20001"/>
                    </a:ext>
                  </a:extLst>
                </a:gridCol>
                <a:gridCol w="818885">
                  <a:extLst>
                    <a:ext uri="{9D8B030D-6E8A-4147-A177-3AD203B41FA5}">
                      <a16:colId xmlns:a16="http://schemas.microsoft.com/office/drawing/2014/main" val="20002"/>
                    </a:ext>
                  </a:extLst>
                </a:gridCol>
                <a:gridCol w="818885">
                  <a:extLst>
                    <a:ext uri="{9D8B030D-6E8A-4147-A177-3AD203B41FA5}">
                      <a16:colId xmlns:a16="http://schemas.microsoft.com/office/drawing/2014/main" val="20003"/>
                    </a:ext>
                  </a:extLst>
                </a:gridCol>
                <a:gridCol w="818885">
                  <a:extLst>
                    <a:ext uri="{9D8B030D-6E8A-4147-A177-3AD203B41FA5}">
                      <a16:colId xmlns:a16="http://schemas.microsoft.com/office/drawing/2014/main" val="20004"/>
                    </a:ext>
                  </a:extLst>
                </a:gridCol>
                <a:gridCol w="818885">
                  <a:extLst>
                    <a:ext uri="{9D8B030D-6E8A-4147-A177-3AD203B41FA5}">
                      <a16:colId xmlns:a16="http://schemas.microsoft.com/office/drawing/2014/main" val="20005"/>
                    </a:ext>
                  </a:extLst>
                </a:gridCol>
                <a:gridCol w="818885">
                  <a:extLst>
                    <a:ext uri="{9D8B030D-6E8A-4147-A177-3AD203B41FA5}">
                      <a16:colId xmlns:a16="http://schemas.microsoft.com/office/drawing/2014/main" val="20006"/>
                    </a:ext>
                  </a:extLst>
                </a:gridCol>
                <a:gridCol w="818885">
                  <a:extLst>
                    <a:ext uri="{9D8B030D-6E8A-4147-A177-3AD203B41FA5}">
                      <a16:colId xmlns:a16="http://schemas.microsoft.com/office/drawing/2014/main" val="20007"/>
                    </a:ext>
                  </a:extLst>
                </a:gridCol>
                <a:gridCol w="818885">
                  <a:extLst>
                    <a:ext uri="{9D8B030D-6E8A-4147-A177-3AD203B41FA5}">
                      <a16:colId xmlns:a16="http://schemas.microsoft.com/office/drawing/2014/main" val="20008"/>
                    </a:ext>
                  </a:extLst>
                </a:gridCol>
              </a:tblGrid>
              <a:tr h="0">
                <a:tc gridSpan="9">
                  <a:txBody>
                    <a:bodyPr/>
                    <a:lstStyle/>
                    <a:p>
                      <a:pPr algn="ctr" hangingPunct="0">
                        <a:spcAft>
                          <a:spcPts val="0"/>
                        </a:spcAft>
                      </a:pPr>
                      <a:r>
                        <a:rPr lang="en-GB" sz="1400" dirty="0">
                          <a:effectLst/>
                        </a:rPr>
                        <a:t>SCME Urban micro-cell</a:t>
                      </a:r>
                      <a:endParaRPr lang="zh-CN" sz="1400" b="1"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0">
                <a:tc>
                  <a:txBody>
                    <a:bodyPr/>
                    <a:lstStyle/>
                    <a:p>
                      <a:pPr algn="ctr" hangingPunct="0">
                        <a:spcAft>
                          <a:spcPts val="0"/>
                        </a:spcAft>
                      </a:pPr>
                      <a:r>
                        <a:rPr lang="en-GB" sz="1400" dirty="0">
                          <a:effectLst/>
                        </a:rPr>
                        <a:t>Cluster #</a:t>
                      </a:r>
                      <a:endParaRPr lang="zh-CN" sz="1400" b="1"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gridSpan="3">
                  <a:txBody>
                    <a:bodyPr/>
                    <a:lstStyle/>
                    <a:p>
                      <a:pPr algn="ctr" hangingPunct="0">
                        <a:spcAft>
                          <a:spcPts val="0"/>
                        </a:spcAft>
                      </a:pPr>
                      <a:r>
                        <a:rPr lang="en-GB" sz="1400" dirty="0">
                          <a:effectLst/>
                        </a:rPr>
                        <a:t>Delay [ns]</a:t>
                      </a:r>
                      <a:endParaRPr lang="zh-CN" sz="1400" b="1"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hMerge="1">
                  <a:txBody>
                    <a:bodyPr/>
                    <a:lstStyle/>
                    <a:p>
                      <a:endParaRPr lang="zh-CN" altLang="en-US"/>
                    </a:p>
                  </a:txBody>
                  <a:tcPr/>
                </a:tc>
                <a:tc hMerge="1">
                  <a:txBody>
                    <a:bodyPr/>
                    <a:lstStyle/>
                    <a:p>
                      <a:endParaRPr lang="zh-CN" altLang="en-US"/>
                    </a:p>
                  </a:txBody>
                  <a:tcPr/>
                </a:tc>
                <a:tc gridSpan="3">
                  <a:txBody>
                    <a:bodyPr/>
                    <a:lstStyle/>
                    <a:p>
                      <a:pPr algn="ctr" hangingPunct="0">
                        <a:spcAft>
                          <a:spcPts val="0"/>
                        </a:spcAft>
                      </a:pPr>
                      <a:r>
                        <a:rPr lang="en-GB" sz="1400" dirty="0">
                          <a:effectLst/>
                        </a:rPr>
                        <a:t>Power [dB]</a:t>
                      </a:r>
                      <a:endParaRPr lang="zh-CN" sz="1400" b="1"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hMerge="1">
                  <a:txBody>
                    <a:bodyPr/>
                    <a:lstStyle/>
                    <a:p>
                      <a:endParaRPr lang="zh-CN" altLang="en-US"/>
                    </a:p>
                  </a:txBody>
                  <a:tcPr/>
                </a:tc>
                <a:tc hMerge="1">
                  <a:txBody>
                    <a:bodyPr/>
                    <a:lstStyle/>
                    <a:p>
                      <a:endParaRPr lang="zh-CN" altLang="en-US"/>
                    </a:p>
                  </a:txBody>
                  <a:tcPr/>
                </a:tc>
                <a:tc>
                  <a:txBody>
                    <a:bodyPr/>
                    <a:lstStyle/>
                    <a:p>
                      <a:pPr algn="ctr" hangingPunct="0">
                        <a:spcAft>
                          <a:spcPts val="0"/>
                        </a:spcAft>
                      </a:pPr>
                      <a:r>
                        <a:rPr lang="en-GB" sz="1400" dirty="0" err="1">
                          <a:effectLst/>
                        </a:rPr>
                        <a:t>AoD</a:t>
                      </a:r>
                      <a:r>
                        <a:rPr lang="en-GB" sz="1400" dirty="0">
                          <a:effectLst/>
                        </a:rPr>
                        <a:t> [</a:t>
                      </a:r>
                      <a:r>
                        <a:rPr lang="en-GB" sz="1400" dirty="0">
                          <a:effectLst/>
                          <a:sym typeface="Symbol" panose="05050102010706020507" pitchFamily="18" charset="2"/>
                        </a:rPr>
                        <a:t></a:t>
                      </a:r>
                      <a:r>
                        <a:rPr lang="en-GB" sz="1400" dirty="0">
                          <a:effectLst/>
                        </a:rPr>
                        <a:t>]</a:t>
                      </a:r>
                      <a:endParaRPr lang="zh-CN" sz="1400" b="1"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err="1">
                          <a:effectLst/>
                        </a:rPr>
                        <a:t>AoA</a:t>
                      </a:r>
                      <a:r>
                        <a:rPr lang="en-GB" sz="1400" dirty="0">
                          <a:effectLst/>
                        </a:rPr>
                        <a:t> [</a:t>
                      </a:r>
                      <a:r>
                        <a:rPr lang="en-GB" sz="1400" dirty="0">
                          <a:effectLst/>
                          <a:sym typeface="Symbol" panose="05050102010706020507" pitchFamily="18" charset="2"/>
                        </a:rPr>
                        <a:t></a:t>
                      </a:r>
                      <a:r>
                        <a:rPr lang="en-GB" sz="1400" dirty="0">
                          <a:effectLst/>
                        </a:rPr>
                        <a:t>]</a:t>
                      </a:r>
                      <a:endParaRPr lang="zh-CN" sz="1400" b="1"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1"/>
                  </a:ext>
                </a:extLst>
              </a:tr>
              <a:tr h="0">
                <a:tc>
                  <a:txBody>
                    <a:bodyPr/>
                    <a:lstStyle/>
                    <a:p>
                      <a:pPr hangingPunct="0">
                        <a:spcAft>
                          <a:spcPts val="0"/>
                        </a:spcAft>
                      </a:pPr>
                      <a:r>
                        <a:rPr lang="en-GB" sz="1400" dirty="0">
                          <a:effectLst/>
                        </a:rPr>
                        <a:t>1</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-3.0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-5.2</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-7.0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6.6</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0.7</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2"/>
                  </a:ext>
                </a:extLst>
              </a:tr>
              <a:tr h="0">
                <a:tc>
                  <a:txBody>
                    <a:bodyPr/>
                    <a:lstStyle/>
                    <a:p>
                      <a:pPr hangingPunct="0">
                        <a:spcAft>
                          <a:spcPts val="0"/>
                        </a:spcAft>
                      </a:pPr>
                      <a:r>
                        <a:rPr lang="en-GB" sz="1400" dirty="0">
                          <a:effectLst/>
                        </a:rPr>
                        <a:t>2</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285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290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295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-4.3</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-6.5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-8.3</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14.1</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-13.2</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3"/>
                  </a:ext>
                </a:extLst>
              </a:tr>
              <a:tr h="0">
                <a:tc>
                  <a:txBody>
                    <a:bodyPr/>
                    <a:lstStyle/>
                    <a:p>
                      <a:pPr hangingPunct="0">
                        <a:spcAft>
                          <a:spcPts val="0"/>
                        </a:spcAft>
                      </a:pPr>
                      <a:r>
                        <a:rPr lang="en-GB" sz="1400" dirty="0">
                          <a:effectLst/>
                        </a:rPr>
                        <a:t>3</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205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210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215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-5.7</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-7.9</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-9.7</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50.8</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146.1</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4"/>
                  </a:ext>
                </a:extLst>
              </a:tr>
              <a:tr h="0">
                <a:tc>
                  <a:txBody>
                    <a:bodyPr/>
                    <a:lstStyle/>
                    <a:p>
                      <a:pPr hangingPunct="0">
                        <a:spcAft>
                          <a:spcPts val="0"/>
                        </a:spcAft>
                      </a:pPr>
                      <a:r>
                        <a:rPr lang="en-GB" sz="1400" dirty="0">
                          <a:effectLst/>
                        </a:rPr>
                        <a:t>4</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660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665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670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-7.3</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-9.5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-11.3</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38.4</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-30.5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5"/>
                  </a:ext>
                </a:extLst>
              </a:tr>
              <a:tr h="0">
                <a:tc>
                  <a:txBody>
                    <a:bodyPr/>
                    <a:lstStyle/>
                    <a:p>
                      <a:pPr hangingPunct="0">
                        <a:spcAft>
                          <a:spcPts val="0"/>
                        </a:spcAft>
                      </a:pPr>
                      <a:r>
                        <a:rPr lang="en-GB" sz="1400" dirty="0">
                          <a:effectLst/>
                        </a:rPr>
                        <a:t>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805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810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815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-9.0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-11.2</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-13.0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6.7</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-11.4</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6"/>
                  </a:ext>
                </a:extLst>
              </a:tr>
              <a:tr h="0">
                <a:tc>
                  <a:txBody>
                    <a:bodyPr/>
                    <a:lstStyle/>
                    <a:p>
                      <a:pPr hangingPunct="0">
                        <a:spcAft>
                          <a:spcPts val="0"/>
                        </a:spcAft>
                      </a:pPr>
                      <a:r>
                        <a:rPr lang="en-GB" sz="1400" dirty="0">
                          <a:effectLst/>
                        </a:rPr>
                        <a:t>6</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925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930</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935</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-11.4</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-13.6</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-15.4</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40.3</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tc>
                  <a:txBody>
                    <a:bodyPr/>
                    <a:lstStyle/>
                    <a:p>
                      <a:pPr algn="ctr" hangingPunct="0">
                        <a:spcAft>
                          <a:spcPts val="0"/>
                        </a:spcAft>
                      </a:pPr>
                      <a:r>
                        <a:rPr lang="en-GB" sz="1400" dirty="0">
                          <a:effectLst/>
                        </a:rPr>
                        <a:t>-1.1</a:t>
                      </a:r>
                      <a:endParaRPr lang="zh-CN" sz="1400" dirty="0">
                        <a:effectLst/>
                        <a:latin typeface="Roboto" panose="02000000000000000000" pitchFamily="2" charset="0"/>
                        <a:ea typeface="宋体" panose="02010600030101010101" pitchFamily="2" charset="-122"/>
                        <a:cs typeface="Roboto" panose="02000000000000000000" pitchFamily="2" charset="0"/>
                      </a:endParaRPr>
                    </a:p>
                  </a:txBody>
                  <a:tcPr marL="68580" marR="68580" marT="0" marB="0"/>
                </a:tc>
                <a:extLst>
                  <a:ext uri="{0D108BD9-81ED-4DB2-BD59-A6C34878D82A}">
                    <a16:rowId xmlns:a16="http://schemas.microsoft.com/office/drawing/2014/main" val="10007"/>
                  </a:ext>
                </a:extLst>
              </a:tr>
            </a:tbl>
          </a:graphicData>
        </a:graphic>
      </p:graphicFrame>
      <p:sp>
        <p:nvSpPr>
          <p:cNvPr id="20" name="矩形 19"/>
          <p:cNvSpPr/>
          <p:nvPr/>
        </p:nvSpPr>
        <p:spPr>
          <a:xfrm>
            <a:off x="7924291" y="5029200"/>
            <a:ext cx="4267709" cy="923330"/>
          </a:xfrm>
          <a:prstGeom prst="rect">
            <a:avLst/>
          </a:prstGeom>
        </p:spPr>
        <p:txBody>
          <a:bodyPr wrap="square">
            <a:spAutoFit/>
          </a:bodyPr>
          <a:lstStyle/>
          <a:p>
            <a:r>
              <a:rPr lang="en-US" altLang="zh-CN" dirty="0">
                <a:solidFill>
                  <a:srgbClr val="FF0000"/>
                </a:solidFill>
              </a:rPr>
              <a:t>The reflection is used as the new figure-of-merit to evaluate the test zone of MIMO OTA test chambers.  </a:t>
            </a:r>
            <a:endParaRPr lang="zh-CN" altLang="en-US" dirty="0">
              <a:solidFill>
                <a:srgbClr val="FF0000"/>
              </a:solidFill>
            </a:endParaRPr>
          </a:p>
        </p:txBody>
      </p:sp>
    </p:spTree>
    <p:extLst>
      <p:ext uri="{BB962C8B-B14F-4D97-AF65-F5344CB8AC3E}">
        <p14:creationId xmlns:p14="http://schemas.microsoft.com/office/powerpoint/2010/main" val="4074700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Test Zone Evaluation Method for MIMO</a:t>
            </a:r>
          </a:p>
        </p:txBody>
      </p:sp>
      <p:sp>
        <p:nvSpPr>
          <p:cNvPr id="12" name="Content Placeholder 4"/>
          <p:cNvSpPr>
            <a:spLocks noGrp="1"/>
          </p:cNvSpPr>
          <p:nvPr>
            <p:ph type="body" idx="1"/>
          </p:nvPr>
        </p:nvSpPr>
        <p:spPr>
          <a:xfrm>
            <a:off x="609600" y="5266944"/>
            <a:ext cx="10972800" cy="1018032"/>
          </a:xfrm>
        </p:spPr>
        <p:txBody>
          <a:bodyPr>
            <a:normAutofit/>
          </a:bodyPr>
          <a:lstStyle/>
          <a:p>
            <a:r>
              <a:rPr lang="en-US" altLang="zh-CN" sz="1800" dirty="0"/>
              <a:t>Move the DUT along the axis (a step of 2cm is recommended) and record the received power (or RSSI).</a:t>
            </a:r>
          </a:p>
          <a:p>
            <a:r>
              <a:rPr lang="en-US" altLang="zh-CN" sz="1800" dirty="0"/>
              <a:t>Calculate the reflection levels through the test ripples with the absolute path-loss (simulated by PC) calibrated out.</a:t>
            </a:r>
          </a:p>
          <a:p>
            <a:pPr>
              <a:buFont typeface="Wingdings" panose="05000000000000000000" pitchFamily="2" charset="2"/>
              <a:buChar char="Ø"/>
            </a:pPr>
            <a:endParaRPr lang="en-US" altLang="zh-CN" sz="1800" dirty="0"/>
          </a:p>
        </p:txBody>
      </p:sp>
      <p:sp>
        <p:nvSpPr>
          <p:cNvPr id="2" name="矩形 1"/>
          <p:cNvSpPr/>
          <p:nvPr/>
        </p:nvSpPr>
        <p:spPr>
          <a:xfrm>
            <a:off x="609600" y="1143000"/>
            <a:ext cx="3493264" cy="369332"/>
          </a:xfrm>
          <a:prstGeom prst="rect">
            <a:avLst/>
          </a:prstGeom>
        </p:spPr>
        <p:txBody>
          <a:bodyPr wrap="none">
            <a:spAutoFit/>
          </a:bodyPr>
          <a:lstStyle/>
          <a:p>
            <a:r>
              <a:rPr lang="en-US" altLang="zh-CN" dirty="0">
                <a:solidFill>
                  <a:srgbClr val="0065B0"/>
                </a:solidFill>
              </a:rPr>
              <a:t>Reflection Power Measurements</a:t>
            </a:r>
            <a:endParaRPr lang="zh-CN" altLang="en-US" dirty="0">
              <a:solidFill>
                <a:srgbClr val="0065B0"/>
              </a:solidFill>
            </a:endParaRPr>
          </a:p>
        </p:txBody>
      </p:sp>
      <p:pic>
        <p:nvPicPr>
          <p:cNvPr id="7" name="图片 6"/>
          <p:cNvPicPr>
            <a:picLocks noChangeAspect="1"/>
          </p:cNvPicPr>
          <p:nvPr/>
        </p:nvPicPr>
        <p:blipFill>
          <a:blip r:embed="rId3"/>
          <a:stretch>
            <a:fillRect/>
          </a:stretch>
        </p:blipFill>
        <p:spPr>
          <a:xfrm>
            <a:off x="642408" y="1478452"/>
            <a:ext cx="5253567" cy="3606530"/>
          </a:xfrm>
          <a:prstGeom prst="rect">
            <a:avLst/>
          </a:prstGeom>
        </p:spPr>
      </p:pic>
      <p:pic>
        <p:nvPicPr>
          <p:cNvPr id="21" name="图片 20"/>
          <p:cNvPicPr>
            <a:picLocks noChangeAspect="1"/>
          </p:cNvPicPr>
          <p:nvPr/>
        </p:nvPicPr>
        <p:blipFill>
          <a:blip r:embed="rId4"/>
          <a:stretch>
            <a:fillRect/>
          </a:stretch>
        </p:blipFill>
        <p:spPr>
          <a:xfrm>
            <a:off x="5895975" y="1478452"/>
            <a:ext cx="5305425" cy="3606530"/>
          </a:xfrm>
          <a:prstGeom prst="rect">
            <a:avLst/>
          </a:prstGeom>
        </p:spPr>
      </p:pic>
    </p:spTree>
    <p:extLst>
      <p:ext uri="{BB962C8B-B14F-4D97-AF65-F5344CB8AC3E}">
        <p14:creationId xmlns:p14="http://schemas.microsoft.com/office/powerpoint/2010/main" val="1858247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3CB2-AB5A-B4E0-CF2C-3E17244FF16B}"/>
              </a:ext>
            </a:extLst>
          </p:cNvPr>
          <p:cNvSpPr>
            <a:spLocks noGrp="1"/>
          </p:cNvSpPr>
          <p:nvPr>
            <p:ph type="title"/>
          </p:nvPr>
        </p:nvSpPr>
        <p:spPr/>
        <p:txBody>
          <a:bodyPr/>
          <a:lstStyle/>
          <a:p>
            <a:r>
              <a:rPr lang="en-US" altLang="zh-CN" dirty="0">
                <a:ea typeface="FZYaoTi" pitchFamily="2" charset="-122"/>
              </a:rPr>
              <a:t>Test Zone Evaluation Results for MIMO</a:t>
            </a:r>
            <a:endParaRPr lang="en-US" dirty="0"/>
          </a:p>
        </p:txBody>
      </p:sp>
      <p:sp>
        <p:nvSpPr>
          <p:cNvPr id="3" name="Text Placeholder 2">
            <a:extLst>
              <a:ext uri="{FF2B5EF4-FFF2-40B4-BE49-F238E27FC236}">
                <a16:creationId xmlns:a16="http://schemas.microsoft.com/office/drawing/2014/main" id="{3965376A-0788-6368-B48F-E1ABBF5100DE}"/>
              </a:ext>
            </a:extLst>
          </p:cNvPr>
          <p:cNvSpPr>
            <a:spLocks noGrp="1"/>
          </p:cNvSpPr>
          <p:nvPr>
            <p:ph type="body" idx="1"/>
          </p:nvPr>
        </p:nvSpPr>
        <p:spPr/>
        <p:txBody>
          <a:bodyPr>
            <a:normAutofit lnSpcReduction="10000"/>
          </a:bodyPr>
          <a:lstStyle/>
          <a:p>
            <a:pPr>
              <a:lnSpc>
                <a:spcPct val="120000"/>
              </a:lnSpc>
            </a:pPr>
            <a:r>
              <a:rPr lang="en-GB" dirty="0"/>
              <a:t>Experiments show that at least -27dB of the reflection is required for the MIMO OTA test chambers (the influence on the throughput test can be neglect-able).</a:t>
            </a:r>
          </a:p>
          <a:p>
            <a:pPr>
              <a:lnSpc>
                <a:spcPct val="120000"/>
              </a:lnSpc>
            </a:pPr>
            <a:endParaRPr lang="en-GB" dirty="0"/>
          </a:p>
          <a:p>
            <a:pPr>
              <a:lnSpc>
                <a:spcPct val="120000"/>
              </a:lnSpc>
            </a:pPr>
            <a:r>
              <a:rPr lang="en-GB" dirty="0"/>
              <a:t>-30dB is the measurement limit, since</a:t>
            </a:r>
          </a:p>
          <a:p>
            <a:pPr lvl="1">
              <a:lnSpc>
                <a:spcPct val="120000"/>
              </a:lnSpc>
            </a:pPr>
            <a:r>
              <a:rPr lang="en-GB" dirty="0"/>
              <a:t>For dipole test, the factor including the gain, the common mode current, the VSWR and the efficient antenna aperture are unknown and can not be calibrated out.</a:t>
            </a:r>
          </a:p>
          <a:p>
            <a:pPr lvl="1">
              <a:lnSpc>
                <a:spcPct val="120000"/>
              </a:lnSpc>
            </a:pPr>
            <a:r>
              <a:rPr lang="en-GB" dirty="0"/>
              <a:t>For RSSI test, the RSSI reporting error is larger than ±0.2dB (±0.1dB for the data truncation, ±0.1dB for the power measurement in the receiver)</a:t>
            </a:r>
          </a:p>
          <a:p>
            <a:pPr>
              <a:lnSpc>
                <a:spcPct val="120000"/>
              </a:lnSpc>
            </a:pPr>
            <a:endParaRPr lang="en-GB" dirty="0"/>
          </a:p>
          <a:p>
            <a:pPr>
              <a:lnSpc>
                <a:spcPct val="120000"/>
              </a:lnSpc>
            </a:pPr>
            <a:r>
              <a:rPr lang="en-GB" dirty="0"/>
              <a:t>In summary, at least -27dB of the reflection level is required for the MIMO OTA test, and this can be measured through the discussed two methods. </a:t>
            </a:r>
          </a:p>
          <a:p>
            <a:endParaRPr lang="en-US" dirty="0"/>
          </a:p>
        </p:txBody>
      </p:sp>
    </p:spTree>
    <p:extLst>
      <p:ext uri="{BB962C8B-B14F-4D97-AF65-F5344CB8AC3E}">
        <p14:creationId xmlns:p14="http://schemas.microsoft.com/office/powerpoint/2010/main" val="1056328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graphicFrame>
        <p:nvGraphicFramePr>
          <p:cNvPr id="2" name="表格 1"/>
          <p:cNvGraphicFramePr>
            <a:graphicFrameLocks noGrp="1"/>
          </p:cNvGraphicFramePr>
          <p:nvPr/>
        </p:nvGraphicFramePr>
        <p:xfrm>
          <a:off x="9372600" y="2288124"/>
          <a:ext cx="2736304" cy="254118"/>
        </p:xfrm>
        <a:graphic>
          <a:graphicData uri="http://schemas.openxmlformats.org/drawingml/2006/table">
            <a:tbl>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54118">
                <a:tc>
                  <a:txBody>
                    <a:bodyPr/>
                    <a:lstStyle/>
                    <a:p>
                      <a:pPr marL="0" marR="0" lvl="0" indent="0" algn="l" defTabSz="958850" rtl="0" eaLnBrk="1" fontAlgn="base" latinLnBrk="0" hangingPunct="1">
                        <a:lnSpc>
                          <a:spcPct val="100000"/>
                        </a:lnSpc>
                        <a:spcBef>
                          <a:spcPts val="0"/>
                        </a:spcBef>
                        <a:spcAft>
                          <a:spcPts val="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Reflection Level (in QZ)</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&lt; -32 dB (measured)</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bl>
          </a:graphicData>
        </a:graphic>
      </p:graphicFrame>
      <p:graphicFrame>
        <p:nvGraphicFramePr>
          <p:cNvPr id="3" name="表格 2"/>
          <p:cNvGraphicFramePr>
            <a:graphicFrameLocks noGrp="1"/>
          </p:cNvGraphicFramePr>
          <p:nvPr/>
        </p:nvGraphicFramePr>
        <p:xfrm>
          <a:off x="9372600" y="1524000"/>
          <a:ext cx="2736304" cy="762354"/>
        </p:xfrm>
        <a:graphic>
          <a:graphicData uri="http://schemas.openxmlformats.org/drawingml/2006/table">
            <a:tbl>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Size (L×W×H)</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3m × 3m × 2.9 m</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0"/>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Quiet Zone (QZ)</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l-GR"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Φ</a:t>
                      </a: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30 cm</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254118">
                <a:tc>
                  <a:txBody>
                    <a:bodyPr/>
                    <a:lstStyle/>
                    <a:p>
                      <a:pPr marL="0" marR="0" lvl="0" indent="0" algn="l" defTabSz="958850" rtl="0" eaLnBrk="1" fontAlgn="base" latinLnBrk="0" hangingPunct="1">
                        <a:lnSpc>
                          <a:spcPct val="100000"/>
                        </a:lnSpc>
                        <a:spcBef>
                          <a:spcPts val="0"/>
                        </a:spcBef>
                        <a:spcAft>
                          <a:spcPts val="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Reflection Level (in QZ)</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&lt; -40 dB (simulated)</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bl>
          </a:graphicData>
        </a:graphic>
      </p:graphicFrame>
      <p:graphicFrame>
        <p:nvGraphicFramePr>
          <p:cNvPr id="4" name="表格 3"/>
          <p:cNvGraphicFramePr>
            <a:graphicFrameLocks noGrp="1"/>
          </p:cNvGraphicFramePr>
          <p:nvPr/>
        </p:nvGraphicFramePr>
        <p:xfrm>
          <a:off x="9372600" y="2542435"/>
          <a:ext cx="2736304" cy="3609563"/>
        </p:xfrm>
        <a:graphic>
          <a:graphicData uri="http://schemas.openxmlformats.org/drawingml/2006/table">
            <a:tbl>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254118">
                <a:tc>
                  <a:txBody>
                    <a:bodyPr/>
                    <a:lstStyle/>
                    <a:p>
                      <a:pPr marL="0" marR="0" lvl="0" indent="0" algn="l" defTabSz="958850" rtl="0" eaLnBrk="1" fontAlgn="base" latinLnBrk="0" hangingPunct="1">
                        <a:lnSpc>
                          <a:spcPct val="100000"/>
                        </a:lnSpc>
                        <a:spcBef>
                          <a:spcPts val="0"/>
                        </a:spcBef>
                        <a:spcAft>
                          <a:spcPts val="0"/>
                        </a:spcAft>
                        <a:buClrTx/>
                        <a:buSzTx/>
                        <a:buFontTx/>
                        <a:buNone/>
                      </a:pPr>
                      <a:r>
                        <a:rPr kumimoji="0" lang="en-US" altLang="zh-CN" sz="900" b="1" i="0" u="none" strike="noStrike" kern="1200" cap="none" spc="-40" normalizeH="0" baseline="0" dirty="0">
                          <a:ln>
                            <a:noFill/>
                          </a:ln>
                          <a:solidFill>
                            <a:schemeClr val="bg1"/>
                          </a:solidFill>
                          <a:effectLst/>
                          <a:latin typeface="+mj-lt"/>
                          <a:ea typeface="微软雅黑 Light" panose="020B0502040204020203" pitchFamily="34" charset="-122"/>
                          <a:cs typeface="Roboto" panose="02000000000000000000" pitchFamily="2" charset="0"/>
                        </a:rPr>
                        <a:t>Antenna Pattern  Accuracy</a:t>
                      </a:r>
                      <a:endParaRPr kumimoji="0" lang="zh-CN" altLang="en-US" sz="900" b="1" i="0" u="none" strike="noStrike" kern="1200" cap="none" spc="-4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±0.1 dB</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0"/>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defRPr/>
                      </a:pPr>
                      <a:r>
                        <a:rPr kumimoji="0" lang="en-US" altLang="zh-CN"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Probe Antenna Coupling</a:t>
                      </a:r>
                      <a:endParaRPr kumimoji="0" lang="zh-CN" altLang="en-US"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defRPr/>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&lt; -40 dB</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Turn Table Max Load</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20 kg</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Turn Table Max Speed</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40°/s</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sym typeface="Symbol" panose="05050102010706020507" pitchFamily="18" charset="2"/>
                        </a:rPr>
                        <a:t></a:t>
                      </a: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-Resolution</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0.5°</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sym typeface="Symbol" panose="05050102010706020507" pitchFamily="18" charset="2"/>
                        </a:rPr>
                        <a:t></a:t>
                      </a: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-Resolution</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15°</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Door (H×W)</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1900mm × 700mm</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Shielding Effect </a:t>
                      </a:r>
                      <a:endParaRPr kumimoji="0" lang="zh-CN"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7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&gt;90 dB (600MHz - 6GHz)</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Measurement Path</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8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1 m</a:t>
                      </a:r>
                      <a:endParaRPr kumimoji="0" lang="zh-CN"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Number of Antennas</a:t>
                      </a:r>
                      <a:endParaRPr kumimoji="0" lang="zh-CN" altLang="en-US" sz="900" b="1" i="0" u="none" strike="noStrike"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80000"/>
                        </a:lnSpc>
                        <a:spcBef>
                          <a:spcPts val="300"/>
                        </a:spcBef>
                        <a:spcAft>
                          <a:spcPts val="300"/>
                        </a:spcAft>
                        <a:buClrTx/>
                        <a:buSzTx/>
                        <a:buFontTx/>
                        <a:buNone/>
                      </a:pPr>
                      <a:r>
                        <a:rPr kumimoji="0" lang="en-US" altLang="zh-CN"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2×11+1 </a:t>
                      </a:r>
                      <a:endParaRPr kumimoji="0" lang="zh-CN" altLang="en-US" sz="900" b="0" i="0" u="none" strike="noStrike"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9"/>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RF Interfaces</a:t>
                      </a:r>
                      <a:endParaRPr kumimoji="0" lang="zh-CN" altLang="en-US"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80000"/>
                        </a:lnSpc>
                        <a:spcBef>
                          <a:spcPts val="0"/>
                        </a:spcBef>
                        <a:spcAft>
                          <a:spcPts val="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4 SMA In/Out, </a:t>
                      </a:r>
                    </a:p>
                    <a:p>
                      <a:pPr marL="0" marR="0" lvl="0" indent="0" algn="l" defTabSz="958850" rtl="0" eaLnBrk="1" fontAlgn="base" latinLnBrk="0" hangingPunct="1">
                        <a:lnSpc>
                          <a:spcPct val="80000"/>
                        </a:lnSpc>
                        <a:spcBef>
                          <a:spcPts val="0"/>
                        </a:spcBef>
                        <a:spcAft>
                          <a:spcPts val="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1 calibration</a:t>
                      </a:r>
                      <a:endParaRPr kumimoji="0" lang="zh-CN" altLang="en-US"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10"/>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Power</a:t>
                      </a:r>
                      <a:endParaRPr kumimoji="0" lang="zh-CN" altLang="en-US"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AC 220/110 V</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1"/>
                  </a:ext>
                </a:extLst>
              </a:tr>
              <a:tr h="254118">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Control Interface</a:t>
                      </a:r>
                      <a:endParaRPr kumimoji="0" lang="zh-CN" altLang="en-US"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RS 232</a:t>
                      </a:r>
                      <a:endParaRPr kumimoji="0" lang="zh-CN"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2"/>
                  </a:ext>
                </a:extLst>
              </a:tr>
              <a:tr h="265625">
                <a:tc>
                  <a:txBody>
                    <a:bodyPr/>
                    <a:lstStyle/>
                    <a:p>
                      <a:pPr marL="0" marR="0" lvl="0" indent="0" algn="l" defTabSz="958850" rtl="0" eaLnBrk="1" fontAlgn="base" latinLnBrk="0" hangingPunct="1">
                        <a:lnSpc>
                          <a:spcPct val="100000"/>
                        </a:lnSpc>
                        <a:spcBef>
                          <a:spcPts val="300"/>
                        </a:spcBef>
                        <a:spcAft>
                          <a:spcPts val="300"/>
                        </a:spcAft>
                        <a:buClrTx/>
                        <a:buSzTx/>
                        <a:buFontTx/>
                        <a:buNone/>
                      </a:pPr>
                      <a:r>
                        <a:rPr kumimoji="0" lang="en-US" altLang="zh-CN"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rPr>
                        <a:t>Hardware Structure</a:t>
                      </a:r>
                      <a:endParaRPr kumimoji="0" lang="zh-CN" altLang="en-US" sz="900" b="1" i="0" u="none" strike="noStrike" kern="1200" cap="none" spc="-20" normalizeH="0" baseline="0" dirty="0">
                        <a:ln>
                          <a:noFill/>
                        </a:ln>
                        <a:solidFill>
                          <a:schemeClr val="bg1"/>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08DC8"/>
                    </a:solidFill>
                  </a:tcPr>
                </a:tc>
                <a:tc>
                  <a:txBody>
                    <a:bodyPr/>
                    <a:lstStyle/>
                    <a:p>
                      <a:pPr marL="0" marR="0" lvl="0" indent="0" algn="l" defTabSz="958850" rtl="0" eaLnBrk="1" fontAlgn="base" latinLnBrk="0" hangingPunct="1">
                        <a:lnSpc>
                          <a:spcPct val="80000"/>
                        </a:lnSpc>
                        <a:spcBef>
                          <a:spcPts val="300"/>
                        </a:spcBef>
                        <a:spcAft>
                          <a:spcPts val="300"/>
                        </a:spcAft>
                        <a:buClrTx/>
                        <a:buSzTx/>
                        <a:buFontTx/>
                        <a:buNone/>
                      </a:pPr>
                      <a:r>
                        <a:rPr kumimoji="0" lang="en-US" altLang="zh-CN"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rPr>
                        <a:t>On-site Assembly &amp; Reassembly</a:t>
                      </a:r>
                      <a:endParaRPr kumimoji="0" lang="zh-CN" altLang="en-US" sz="900" b="0" i="0" u="none" strike="noStrike" kern="1200" cap="none" spc="-20" normalizeH="0" baseline="0" dirty="0">
                        <a:ln>
                          <a:noFill/>
                        </a:ln>
                        <a:solidFill>
                          <a:schemeClr val="tx1">
                            <a:lumMod val="75000"/>
                            <a:lumOff val="25000"/>
                          </a:schemeClr>
                        </a:solidFill>
                        <a:effectLst/>
                        <a:latin typeface="+mj-lt"/>
                        <a:ea typeface="微软雅黑 Light" panose="020B0502040204020203" pitchFamily="34" charset="-122"/>
                        <a:cs typeface="Roboto" panose="02000000000000000000" pitchFamily="2" charset="0"/>
                      </a:endParaRPr>
                    </a:p>
                  </a:txBody>
                  <a:tcPr marL="68588" marR="68588"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3"/>
                  </a:ext>
                </a:extLst>
              </a:tr>
            </a:tbl>
          </a:graphicData>
        </a:graphic>
      </p:graphicFrame>
      <p:sp>
        <p:nvSpPr>
          <p:cNvPr id="10" name="标题 1"/>
          <p:cNvSpPr>
            <a:spLocks noGrp="1"/>
          </p:cNvSpPr>
          <p:nvPr>
            <p:ph type="title"/>
          </p:nvPr>
        </p:nvSpPr>
        <p:spPr/>
        <p:txBody>
          <a:bodyPr/>
          <a:lstStyle/>
          <a:p>
            <a:r>
              <a:rPr lang="en-US" altLang="zh-CN" dirty="0" err="1">
                <a:ea typeface="FZYaoTi" pitchFamily="2" charset="-122"/>
              </a:rPr>
              <a:t>Rayzone</a:t>
            </a:r>
            <a:r>
              <a:rPr lang="en-US" altLang="zh-CN" dirty="0">
                <a:ea typeface="FZYaoTi" pitchFamily="2" charset="-122"/>
              </a:rPr>
              <a:t> 2800 Chamber for MIMO</a:t>
            </a:r>
          </a:p>
        </p:txBody>
      </p:sp>
      <p:pic>
        <p:nvPicPr>
          <p:cNvPr id="6" name="图片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096" y="2115312"/>
            <a:ext cx="9184960" cy="3447288"/>
          </a:xfrm>
          <a:prstGeom prst="rect">
            <a:avLst/>
          </a:prstGeom>
        </p:spPr>
      </p:pic>
    </p:spTree>
    <p:extLst>
      <p:ext uri="{BB962C8B-B14F-4D97-AF65-F5344CB8AC3E}">
        <p14:creationId xmlns:p14="http://schemas.microsoft.com/office/powerpoint/2010/main" val="902493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06794" y="968135"/>
            <a:ext cx="11716170" cy="5641687"/>
          </a:xfrm>
          <a:prstGeom prst="rect">
            <a:avLst/>
          </a:prstGeom>
        </p:spPr>
      </p:pic>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9" name="标题 1"/>
          <p:cNvSpPr>
            <a:spLocks noGrp="1"/>
          </p:cNvSpPr>
          <p:nvPr>
            <p:ph type="title"/>
          </p:nvPr>
        </p:nvSpPr>
        <p:spPr/>
        <p:txBody>
          <a:bodyPr/>
          <a:lstStyle/>
          <a:p>
            <a:r>
              <a:rPr lang="en-US" altLang="zh-CN" dirty="0">
                <a:ea typeface="FZYaoTi" pitchFamily="2" charset="-122"/>
              </a:rPr>
              <a:t>Test Zone Validations for 2800 (dipole)</a:t>
            </a:r>
          </a:p>
        </p:txBody>
      </p:sp>
      <p:sp>
        <p:nvSpPr>
          <p:cNvPr id="15" name="Content Placeholder 4"/>
          <p:cNvSpPr>
            <a:spLocks noGrp="1"/>
          </p:cNvSpPr>
          <p:nvPr>
            <p:ph type="body" idx="1"/>
          </p:nvPr>
        </p:nvSpPr>
        <p:spPr>
          <a:xfrm>
            <a:off x="7309104" y="3847491"/>
            <a:ext cx="4413504" cy="2794701"/>
          </a:xfrm>
        </p:spPr>
        <p:txBody>
          <a:bodyPr>
            <a:normAutofit/>
          </a:bodyPr>
          <a:lstStyle/>
          <a:p>
            <a:r>
              <a:rPr lang="en-US" altLang="zh-CN" sz="1800" dirty="0"/>
              <a:t>90V antenna.</a:t>
            </a:r>
          </a:p>
          <a:p>
            <a:r>
              <a:rPr lang="en-US" altLang="zh-CN" sz="1800" dirty="0"/>
              <a:t>-36 dB is obtained by using the calculating method. </a:t>
            </a:r>
          </a:p>
          <a:p>
            <a:r>
              <a:rPr lang="en-US" altLang="zh-CN" sz="1800" dirty="0"/>
              <a:t>-32 dB is obtained by using the simulating method.</a:t>
            </a:r>
          </a:p>
        </p:txBody>
      </p:sp>
    </p:spTree>
    <p:extLst>
      <p:ext uri="{BB962C8B-B14F-4D97-AF65-F5344CB8AC3E}">
        <p14:creationId xmlns:p14="http://schemas.microsoft.com/office/powerpoint/2010/main" val="4089389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108358" y="893825"/>
            <a:ext cx="12843158" cy="6380989"/>
          </a:xfrm>
          <a:prstGeom prst="rect">
            <a:avLst/>
          </a:prstGeom>
        </p:spPr>
      </p:pic>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9" name="标题 1"/>
          <p:cNvSpPr>
            <a:spLocks noGrp="1"/>
          </p:cNvSpPr>
          <p:nvPr>
            <p:ph type="title"/>
          </p:nvPr>
        </p:nvSpPr>
        <p:spPr/>
        <p:txBody>
          <a:bodyPr/>
          <a:lstStyle/>
          <a:p>
            <a:r>
              <a:rPr lang="en-US" altLang="zh-CN" dirty="0">
                <a:ea typeface="FZYaoTi" pitchFamily="2" charset="-122"/>
              </a:rPr>
              <a:t>Test Zone Validations for 2800 (dipole)</a:t>
            </a:r>
          </a:p>
        </p:txBody>
      </p:sp>
      <p:sp>
        <p:nvSpPr>
          <p:cNvPr id="15" name="Content Placeholder 4"/>
          <p:cNvSpPr>
            <a:spLocks noGrp="1"/>
          </p:cNvSpPr>
          <p:nvPr>
            <p:ph type="body" idx="1"/>
          </p:nvPr>
        </p:nvSpPr>
        <p:spPr>
          <a:xfrm>
            <a:off x="7303008" y="4084320"/>
            <a:ext cx="4279392" cy="1813245"/>
          </a:xfrm>
        </p:spPr>
        <p:txBody>
          <a:bodyPr>
            <a:normAutofit fontScale="85000" lnSpcReduction="20000"/>
          </a:bodyPr>
          <a:lstStyle/>
          <a:p>
            <a:r>
              <a:rPr lang="en-US" altLang="zh-CN" sz="1800" dirty="0"/>
              <a:t>90V antenna.</a:t>
            </a:r>
          </a:p>
          <a:p>
            <a:endParaRPr lang="en-US" altLang="zh-CN" sz="1800" dirty="0"/>
          </a:p>
          <a:p>
            <a:r>
              <a:rPr lang="en-US" altLang="zh-CN" sz="1800" dirty="0"/>
              <a:t>-36 dB is obtained by using the calculating method. </a:t>
            </a:r>
          </a:p>
          <a:p>
            <a:endParaRPr lang="en-US" altLang="zh-CN" sz="1800" dirty="0"/>
          </a:p>
          <a:p>
            <a:r>
              <a:rPr lang="en-US" altLang="zh-CN" sz="1800" dirty="0"/>
              <a:t>-32 dB is obtained by using the simulating method.</a:t>
            </a:r>
          </a:p>
        </p:txBody>
      </p:sp>
    </p:spTree>
    <p:extLst>
      <p:ext uri="{BB962C8B-B14F-4D97-AF65-F5344CB8AC3E}">
        <p14:creationId xmlns:p14="http://schemas.microsoft.com/office/powerpoint/2010/main" val="1531379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GTS OTA Solutions Overview</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MIMO OTA Test Methods Introduction</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Inverse Matrix Solving  </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Based Decomposing Test</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Test Zone in MIMO OTA Test Chamber</a:t>
            </a:r>
          </a:p>
          <a:p>
            <a:pPr marL="0" indent="0">
              <a:buNone/>
              <a:defRPr/>
            </a:pPr>
            <a:endPar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GB"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Recent Process</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5464950"/>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313823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p:cNvSpPr>
          <p:nvPr>
            <p:ph type="title"/>
          </p:nvPr>
        </p:nvSpPr>
        <p:spPr/>
        <p:txBody>
          <a:bodyPr/>
          <a:lstStyle/>
          <a:p>
            <a:pPr algn="l" eaLnBrk="1" hangingPunct="1"/>
            <a:r>
              <a:rPr lang="en-US" altLang="zh-CN" dirty="0">
                <a:ea typeface="FZYaoTi" pitchFamily="2" charset="-122"/>
              </a:rPr>
              <a:t>CONTENTS</a:t>
            </a:r>
            <a:endParaRPr lang="zh-CN" altLang="en-US" dirty="0">
              <a:ea typeface="FZYaoTi" pitchFamily="2" charset="-122"/>
            </a:endParaRPr>
          </a:p>
        </p:txBody>
      </p:sp>
      <p:sp>
        <p:nvSpPr>
          <p:cNvPr id="6" name="Content Placeholder 2">
            <a:extLst>
              <a:ext uri="{FF2B5EF4-FFF2-40B4-BE49-F238E27FC236}">
                <a16:creationId xmlns:a16="http://schemas.microsoft.com/office/drawing/2014/main" id="{A2551206-665F-A8DC-8B07-83FD28A8A346}"/>
              </a:ext>
            </a:extLst>
          </p:cNvPr>
          <p:cNvSpPr txBox="1">
            <a:spLocks/>
          </p:cNvSpPr>
          <p:nvPr/>
        </p:nvSpPr>
        <p:spPr>
          <a:xfrm>
            <a:off x="1402080" y="1600200"/>
            <a:ext cx="9855200"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Why MIMO OTA Test</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Standard MIMO OTA Test Methods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RTS Theory Foundations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Two Key Techniques In The RTS Process</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Advantages of The RTS Method</a:t>
            </a:r>
          </a:p>
          <a:p>
            <a:pPr marL="0" indent="0">
              <a:buNone/>
              <a:defRPr/>
            </a:pPr>
            <a:endPar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endParaRPr>
          </a:p>
          <a:p>
            <a:pPr marL="0" indent="0">
              <a:buNone/>
              <a:defRPr/>
            </a:pPr>
            <a:r>
              <a:rPr lang="en-US" altLang="zh-CN" sz="2000" b="1" dirty="0">
                <a:effectLst>
                  <a:outerShdw blurRad="38100" dist="38100" dir="2700000" algn="tl">
                    <a:srgbClr val="000000">
                      <a:alpha val="43137"/>
                    </a:srgbClr>
                  </a:outerShdw>
                </a:effectLst>
                <a:latin typeface="+mn-lt"/>
                <a:ea typeface="Arial Unicode MS" pitchFamily="34" charset="-122"/>
                <a:cs typeface="Roboto" panose="02000000000000000000" pitchFamily="2" charset="0"/>
              </a:rPr>
              <a:t>New Chamber for MIMO OTA Test</a:t>
            </a: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marL="0" indent="0">
              <a:buNone/>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a:p>
            <a:pPr>
              <a:buFont typeface="Wingdings" pitchFamily="2" charset="2"/>
              <a:buChar char="p"/>
              <a:defRPr/>
            </a:pPr>
            <a:endParaRPr lang="en-US" altLang="zh-CN" sz="2400" b="1" dirty="0">
              <a:effectLst>
                <a:outerShdw blurRad="38100" dist="38100" dir="2700000" algn="tl">
                  <a:srgbClr val="000000">
                    <a:alpha val="43137"/>
                  </a:srgbClr>
                </a:outerShdw>
              </a:effectLst>
              <a:latin typeface="Roboto" panose="02000000000000000000" pitchFamily="2" charset="0"/>
              <a:ea typeface="Arial Unicode MS" pitchFamily="34" charset="-122"/>
              <a:cs typeface="Roboto" panose="02000000000000000000" pitchFamily="2" charset="0"/>
            </a:endParaRPr>
          </a:p>
        </p:txBody>
      </p:sp>
      <p:sp>
        <p:nvSpPr>
          <p:cNvPr id="9" name="圆角矩形 7">
            <a:extLst>
              <a:ext uri="{FF2B5EF4-FFF2-40B4-BE49-F238E27FC236}">
                <a16:creationId xmlns:a16="http://schemas.microsoft.com/office/drawing/2014/main" id="{5E0F59AF-5C6D-D6F3-9EDF-CB99CAAA0542}"/>
              </a:ext>
            </a:extLst>
          </p:cNvPr>
          <p:cNvSpPr/>
          <p:nvPr/>
        </p:nvSpPr>
        <p:spPr>
          <a:xfrm>
            <a:off x="1402080" y="2249437"/>
            <a:ext cx="9220200" cy="57626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Roboto" panose="02000000000000000000" pitchFamily="2" charset="0"/>
              <a:ea typeface="Arial Unicode MS" pitchFamily="34" charset="-122"/>
              <a:cs typeface="Roboto" panose="02000000000000000000" pitchFamily="2" charset="0"/>
            </a:endParaRPr>
          </a:p>
        </p:txBody>
      </p:sp>
      <p:pic>
        <p:nvPicPr>
          <p:cNvPr id="10" name="Picture 2" descr="http://netx.net/assets/Search-icon.png">
            <a:extLst>
              <a:ext uri="{FF2B5EF4-FFF2-40B4-BE49-F238E27FC236}">
                <a16:creationId xmlns:a16="http://schemas.microsoft.com/office/drawing/2014/main" id="{071B7796-F932-9B5C-6E92-6FF83092BA78}"/>
              </a:ext>
            </a:extLst>
          </p:cNvPr>
          <p:cNvPicPr>
            <a:picLocks noChangeAspect="1" noChangeArrowheads="1"/>
          </p:cNvPicPr>
          <p:nvPr/>
        </p:nvPicPr>
        <p:blipFill>
          <a:blip r:embed="rId3" cstate="print"/>
          <a:srcRect/>
          <a:stretch>
            <a:fillRect/>
          </a:stretch>
        </p:blipFill>
        <p:spPr bwMode="auto">
          <a:xfrm>
            <a:off x="7464214" y="3654425"/>
            <a:ext cx="3826933" cy="2870200"/>
          </a:xfrm>
          <a:prstGeom prst="rect">
            <a:avLst/>
          </a:prstGeom>
          <a:noFill/>
          <a:ln w="9525">
            <a:noFill/>
            <a:miter lim="800000"/>
            <a:headEnd/>
            <a:tailEnd/>
          </a:ln>
        </p:spPr>
      </p:pic>
    </p:spTree>
    <p:extLst>
      <p:ext uri="{BB962C8B-B14F-4D97-AF65-F5344CB8AC3E}">
        <p14:creationId xmlns:p14="http://schemas.microsoft.com/office/powerpoint/2010/main" val="28180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Part1</a:t>
            </a:r>
            <a:r>
              <a:rPr lang="zh-CN" altLang="en-US" dirty="0">
                <a:ea typeface="FZYaoTi" pitchFamily="2" charset="-122"/>
              </a:rPr>
              <a:t>：</a:t>
            </a:r>
            <a:r>
              <a:rPr lang="en-US" altLang="zh-CN" dirty="0">
                <a:ea typeface="FZYaoTi" pitchFamily="2" charset="-122"/>
              </a:rPr>
              <a:t>MPAC Accuracy (Proposed By HW)</a:t>
            </a:r>
          </a:p>
        </p:txBody>
      </p:sp>
      <p:pic>
        <p:nvPicPr>
          <p:cNvPr id="11" name="图片 10"/>
          <p:cNvPicPr>
            <a:picLocks noChangeAspect="1"/>
          </p:cNvPicPr>
          <p:nvPr/>
        </p:nvPicPr>
        <p:blipFill>
          <a:blip r:embed="rId3"/>
          <a:stretch>
            <a:fillRect/>
          </a:stretch>
        </p:blipFill>
        <p:spPr>
          <a:xfrm>
            <a:off x="609600" y="3762457"/>
            <a:ext cx="5705475" cy="2181143"/>
          </a:xfrm>
          <a:prstGeom prst="rect">
            <a:avLst/>
          </a:prstGeom>
        </p:spPr>
      </p:pic>
      <p:pic>
        <p:nvPicPr>
          <p:cNvPr id="14" name="图片 13"/>
          <p:cNvPicPr>
            <a:picLocks noChangeAspect="1"/>
          </p:cNvPicPr>
          <p:nvPr/>
        </p:nvPicPr>
        <p:blipFill>
          <a:blip r:embed="rId4"/>
          <a:stretch>
            <a:fillRect/>
          </a:stretch>
        </p:blipFill>
        <p:spPr>
          <a:xfrm>
            <a:off x="6582295" y="3762457"/>
            <a:ext cx="4486275" cy="2143125"/>
          </a:xfrm>
          <a:prstGeom prst="rect">
            <a:avLst/>
          </a:prstGeom>
        </p:spPr>
      </p:pic>
      <p:sp>
        <p:nvSpPr>
          <p:cNvPr id="15" name="TextBox 2"/>
          <p:cNvSpPr txBox="1"/>
          <p:nvPr/>
        </p:nvSpPr>
        <p:spPr>
          <a:xfrm>
            <a:off x="609600" y="2581870"/>
            <a:ext cx="4876800" cy="923330"/>
          </a:xfrm>
          <a:prstGeom prst="rect">
            <a:avLst/>
          </a:prstGeom>
          <a:noFill/>
        </p:spPr>
        <p:txBody>
          <a:bodyPr wrap="square" lIns="0" rtlCol="0">
            <a:spAutoFit/>
          </a:bodyPr>
          <a:lstStyle/>
          <a:p>
            <a:pPr marL="285750" indent="-285750" algn="just">
              <a:buFont typeface="Wingdings" panose="05000000000000000000" pitchFamily="2" charset="2"/>
              <a:buChar char="n"/>
            </a:pPr>
            <a:r>
              <a:rPr lang="en-US" i="1" dirty="0">
                <a:cs typeface="Roboto" panose="02000000000000000000" pitchFamily="2" charset="0"/>
              </a:rPr>
              <a:t>Results Group 1 in </a:t>
            </a:r>
            <a:r>
              <a:rPr lang="en-US" i="1" dirty="0" err="1">
                <a:cs typeface="Roboto" panose="02000000000000000000" pitchFamily="2" charset="0"/>
              </a:rPr>
              <a:t>Lab_A</a:t>
            </a:r>
            <a:r>
              <a:rPr lang="en-US" i="1" dirty="0">
                <a:cs typeface="Roboto" panose="02000000000000000000" pitchFamily="2" charset="0"/>
              </a:rPr>
              <a:t>/B/C:</a:t>
            </a:r>
          </a:p>
          <a:p>
            <a:pPr marL="742950" lvl="1" indent="-285750" algn="just">
              <a:buFont typeface="Wingdings" panose="05000000000000000000" pitchFamily="2" charset="2"/>
              <a:buChar char="ü"/>
            </a:pPr>
            <a:r>
              <a:rPr lang="en-US" i="1" dirty="0">
                <a:cs typeface="Roboto" panose="02000000000000000000" pitchFamily="2" charset="0"/>
              </a:rPr>
              <a:t>Same system Vendor V1</a:t>
            </a:r>
          </a:p>
          <a:p>
            <a:pPr marL="742950" lvl="1" indent="-285750" algn="just">
              <a:buFont typeface="Wingdings" panose="05000000000000000000" pitchFamily="2" charset="2"/>
              <a:buChar char="ü"/>
            </a:pPr>
            <a:r>
              <a:rPr lang="en-US" i="1" dirty="0">
                <a:cs typeface="Roboto" panose="02000000000000000000" pitchFamily="2" charset="0"/>
              </a:rPr>
              <a:t>Same DUT1</a:t>
            </a:r>
          </a:p>
        </p:txBody>
      </p:sp>
      <p:sp>
        <p:nvSpPr>
          <p:cNvPr id="16" name="TextBox 2"/>
          <p:cNvSpPr txBox="1"/>
          <p:nvPr/>
        </p:nvSpPr>
        <p:spPr>
          <a:xfrm>
            <a:off x="6582295" y="2581870"/>
            <a:ext cx="4876800" cy="923330"/>
          </a:xfrm>
          <a:prstGeom prst="rect">
            <a:avLst/>
          </a:prstGeom>
          <a:noFill/>
        </p:spPr>
        <p:txBody>
          <a:bodyPr wrap="square" lIns="0" rtlCol="0">
            <a:spAutoFit/>
          </a:bodyPr>
          <a:lstStyle/>
          <a:p>
            <a:pPr marL="285750" indent="-285750" algn="just">
              <a:buFont typeface="Wingdings" panose="05000000000000000000" pitchFamily="2" charset="2"/>
              <a:buChar char="n"/>
            </a:pPr>
            <a:r>
              <a:rPr lang="en-US" altLang="zh-CN" i="1" dirty="0">
                <a:cs typeface="Roboto" panose="02000000000000000000" pitchFamily="2" charset="0"/>
              </a:rPr>
              <a:t>Results Group 2 in </a:t>
            </a:r>
            <a:r>
              <a:rPr lang="en-US" altLang="zh-CN" i="1" dirty="0" err="1">
                <a:cs typeface="Roboto" panose="02000000000000000000" pitchFamily="2" charset="0"/>
              </a:rPr>
              <a:t>Lab_D</a:t>
            </a:r>
            <a:r>
              <a:rPr lang="en-US" altLang="zh-CN" i="1" dirty="0">
                <a:cs typeface="Roboto" panose="02000000000000000000" pitchFamily="2" charset="0"/>
              </a:rPr>
              <a:t>/E:</a:t>
            </a:r>
          </a:p>
          <a:p>
            <a:pPr marL="742950" lvl="1" indent="-285750" algn="just">
              <a:buFont typeface="Wingdings" panose="05000000000000000000" pitchFamily="2" charset="2"/>
              <a:buChar char="ü"/>
            </a:pPr>
            <a:r>
              <a:rPr lang="en-US" altLang="zh-CN" i="1" dirty="0">
                <a:cs typeface="Roboto" panose="02000000000000000000" pitchFamily="2" charset="0"/>
              </a:rPr>
              <a:t>Another system Vendor V2</a:t>
            </a:r>
          </a:p>
          <a:p>
            <a:pPr marL="742950" lvl="1" indent="-285750" algn="just">
              <a:buFont typeface="Wingdings" panose="05000000000000000000" pitchFamily="2" charset="2"/>
              <a:buChar char="ü"/>
            </a:pPr>
            <a:r>
              <a:rPr lang="en-US" altLang="zh-CN" i="1" dirty="0">
                <a:cs typeface="Roboto" panose="02000000000000000000" pitchFamily="2" charset="0"/>
              </a:rPr>
              <a:t>Another DUT2</a:t>
            </a:r>
          </a:p>
        </p:txBody>
      </p:sp>
      <p:graphicFrame>
        <p:nvGraphicFramePr>
          <p:cNvPr id="3" name="表格 2"/>
          <p:cNvGraphicFramePr>
            <a:graphicFrameLocks noGrp="1"/>
          </p:cNvGraphicFramePr>
          <p:nvPr>
            <p:extLst>
              <p:ext uri="{D42A27DB-BD31-4B8C-83A1-F6EECF244321}">
                <p14:modId xmlns:p14="http://schemas.microsoft.com/office/powerpoint/2010/main" val="4174711047"/>
              </p:ext>
            </p:extLst>
          </p:nvPr>
        </p:nvGraphicFramePr>
        <p:xfrm>
          <a:off x="1676400" y="1295400"/>
          <a:ext cx="7746999" cy="1005840"/>
        </p:xfrm>
        <a:graphic>
          <a:graphicData uri="http://schemas.openxmlformats.org/drawingml/2006/table">
            <a:tbl>
              <a:tblPr firstRow="1" bandRow="1">
                <a:tableStyleId>{7DF18680-E054-41AD-8BC1-D1AEF772440D}</a:tableStyleId>
              </a:tblPr>
              <a:tblGrid>
                <a:gridCol w="2582333">
                  <a:extLst>
                    <a:ext uri="{9D8B030D-6E8A-4147-A177-3AD203B41FA5}">
                      <a16:colId xmlns:a16="http://schemas.microsoft.com/office/drawing/2014/main" val="20000"/>
                    </a:ext>
                  </a:extLst>
                </a:gridCol>
                <a:gridCol w="2582333">
                  <a:extLst>
                    <a:ext uri="{9D8B030D-6E8A-4147-A177-3AD203B41FA5}">
                      <a16:colId xmlns:a16="http://schemas.microsoft.com/office/drawing/2014/main" val="20001"/>
                    </a:ext>
                  </a:extLst>
                </a:gridCol>
                <a:gridCol w="2582333">
                  <a:extLst>
                    <a:ext uri="{9D8B030D-6E8A-4147-A177-3AD203B41FA5}">
                      <a16:colId xmlns:a16="http://schemas.microsoft.com/office/drawing/2014/main" val="20002"/>
                    </a:ext>
                  </a:extLst>
                </a:gridCol>
              </a:tblGrid>
              <a:tr h="342887">
                <a:tc>
                  <a:txBody>
                    <a:bodyPr/>
                    <a:lstStyle/>
                    <a:p>
                      <a:pPr algn="ctr"/>
                      <a:endParaRPr lang="en-US" dirty="0">
                        <a:latin typeface="+mn-lt"/>
                        <a:cs typeface="Roboto" panose="02000000000000000000" pitchFamily="2" charset="0"/>
                      </a:endParaRPr>
                    </a:p>
                  </a:txBody>
                  <a:tcPr anchor="ctr"/>
                </a:tc>
                <a:tc>
                  <a:txBody>
                    <a:bodyPr/>
                    <a:lstStyle/>
                    <a:p>
                      <a:pPr algn="ctr"/>
                      <a:r>
                        <a:rPr lang="en-US" dirty="0"/>
                        <a:t> MPAC</a:t>
                      </a:r>
                      <a:endParaRPr lang="en-US" dirty="0">
                        <a:latin typeface="+mn-lt"/>
                        <a:cs typeface="Roboto" panose="02000000000000000000" pitchFamily="2" charset="0"/>
                      </a:endParaRPr>
                    </a:p>
                  </a:txBody>
                  <a:tcPr anchor="ctr"/>
                </a:tc>
                <a:tc>
                  <a:txBody>
                    <a:bodyPr/>
                    <a:lstStyle/>
                    <a:p>
                      <a:pPr algn="ctr"/>
                      <a:r>
                        <a:rPr lang="en-US" dirty="0"/>
                        <a:t>RTS</a:t>
                      </a:r>
                      <a:endParaRPr lang="en-US" dirty="0">
                        <a:latin typeface="+mn-lt"/>
                        <a:cs typeface="Roboto" panose="02000000000000000000" pitchFamily="2" charset="0"/>
                      </a:endParaRPr>
                    </a:p>
                  </a:txBody>
                  <a:tcPr anchor="ctr"/>
                </a:tc>
                <a:extLst>
                  <a:ext uri="{0D108BD9-81ED-4DB2-BD59-A6C34878D82A}">
                    <a16:rowId xmlns:a16="http://schemas.microsoft.com/office/drawing/2014/main" val="10000"/>
                  </a:ext>
                </a:extLst>
              </a:tr>
              <a:tr h="591833">
                <a:tc>
                  <a:txBody>
                    <a:bodyPr/>
                    <a:lstStyle/>
                    <a:p>
                      <a:pPr algn="ctr"/>
                      <a:r>
                        <a:rPr lang="en-US" dirty="0"/>
                        <a:t>Chamber-to-chamber variation (</a:t>
                      </a:r>
                      <a:r>
                        <a:rPr lang="en-US" dirty="0" err="1"/>
                        <a:t>UMa</a:t>
                      </a:r>
                      <a:r>
                        <a:rPr lang="en-US" dirty="0"/>
                        <a:t>)</a:t>
                      </a:r>
                      <a:endParaRPr lang="en-US" dirty="0">
                        <a:latin typeface="+mn-lt"/>
                        <a:cs typeface="Roboto" panose="02000000000000000000" pitchFamily="2" charset="0"/>
                      </a:endParaRPr>
                    </a:p>
                  </a:txBody>
                  <a:tcPr anchor="ctr"/>
                </a:tc>
                <a:tc>
                  <a:txBody>
                    <a:bodyPr/>
                    <a:lstStyle/>
                    <a:p>
                      <a:pPr algn="ctr"/>
                      <a:r>
                        <a:rPr lang="en-US" dirty="0"/>
                        <a:t>7 dB *</a:t>
                      </a:r>
                      <a:endParaRPr lang="en-US" dirty="0">
                        <a:latin typeface="+mn-lt"/>
                        <a:cs typeface="Roboto" panose="02000000000000000000" pitchFamily="2" charset="0"/>
                      </a:endParaRPr>
                    </a:p>
                  </a:txBody>
                  <a:tcPr anchor="ctr"/>
                </a:tc>
                <a:tc>
                  <a:txBody>
                    <a:bodyPr/>
                    <a:lstStyle/>
                    <a:p>
                      <a:pPr algn="ctr"/>
                      <a:r>
                        <a:rPr lang="en-US" dirty="0"/>
                        <a:t>1 dB</a:t>
                      </a:r>
                      <a:endParaRPr lang="en-US" dirty="0">
                        <a:latin typeface="+mn-lt"/>
                        <a:cs typeface="Roboto" panose="02000000000000000000" pitchFamily="2" charset="0"/>
                      </a:endParaRPr>
                    </a:p>
                  </a:txBody>
                  <a:tcPr anchor="ctr"/>
                </a:tc>
                <a:extLst>
                  <a:ext uri="{0D108BD9-81ED-4DB2-BD59-A6C34878D82A}">
                    <a16:rowId xmlns:a16="http://schemas.microsoft.com/office/drawing/2014/main" val="10001"/>
                  </a:ext>
                </a:extLst>
              </a:tr>
            </a:tbl>
          </a:graphicData>
        </a:graphic>
      </p:graphicFrame>
      <p:sp>
        <p:nvSpPr>
          <p:cNvPr id="17" name="TextBox 6"/>
          <p:cNvSpPr txBox="1"/>
          <p:nvPr/>
        </p:nvSpPr>
        <p:spPr>
          <a:xfrm>
            <a:off x="2743200" y="6213058"/>
            <a:ext cx="7848600" cy="369332"/>
          </a:xfrm>
          <a:prstGeom prst="rect">
            <a:avLst/>
          </a:prstGeom>
          <a:noFill/>
        </p:spPr>
        <p:txBody>
          <a:bodyPr wrap="square" rtlCol="0">
            <a:spAutoFit/>
          </a:bodyPr>
          <a:lstStyle/>
          <a:p>
            <a:r>
              <a:rPr lang="en-US" dirty="0">
                <a:cs typeface="Roboto" panose="02000000000000000000" pitchFamily="2" charset="0"/>
                <a:hlinkClick r:id="rId5"/>
              </a:rPr>
              <a:t>*Data</a:t>
            </a:r>
            <a:r>
              <a:rPr lang="en-US" dirty="0">
                <a:cs typeface="Roboto" panose="02000000000000000000" pitchFamily="2" charset="0"/>
              </a:rPr>
              <a:t> from Huawei submitted to CTIA, May, 2017. </a:t>
            </a:r>
          </a:p>
        </p:txBody>
      </p:sp>
    </p:spTree>
    <p:extLst>
      <p:ext uri="{BB962C8B-B14F-4D97-AF65-F5344CB8AC3E}">
        <p14:creationId xmlns:p14="http://schemas.microsoft.com/office/powerpoint/2010/main" val="409098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Part2</a:t>
            </a:r>
            <a:r>
              <a:rPr lang="zh-CN" altLang="en-US" dirty="0">
                <a:ea typeface="FZYaoTi" pitchFamily="2" charset="-122"/>
              </a:rPr>
              <a:t>：</a:t>
            </a:r>
            <a:r>
              <a:rPr lang="en-US" altLang="zh-CN" dirty="0">
                <a:ea typeface="FZYaoTi" pitchFamily="2" charset="-122"/>
              </a:rPr>
              <a:t>MPAC VS RTS Comparisons</a:t>
            </a:r>
          </a:p>
        </p:txBody>
      </p:sp>
      <p:graphicFrame>
        <p:nvGraphicFramePr>
          <p:cNvPr id="11" name="Table 2"/>
          <p:cNvGraphicFramePr>
            <a:graphicFrameLocks noGrp="1"/>
          </p:cNvGraphicFramePr>
          <p:nvPr>
            <p:extLst>
              <p:ext uri="{D42A27DB-BD31-4B8C-83A1-F6EECF244321}">
                <p14:modId xmlns:p14="http://schemas.microsoft.com/office/powerpoint/2010/main" val="1785433197"/>
              </p:ext>
            </p:extLst>
          </p:nvPr>
        </p:nvGraphicFramePr>
        <p:xfrm>
          <a:off x="609600" y="1219200"/>
          <a:ext cx="10744201" cy="5105398"/>
        </p:xfrm>
        <a:graphic>
          <a:graphicData uri="http://schemas.openxmlformats.org/drawingml/2006/table">
            <a:tbl>
              <a:tblPr>
                <a:tableStyleId>{5C22544A-7EE6-4342-B048-85BDC9FD1C3A}</a:tableStyleId>
              </a:tblPr>
              <a:tblGrid>
                <a:gridCol w="1141543">
                  <a:extLst>
                    <a:ext uri="{9D8B030D-6E8A-4147-A177-3AD203B41FA5}">
                      <a16:colId xmlns:a16="http://schemas.microsoft.com/office/drawing/2014/main" val="3331383211"/>
                    </a:ext>
                  </a:extLst>
                </a:gridCol>
                <a:gridCol w="1141543">
                  <a:extLst>
                    <a:ext uri="{9D8B030D-6E8A-4147-A177-3AD203B41FA5}">
                      <a16:colId xmlns:a16="http://schemas.microsoft.com/office/drawing/2014/main" val="2462906681"/>
                    </a:ext>
                  </a:extLst>
                </a:gridCol>
                <a:gridCol w="1141543">
                  <a:extLst>
                    <a:ext uri="{9D8B030D-6E8A-4147-A177-3AD203B41FA5}">
                      <a16:colId xmlns:a16="http://schemas.microsoft.com/office/drawing/2014/main" val="805873397"/>
                    </a:ext>
                  </a:extLst>
                </a:gridCol>
                <a:gridCol w="1141543">
                  <a:extLst>
                    <a:ext uri="{9D8B030D-6E8A-4147-A177-3AD203B41FA5}">
                      <a16:colId xmlns:a16="http://schemas.microsoft.com/office/drawing/2014/main" val="1404185399"/>
                    </a:ext>
                  </a:extLst>
                </a:gridCol>
                <a:gridCol w="917800">
                  <a:extLst>
                    <a:ext uri="{9D8B030D-6E8A-4147-A177-3AD203B41FA5}">
                      <a16:colId xmlns:a16="http://schemas.microsoft.com/office/drawing/2014/main" val="2710715721"/>
                    </a:ext>
                  </a:extLst>
                </a:gridCol>
                <a:gridCol w="917800">
                  <a:extLst>
                    <a:ext uri="{9D8B030D-6E8A-4147-A177-3AD203B41FA5}">
                      <a16:colId xmlns:a16="http://schemas.microsoft.com/office/drawing/2014/main" val="2534105317"/>
                    </a:ext>
                  </a:extLst>
                </a:gridCol>
                <a:gridCol w="917800">
                  <a:extLst>
                    <a:ext uri="{9D8B030D-6E8A-4147-A177-3AD203B41FA5}">
                      <a16:colId xmlns:a16="http://schemas.microsoft.com/office/drawing/2014/main" val="1217611653"/>
                    </a:ext>
                  </a:extLst>
                </a:gridCol>
                <a:gridCol w="1141543">
                  <a:extLst>
                    <a:ext uri="{9D8B030D-6E8A-4147-A177-3AD203B41FA5}">
                      <a16:colId xmlns:a16="http://schemas.microsoft.com/office/drawing/2014/main" val="3972241334"/>
                    </a:ext>
                  </a:extLst>
                </a:gridCol>
                <a:gridCol w="1141543">
                  <a:extLst>
                    <a:ext uri="{9D8B030D-6E8A-4147-A177-3AD203B41FA5}">
                      <a16:colId xmlns:a16="http://schemas.microsoft.com/office/drawing/2014/main" val="627881463"/>
                    </a:ext>
                  </a:extLst>
                </a:gridCol>
                <a:gridCol w="1141543">
                  <a:extLst>
                    <a:ext uri="{9D8B030D-6E8A-4147-A177-3AD203B41FA5}">
                      <a16:colId xmlns:a16="http://schemas.microsoft.com/office/drawing/2014/main" val="3981835152"/>
                    </a:ext>
                  </a:extLst>
                </a:gridCol>
              </a:tblGrid>
              <a:tr h="198191">
                <a:tc rowSpan="26">
                  <a:txBody>
                    <a:bodyPr/>
                    <a:lstStyle/>
                    <a:p>
                      <a:pPr algn="ctr" fontAlgn="ctr"/>
                      <a:r>
                        <a:rPr lang="en-US" sz="1100" u="none" strike="noStrike" dirty="0">
                          <a:effectLst/>
                          <a:latin typeface="+mn-lt"/>
                          <a:cs typeface="Roboto" panose="02000000000000000000" pitchFamily="2" charset="0"/>
                        </a:rPr>
                        <a:t> </a:t>
                      </a:r>
                      <a:endParaRPr lang="en-US" sz="1100" b="1" i="0" u="none" strike="noStrike" dirty="0">
                        <a:solidFill>
                          <a:srgbClr val="000000"/>
                        </a:solidFill>
                        <a:effectLst/>
                        <a:latin typeface="+mn-lt"/>
                        <a:cs typeface="Roboto" panose="02000000000000000000" pitchFamily="2" charset="0"/>
                      </a:endParaRPr>
                    </a:p>
                    <a:p>
                      <a:pPr algn="ctr" fontAlgn="ctr"/>
                      <a:r>
                        <a:rPr lang="en-US" sz="1100" u="none" strike="noStrike" dirty="0">
                          <a:effectLst/>
                          <a:latin typeface="+mn-lt"/>
                          <a:cs typeface="Roboto" panose="02000000000000000000" pitchFamily="2" charset="0"/>
                        </a:rPr>
                        <a:t>Phone</a:t>
                      </a:r>
                      <a:r>
                        <a:rPr lang="en-US" sz="1100" u="none" strike="noStrike" baseline="0" dirty="0">
                          <a:effectLst/>
                          <a:latin typeface="+mn-lt"/>
                          <a:cs typeface="Roboto" panose="02000000000000000000" pitchFamily="2" charset="0"/>
                        </a:rPr>
                        <a:t> </a:t>
                      </a:r>
                      <a:r>
                        <a:rPr lang="en-US" sz="1100" u="none" strike="noStrike" baseline="0" dirty="0" err="1">
                          <a:effectLst/>
                          <a:latin typeface="+mn-lt"/>
                          <a:cs typeface="Roboto" panose="02000000000000000000" pitchFamily="2" charset="0"/>
                        </a:rPr>
                        <a:t>xxxx</a:t>
                      </a:r>
                      <a:endParaRPr lang="en-US" sz="1100" u="none" strike="noStrike" dirty="0">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p>
                      <a:pPr algn="ctr" fontAlgn="ctr"/>
                      <a:endParaRPr lang="en-US" sz="1100" b="1" i="0" u="none" strike="noStrike" dirty="0">
                        <a:solidFill>
                          <a:srgbClr val="000000"/>
                        </a:solidFill>
                        <a:effectLst/>
                        <a:latin typeface="+mn-lt"/>
                        <a:cs typeface="Roboto" panose="02000000000000000000" pitchFamily="2" charset="0"/>
                      </a:endParaRPr>
                    </a:p>
                  </a:txBody>
                  <a:tcPr marL="7620" marR="7620" marT="7620" marB="0" anchor="ctr"/>
                </a:tc>
                <a:tc rowSpan="2">
                  <a:txBody>
                    <a:bodyPr/>
                    <a:lstStyle/>
                    <a:p>
                      <a:pPr algn="ctr" fontAlgn="ctr"/>
                      <a:r>
                        <a:rPr lang="en-US" sz="1100" u="none" strike="noStrike" dirty="0">
                          <a:effectLst/>
                          <a:latin typeface="+mn-lt"/>
                          <a:cs typeface="Roboto" panose="02000000000000000000" pitchFamily="2" charset="0"/>
                        </a:rPr>
                        <a:t> </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3">
                        <a:lumMod val="20000"/>
                        <a:lumOff val="80000"/>
                      </a:schemeClr>
                    </a:solidFill>
                  </a:tcPr>
                </a:tc>
                <a:tc rowSpan="2">
                  <a:txBody>
                    <a:bodyPr/>
                    <a:lstStyle/>
                    <a:p>
                      <a:pPr algn="ctr" fontAlgn="ctr"/>
                      <a:r>
                        <a:rPr lang="en-US" sz="1100" u="none" strike="noStrike" dirty="0">
                          <a:effectLst/>
                          <a:latin typeface="+mn-lt"/>
                          <a:cs typeface="Roboto" panose="02000000000000000000" pitchFamily="2" charset="0"/>
                        </a:rPr>
                        <a:t> </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rowSpan="2">
                  <a:txBody>
                    <a:bodyPr/>
                    <a:lstStyle/>
                    <a:p>
                      <a:pPr algn="ctr" fontAlgn="ctr"/>
                      <a:r>
                        <a:rPr lang="en-US" sz="1100" u="none" strike="noStrike" dirty="0">
                          <a:effectLst/>
                          <a:latin typeface="+mn-lt"/>
                          <a:cs typeface="Roboto" panose="02000000000000000000" pitchFamily="2" charset="0"/>
                        </a:rPr>
                        <a:t> </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gridSpan="3">
                  <a:txBody>
                    <a:bodyPr/>
                    <a:lstStyle/>
                    <a:p>
                      <a:pPr algn="ctr" fontAlgn="ctr"/>
                      <a:r>
                        <a:rPr lang="en-US" sz="1100" b="1" u="none" strike="noStrike" dirty="0" err="1">
                          <a:effectLst/>
                          <a:latin typeface="+mn-lt"/>
                          <a:cs typeface="Roboto" panose="02000000000000000000" pitchFamily="2" charset="0"/>
                        </a:rPr>
                        <a:t>UMi</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tc>
                <a:tc hMerge="1">
                  <a:txBody>
                    <a:bodyPr/>
                    <a:lstStyle/>
                    <a:p>
                      <a:endParaRPr lang="en-US"/>
                    </a:p>
                  </a:txBody>
                  <a:tcPr/>
                </a:tc>
                <a:tc hMerge="1">
                  <a:txBody>
                    <a:bodyPr/>
                    <a:lstStyle/>
                    <a:p>
                      <a:endParaRPr lang="en-US"/>
                    </a:p>
                  </a:txBody>
                  <a:tcPr/>
                </a:tc>
                <a:tc gridSpan="3">
                  <a:txBody>
                    <a:bodyPr/>
                    <a:lstStyle/>
                    <a:p>
                      <a:pPr algn="ctr" fontAlgn="b"/>
                      <a:r>
                        <a:rPr lang="en-US" sz="1100" b="1" u="none" strike="noStrike" dirty="0">
                          <a:effectLst/>
                          <a:latin typeface="+mn-lt"/>
                          <a:cs typeface="Roboto" panose="02000000000000000000" pitchFamily="2" charset="0"/>
                        </a:rPr>
                        <a:t>Difference</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tc>
                <a:tc hMerge="1">
                  <a:txBody>
                    <a:bodyPr/>
                    <a:lstStyle/>
                    <a:p>
                      <a:pPr algn="ctr"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hMerge="1">
                  <a:txBody>
                    <a:bodyPr/>
                    <a:lstStyle/>
                    <a:p>
                      <a:pPr algn="ctr" fontAlgn="b"/>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355568267"/>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i="1" u="none" strike="noStrike" dirty="0">
                          <a:effectLst/>
                          <a:latin typeface="+mn-lt"/>
                          <a:cs typeface="Roboto" panose="02000000000000000000" pitchFamily="2" charset="0"/>
                        </a:rPr>
                        <a:t>70%</a:t>
                      </a:r>
                      <a:endParaRPr lang="en-US" sz="1100" b="1" i="1" u="none" strike="noStrike" dirty="0">
                        <a:solidFill>
                          <a:srgbClr val="000000"/>
                        </a:solidFill>
                        <a:effectLst/>
                        <a:latin typeface="+mn-lt"/>
                        <a:cs typeface="Roboto" panose="02000000000000000000" pitchFamily="2" charset="0"/>
                      </a:endParaRPr>
                    </a:p>
                  </a:txBody>
                  <a:tcPr marL="7620" marR="7620" marT="7620" marB="0" anchor="ctr"/>
                </a:tc>
                <a:tc>
                  <a:txBody>
                    <a:bodyPr/>
                    <a:lstStyle/>
                    <a:p>
                      <a:pPr algn="ctr" fontAlgn="ctr"/>
                      <a:r>
                        <a:rPr lang="en-US" sz="1100" i="1" u="none" strike="noStrike" dirty="0">
                          <a:effectLst/>
                          <a:latin typeface="+mn-lt"/>
                          <a:cs typeface="Roboto" panose="02000000000000000000" pitchFamily="2" charset="0"/>
                        </a:rPr>
                        <a:t>90%</a:t>
                      </a:r>
                      <a:endParaRPr lang="en-US" sz="1100" b="1" i="1" u="none" strike="noStrike" dirty="0">
                        <a:solidFill>
                          <a:srgbClr val="000000"/>
                        </a:solidFill>
                        <a:effectLst/>
                        <a:latin typeface="+mn-lt"/>
                        <a:cs typeface="Roboto" panose="02000000000000000000" pitchFamily="2" charset="0"/>
                      </a:endParaRPr>
                    </a:p>
                  </a:txBody>
                  <a:tcPr marL="7620" marR="7620" marT="7620" marB="0" anchor="ctr"/>
                </a:tc>
                <a:tc>
                  <a:txBody>
                    <a:bodyPr/>
                    <a:lstStyle/>
                    <a:p>
                      <a:pPr algn="ctr" fontAlgn="ctr"/>
                      <a:r>
                        <a:rPr lang="en-US" sz="1100" i="1" u="none" strike="noStrike" dirty="0">
                          <a:effectLst/>
                          <a:latin typeface="+mn-lt"/>
                          <a:cs typeface="Roboto" panose="02000000000000000000" pitchFamily="2" charset="0"/>
                        </a:rPr>
                        <a:t>95%</a:t>
                      </a:r>
                      <a:endParaRPr lang="en-US" sz="1100" b="1" i="1" u="none" strike="noStrike" dirty="0">
                        <a:solidFill>
                          <a:srgbClr val="000000"/>
                        </a:solidFill>
                        <a:effectLst/>
                        <a:latin typeface="+mn-lt"/>
                        <a:cs typeface="Roboto" panose="02000000000000000000" pitchFamily="2" charset="0"/>
                      </a:endParaRPr>
                    </a:p>
                  </a:txBody>
                  <a:tcPr marL="7620" marR="7620" marT="7620" marB="0" anchor="ctr"/>
                </a:tc>
                <a:tc>
                  <a:txBody>
                    <a:bodyPr/>
                    <a:lstStyle/>
                    <a:p>
                      <a:pPr algn="ctr" fontAlgn="ctr"/>
                      <a:r>
                        <a:rPr lang="en-US" sz="1100" i="1" u="none" strike="noStrike" dirty="0">
                          <a:effectLst/>
                          <a:latin typeface="+mn-lt"/>
                          <a:cs typeface="Roboto" panose="02000000000000000000" pitchFamily="2" charset="0"/>
                        </a:rPr>
                        <a:t>70%</a:t>
                      </a:r>
                      <a:endParaRPr lang="en-US" sz="1100" b="1" i="1" u="none" strike="noStrike" dirty="0">
                        <a:solidFill>
                          <a:srgbClr val="000000"/>
                        </a:solidFill>
                        <a:effectLst/>
                        <a:latin typeface="+mn-lt"/>
                        <a:cs typeface="Roboto" panose="02000000000000000000" pitchFamily="2" charset="0"/>
                      </a:endParaRPr>
                    </a:p>
                  </a:txBody>
                  <a:tcPr marL="7620" marR="7620" marT="7620" marB="0" anchor="ctr"/>
                </a:tc>
                <a:tc>
                  <a:txBody>
                    <a:bodyPr/>
                    <a:lstStyle/>
                    <a:p>
                      <a:pPr algn="ctr" fontAlgn="ctr"/>
                      <a:r>
                        <a:rPr lang="en-US" sz="1100" i="1" u="none" strike="noStrike" dirty="0">
                          <a:effectLst/>
                          <a:latin typeface="+mn-lt"/>
                          <a:cs typeface="Roboto" panose="02000000000000000000" pitchFamily="2" charset="0"/>
                        </a:rPr>
                        <a:t>90%</a:t>
                      </a:r>
                      <a:endParaRPr lang="en-US" sz="1100" b="1" i="1" u="none" strike="noStrike" dirty="0">
                        <a:solidFill>
                          <a:srgbClr val="000000"/>
                        </a:solidFill>
                        <a:effectLst/>
                        <a:latin typeface="+mn-lt"/>
                        <a:cs typeface="Roboto" panose="02000000000000000000" pitchFamily="2" charset="0"/>
                      </a:endParaRPr>
                    </a:p>
                  </a:txBody>
                  <a:tcPr marL="7620" marR="7620" marT="7620" marB="0" anchor="ctr"/>
                </a:tc>
                <a:tc>
                  <a:txBody>
                    <a:bodyPr/>
                    <a:lstStyle/>
                    <a:p>
                      <a:pPr algn="ctr" fontAlgn="ctr"/>
                      <a:r>
                        <a:rPr lang="en-US" sz="1100" i="1" u="none" strike="noStrike" dirty="0">
                          <a:effectLst/>
                          <a:latin typeface="+mn-lt"/>
                          <a:cs typeface="Roboto" panose="02000000000000000000" pitchFamily="2" charset="0"/>
                        </a:rPr>
                        <a:t>95%</a:t>
                      </a:r>
                      <a:endParaRPr lang="en-US" sz="1100" b="1" i="1" u="none" strike="noStrike" dirty="0">
                        <a:solidFill>
                          <a:srgbClr val="000000"/>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3171666263"/>
                  </a:ext>
                </a:extLst>
              </a:tr>
              <a:tr h="190263">
                <a:tc vMerge="1">
                  <a:txBody>
                    <a:bodyPr/>
                    <a:lstStyle/>
                    <a:p>
                      <a:pPr algn="ctr" fontAlgn="ctr"/>
                      <a:endParaRPr lang="en-US" sz="1100" b="1" i="0" u="none" strike="noStrike" dirty="0">
                        <a:solidFill>
                          <a:srgbClr val="000000"/>
                        </a:solidFill>
                        <a:effectLst/>
                        <a:latin typeface="Calibri" panose="020F0502020204030204" pitchFamily="34" charset="0"/>
                      </a:endParaRPr>
                    </a:p>
                  </a:txBody>
                  <a:tcPr marL="7620" marR="7620" marT="7620" marB="0" anchor="ctr"/>
                </a:tc>
                <a:tc rowSpan="6">
                  <a:txBody>
                    <a:bodyPr/>
                    <a:lstStyle/>
                    <a:p>
                      <a:pPr algn="ctr" fontAlgn="ctr"/>
                      <a:r>
                        <a:rPr lang="en-US" sz="1100" u="none" strike="noStrike" dirty="0">
                          <a:effectLst/>
                          <a:latin typeface="+mn-lt"/>
                          <a:cs typeface="Roboto" panose="02000000000000000000" pitchFamily="2" charset="0"/>
                        </a:rPr>
                        <a:t>LTE B3</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3">
                        <a:lumMod val="20000"/>
                        <a:lumOff val="80000"/>
                      </a:schemeClr>
                    </a:solidFill>
                  </a:tcPr>
                </a:tc>
                <a:tc rowSpan="2">
                  <a:txBody>
                    <a:bodyPr/>
                    <a:lstStyle/>
                    <a:p>
                      <a:pPr algn="ctr" fontAlgn="ctr"/>
                      <a:r>
                        <a:rPr lang="en-US" sz="1100" u="none" strike="noStrike" dirty="0">
                          <a:effectLst/>
                          <a:latin typeface="+mn-lt"/>
                          <a:cs typeface="Roboto" panose="02000000000000000000" pitchFamily="2" charset="0"/>
                        </a:rPr>
                        <a:t>P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-100.18</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-97.88</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-96.70</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extLst>
                  <a:ext uri="{0D108BD9-81ED-4DB2-BD59-A6C34878D82A}">
                    <a16:rowId xmlns:a16="http://schemas.microsoft.com/office/drawing/2014/main" val="3440645808"/>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-100.31</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-98.55</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-97.78</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-0.13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-0.67 </a:t>
                      </a:r>
                    </a:p>
                  </a:txBody>
                  <a:tcPr marL="7620" marR="7620" marT="7620" marB="0" anchor="ctr"/>
                </a:tc>
                <a:tc>
                  <a:txBody>
                    <a:bodyPr/>
                    <a:lstStyle/>
                    <a:p>
                      <a:pPr algn="ctr" fontAlgn="b"/>
                      <a:r>
                        <a:rPr lang="en-US" sz="1100" b="0" i="0" u="none" strike="noStrike" dirty="0">
                          <a:solidFill>
                            <a:srgbClr val="FF0000"/>
                          </a:solidFill>
                          <a:effectLst/>
                          <a:latin typeface="+mn-lt"/>
                          <a:cs typeface="Roboto" panose="02000000000000000000" pitchFamily="2" charset="0"/>
                        </a:rPr>
                        <a:t>-1.08 </a:t>
                      </a:r>
                    </a:p>
                  </a:txBody>
                  <a:tcPr marL="7620" marR="7620" marT="7620" marB="0" anchor="ctr"/>
                </a:tc>
                <a:extLst>
                  <a:ext uri="{0D108BD9-81ED-4DB2-BD59-A6C34878D82A}">
                    <a16:rowId xmlns:a16="http://schemas.microsoft.com/office/drawing/2014/main" val="2363337641"/>
                  </a:ext>
                </a:extLst>
              </a:tr>
              <a:tr h="198191">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L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-99.03</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-97.3</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-96.02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ctr"/>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ctr"/>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3931664570"/>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-99.09</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-97.52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-96.74</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-0.06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-0.22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-0.72 </a:t>
                      </a:r>
                    </a:p>
                  </a:txBody>
                  <a:tcPr marL="7620" marR="7620" marT="7620" marB="0" anchor="ctr"/>
                </a:tc>
                <a:extLst>
                  <a:ext uri="{0D108BD9-81ED-4DB2-BD59-A6C34878D82A}">
                    <a16:rowId xmlns:a16="http://schemas.microsoft.com/office/drawing/2014/main" val="1568078105"/>
                  </a:ext>
                </a:extLst>
              </a:tr>
              <a:tr h="190263">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P +90</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-96.17</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-94.08</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-93.35</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366887948"/>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-96.51</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-94.74</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-93.87</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-0.34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-0.66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-0.52 </a:t>
                      </a:r>
                    </a:p>
                  </a:txBody>
                  <a:tcPr marL="7620" marR="7620" marT="7620" marB="0" anchor="ctr"/>
                </a:tc>
                <a:extLst>
                  <a:ext uri="{0D108BD9-81ED-4DB2-BD59-A6C34878D82A}">
                    <a16:rowId xmlns:a16="http://schemas.microsoft.com/office/drawing/2014/main" val="1734195808"/>
                  </a:ext>
                </a:extLst>
              </a:tr>
              <a:tr h="198191">
                <a:tc vMerge="1">
                  <a:txBody>
                    <a:bodyPr/>
                    <a:lstStyle/>
                    <a:p>
                      <a:endParaRPr lang="en-US"/>
                    </a:p>
                  </a:txBody>
                  <a:tcPr/>
                </a:tc>
                <a:tc rowSpan="6">
                  <a:txBody>
                    <a:bodyPr/>
                    <a:lstStyle/>
                    <a:p>
                      <a:pPr algn="ctr" fontAlgn="ctr"/>
                      <a:r>
                        <a:rPr lang="en-US" sz="1100" u="none" strike="noStrike" dirty="0">
                          <a:effectLst/>
                          <a:latin typeface="+mn-lt"/>
                          <a:cs typeface="Roboto" panose="02000000000000000000" pitchFamily="2" charset="0"/>
                        </a:rPr>
                        <a:t>LTE B7</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3">
                        <a:lumMod val="20000"/>
                        <a:lumOff val="80000"/>
                      </a:schemeClr>
                    </a:solidFill>
                  </a:tcPr>
                </a:tc>
                <a:tc rowSpan="2">
                  <a:txBody>
                    <a:bodyPr/>
                    <a:lstStyle/>
                    <a:p>
                      <a:pPr algn="ctr" fontAlgn="ctr"/>
                      <a:r>
                        <a:rPr lang="en-US" sz="1100" u="none" strike="noStrike" dirty="0">
                          <a:effectLst/>
                          <a:latin typeface="+mn-lt"/>
                          <a:cs typeface="Roboto" panose="02000000000000000000" pitchFamily="2" charset="0"/>
                        </a:rPr>
                        <a:t>P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-94.82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-93.17</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-92.25</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extLst>
                  <a:ext uri="{0D108BD9-81ED-4DB2-BD59-A6C34878D82A}">
                    <a16:rowId xmlns:a16="http://schemas.microsoft.com/office/drawing/2014/main" val="3019051685"/>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-94.26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-92.56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-91.88</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0.56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0.61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0.37 </a:t>
                      </a:r>
                    </a:p>
                  </a:txBody>
                  <a:tcPr marL="7620" marR="7620" marT="7620" marB="0" anchor="ctr"/>
                </a:tc>
                <a:extLst>
                  <a:ext uri="{0D108BD9-81ED-4DB2-BD59-A6C34878D82A}">
                    <a16:rowId xmlns:a16="http://schemas.microsoft.com/office/drawing/2014/main" val="1604104124"/>
                  </a:ext>
                </a:extLst>
              </a:tr>
              <a:tr h="190263">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L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-94.66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-93.00</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-92.10</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3292609451"/>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-94.09</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-92.15</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-91.22</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0.57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0.85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0.88 </a:t>
                      </a:r>
                    </a:p>
                  </a:txBody>
                  <a:tcPr marL="7620" marR="7620" marT="7620" marB="0" anchor="ctr"/>
                </a:tc>
                <a:extLst>
                  <a:ext uri="{0D108BD9-81ED-4DB2-BD59-A6C34878D82A}">
                    <a16:rowId xmlns:a16="http://schemas.microsoft.com/office/drawing/2014/main" val="2343195361"/>
                  </a:ext>
                </a:extLst>
              </a:tr>
              <a:tr h="198191">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P +90</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-90.93</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-89.04</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-87.8</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1077336327"/>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-90.06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-87.85</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-86.76</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0.87 </a:t>
                      </a:r>
                    </a:p>
                  </a:txBody>
                  <a:tcPr marL="7620" marR="7620" marT="7620" marB="0" anchor="ctr"/>
                </a:tc>
                <a:tc>
                  <a:txBody>
                    <a:bodyPr/>
                    <a:lstStyle/>
                    <a:p>
                      <a:pPr algn="ctr" fontAlgn="b"/>
                      <a:r>
                        <a:rPr lang="en-US" sz="1100" b="0" i="0" u="none" strike="noStrike" dirty="0">
                          <a:solidFill>
                            <a:srgbClr val="FF0000"/>
                          </a:solidFill>
                          <a:effectLst/>
                          <a:latin typeface="+mn-lt"/>
                          <a:cs typeface="Roboto" panose="02000000000000000000" pitchFamily="2" charset="0"/>
                        </a:rPr>
                        <a:t>1.19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1.04 </a:t>
                      </a:r>
                    </a:p>
                  </a:txBody>
                  <a:tcPr marL="7620" marR="7620" marT="7620" marB="0" anchor="ctr"/>
                </a:tc>
                <a:extLst>
                  <a:ext uri="{0D108BD9-81ED-4DB2-BD59-A6C34878D82A}">
                    <a16:rowId xmlns:a16="http://schemas.microsoft.com/office/drawing/2014/main" val="27680127"/>
                  </a:ext>
                </a:extLst>
              </a:tr>
              <a:tr h="190263">
                <a:tc vMerge="1">
                  <a:txBody>
                    <a:bodyPr/>
                    <a:lstStyle/>
                    <a:p>
                      <a:endParaRPr lang="en-US"/>
                    </a:p>
                  </a:txBody>
                  <a:tcPr/>
                </a:tc>
                <a:tc rowSpan="6">
                  <a:txBody>
                    <a:bodyPr/>
                    <a:lstStyle/>
                    <a:p>
                      <a:pPr algn="ctr" fontAlgn="ctr"/>
                      <a:r>
                        <a:rPr lang="en-US" sz="1100" u="none" strike="noStrike" dirty="0">
                          <a:effectLst/>
                          <a:latin typeface="+mn-lt"/>
                          <a:cs typeface="Roboto" panose="02000000000000000000" pitchFamily="2" charset="0"/>
                        </a:rPr>
                        <a:t>LTE B13</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3">
                        <a:lumMod val="20000"/>
                        <a:lumOff val="80000"/>
                      </a:schemeClr>
                    </a:solidFill>
                  </a:tcPr>
                </a:tc>
                <a:tc rowSpan="2">
                  <a:txBody>
                    <a:bodyPr/>
                    <a:lstStyle/>
                    <a:p>
                      <a:pPr algn="ctr" fontAlgn="ctr"/>
                      <a:r>
                        <a:rPr lang="en-US" sz="1100" u="none" strike="noStrike" dirty="0">
                          <a:effectLst/>
                          <a:latin typeface="+mn-lt"/>
                          <a:cs typeface="Roboto" panose="02000000000000000000" pitchFamily="2" charset="0"/>
                        </a:rPr>
                        <a:t>P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-92.34</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-90.98</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-90.36</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extLst>
                  <a:ext uri="{0D108BD9-81ED-4DB2-BD59-A6C34878D82A}">
                    <a16:rowId xmlns:a16="http://schemas.microsoft.com/office/drawing/2014/main" val="676973745"/>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-92.66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-91.32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-90.78</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-0.32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-0.34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-0.42 </a:t>
                      </a:r>
                    </a:p>
                  </a:txBody>
                  <a:tcPr marL="7620" marR="7620" marT="7620" marB="0" anchor="ctr"/>
                </a:tc>
                <a:extLst>
                  <a:ext uri="{0D108BD9-81ED-4DB2-BD59-A6C34878D82A}">
                    <a16:rowId xmlns:a16="http://schemas.microsoft.com/office/drawing/2014/main" val="1082582798"/>
                  </a:ext>
                </a:extLst>
              </a:tr>
              <a:tr h="198191">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L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-90.66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-89.4</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-88.74</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ctr"/>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ctr"/>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1667801221"/>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-90.19</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-88.88</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-88.43</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0.47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0.52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0.31 </a:t>
                      </a:r>
                    </a:p>
                  </a:txBody>
                  <a:tcPr marL="7620" marR="7620" marT="7620" marB="0" anchor="ctr"/>
                </a:tc>
                <a:extLst>
                  <a:ext uri="{0D108BD9-81ED-4DB2-BD59-A6C34878D82A}">
                    <a16:rowId xmlns:a16="http://schemas.microsoft.com/office/drawing/2014/main" val="709578231"/>
                  </a:ext>
                </a:extLst>
              </a:tr>
              <a:tr h="190263">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P +90</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-89.17</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-87.88</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-87.23</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2057488023"/>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-89.13</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-87.82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-87.40</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0.04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0.06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-0.17 </a:t>
                      </a:r>
                    </a:p>
                  </a:txBody>
                  <a:tcPr marL="7620" marR="7620" marT="7620" marB="0" anchor="ctr"/>
                </a:tc>
                <a:extLst>
                  <a:ext uri="{0D108BD9-81ED-4DB2-BD59-A6C34878D82A}">
                    <a16:rowId xmlns:a16="http://schemas.microsoft.com/office/drawing/2014/main" val="1814621613"/>
                  </a:ext>
                </a:extLst>
              </a:tr>
              <a:tr h="198191">
                <a:tc vMerge="1">
                  <a:txBody>
                    <a:bodyPr/>
                    <a:lstStyle/>
                    <a:p>
                      <a:endParaRPr lang="en-US"/>
                    </a:p>
                  </a:txBody>
                  <a:tcPr/>
                </a:tc>
                <a:tc rowSpan="6">
                  <a:txBody>
                    <a:bodyPr/>
                    <a:lstStyle/>
                    <a:p>
                      <a:pPr algn="ctr" fontAlgn="ctr"/>
                      <a:r>
                        <a:rPr lang="en-US" sz="1100" u="none" strike="noStrike" dirty="0">
                          <a:effectLst/>
                          <a:latin typeface="+mn-lt"/>
                          <a:cs typeface="Roboto" panose="02000000000000000000" pitchFamily="2" charset="0"/>
                        </a:rPr>
                        <a:t>LTE B5</a:t>
                      </a:r>
                      <a:endParaRPr lang="en-US" sz="1100" b="1" i="0" u="none" strike="noStrike" dirty="0">
                        <a:solidFill>
                          <a:srgbClr val="000000"/>
                        </a:solidFill>
                        <a:effectLst/>
                        <a:latin typeface="+mn-lt"/>
                        <a:cs typeface="Roboto" panose="02000000000000000000" pitchFamily="2" charset="0"/>
                      </a:endParaRPr>
                    </a:p>
                  </a:txBody>
                  <a:tcPr marL="7620" marR="7620" marT="7620" marB="0" anchor="ctr">
                    <a:solidFill>
                      <a:schemeClr val="accent3">
                        <a:lumMod val="20000"/>
                        <a:lumOff val="80000"/>
                      </a:schemeClr>
                    </a:solidFill>
                  </a:tcPr>
                </a:tc>
                <a:tc rowSpan="2">
                  <a:txBody>
                    <a:bodyPr/>
                    <a:lstStyle/>
                    <a:p>
                      <a:pPr algn="ctr" fontAlgn="ctr"/>
                      <a:r>
                        <a:rPr lang="en-US" sz="1100" u="none" strike="noStrike" dirty="0">
                          <a:effectLst/>
                          <a:latin typeface="+mn-lt"/>
                          <a:cs typeface="Roboto" panose="02000000000000000000" pitchFamily="2" charset="0"/>
                        </a:rPr>
                        <a:t>P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-93.31</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-91.72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-90.99</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extLst>
                  <a:ext uri="{0D108BD9-81ED-4DB2-BD59-A6C34878D82A}">
                    <a16:rowId xmlns:a16="http://schemas.microsoft.com/office/drawing/2014/main" val="2217354876"/>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-93.69</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-92.21</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-91.62</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-0.38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-0.49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-0.63 </a:t>
                      </a:r>
                    </a:p>
                  </a:txBody>
                  <a:tcPr marL="7620" marR="7620" marT="7620" marB="0" anchor="ctr"/>
                </a:tc>
                <a:extLst>
                  <a:ext uri="{0D108BD9-81ED-4DB2-BD59-A6C34878D82A}">
                    <a16:rowId xmlns:a16="http://schemas.microsoft.com/office/drawing/2014/main" val="1922505377"/>
                  </a:ext>
                </a:extLst>
              </a:tr>
              <a:tr h="190263">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L +45</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-91.35</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-90.01</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-89.37</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4226607758"/>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-90.72</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-89.47</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-89.07</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0.63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0.54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0.30 </a:t>
                      </a:r>
                    </a:p>
                  </a:txBody>
                  <a:tcPr marL="7620" marR="7620" marT="7620" marB="0" anchor="ctr"/>
                </a:tc>
                <a:extLst>
                  <a:ext uri="{0D108BD9-81ED-4DB2-BD59-A6C34878D82A}">
                    <a16:rowId xmlns:a16="http://schemas.microsoft.com/office/drawing/2014/main" val="3304353271"/>
                  </a:ext>
                </a:extLst>
              </a:tr>
              <a:tr h="198191">
                <a:tc vMerge="1">
                  <a:txBody>
                    <a:bodyPr/>
                    <a:lstStyle/>
                    <a:p>
                      <a:endParaRPr lang="en-US"/>
                    </a:p>
                  </a:txBody>
                  <a:tcPr/>
                </a:tc>
                <a:tc vMerge="1">
                  <a:txBody>
                    <a:bodyPr/>
                    <a:lstStyle/>
                    <a:p>
                      <a:endParaRPr lang="en-US"/>
                    </a:p>
                  </a:txBody>
                  <a:tcPr/>
                </a:tc>
                <a:tc rowSpan="2">
                  <a:txBody>
                    <a:bodyPr/>
                    <a:lstStyle/>
                    <a:p>
                      <a:pPr algn="ctr" fontAlgn="ctr"/>
                      <a:r>
                        <a:rPr lang="en-US" sz="1100" u="none" strike="noStrike" dirty="0">
                          <a:effectLst/>
                          <a:latin typeface="+mn-lt"/>
                          <a:cs typeface="Roboto" panose="02000000000000000000" pitchFamily="2" charset="0"/>
                        </a:rPr>
                        <a:t>P +90</a:t>
                      </a:r>
                      <a:endParaRPr lang="en-US" sz="1100" b="1" i="0" u="none" strike="noStrike" dirty="0">
                        <a:solidFill>
                          <a:srgbClr val="C0504D"/>
                        </a:solidFill>
                        <a:effectLst/>
                        <a:latin typeface="+mn-lt"/>
                        <a:cs typeface="Roboto" panose="02000000000000000000" pitchFamily="2" charset="0"/>
                      </a:endParaRPr>
                    </a:p>
                  </a:txBody>
                  <a:tcPr marL="7620" marR="7620" marT="7620" marB="0" anchor="ctr">
                    <a:solidFill>
                      <a:schemeClr val="accent6">
                        <a:lumMod val="20000"/>
                        <a:lumOff val="80000"/>
                      </a:schemeClr>
                    </a:solidFill>
                  </a:tcPr>
                </a:tc>
                <a:tc>
                  <a:txBody>
                    <a:bodyPr/>
                    <a:lstStyle/>
                    <a:p>
                      <a:pPr algn="ctr" fontAlgn="ctr"/>
                      <a:r>
                        <a:rPr lang="en-US" sz="1100" u="none" strike="noStrike" dirty="0">
                          <a:effectLst/>
                          <a:latin typeface="+mn-lt"/>
                          <a:cs typeface="Roboto" panose="02000000000000000000" pitchFamily="2" charset="0"/>
                        </a:rPr>
                        <a:t>2-stage</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-89.79</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-88.33</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-87.59</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 </a:t>
                      </a: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tc>
                  <a:txBody>
                    <a:bodyPr/>
                    <a:lstStyle/>
                    <a:p>
                      <a:pPr algn="ctr" fontAlgn="b"/>
                      <a:endParaRPr lang="en-US" sz="1100" b="0" i="0" u="none" strike="noStrike" dirty="0">
                        <a:solidFill>
                          <a:schemeClr val="tx1"/>
                        </a:solidFill>
                        <a:effectLst/>
                        <a:latin typeface="+mn-lt"/>
                        <a:cs typeface="Roboto" panose="02000000000000000000" pitchFamily="2" charset="0"/>
                      </a:endParaRPr>
                    </a:p>
                  </a:txBody>
                  <a:tcPr marL="7620" marR="7620" marT="7620" marB="0" anchor="ctr"/>
                </a:tc>
                <a:extLst>
                  <a:ext uri="{0D108BD9-81ED-4DB2-BD59-A6C34878D82A}">
                    <a16:rowId xmlns:a16="http://schemas.microsoft.com/office/drawing/2014/main" val="1679282704"/>
                  </a:ext>
                </a:extLst>
              </a:tr>
              <a:tr h="198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u="none" strike="noStrike" dirty="0">
                          <a:effectLst/>
                          <a:latin typeface="+mn-lt"/>
                          <a:cs typeface="Roboto" panose="02000000000000000000" pitchFamily="2" charset="0"/>
                        </a:rPr>
                        <a:t>MP</a:t>
                      </a:r>
                      <a:endParaRPr lang="en-US" sz="1100" b="0" i="0" u="none" strike="noStrike" dirty="0">
                        <a:solidFill>
                          <a:srgbClr val="C0504D"/>
                        </a:solidFill>
                        <a:effectLst/>
                        <a:latin typeface="+mn-lt"/>
                        <a:cs typeface="Roboto" panose="02000000000000000000" pitchFamily="2" charset="0"/>
                      </a:endParaRPr>
                    </a:p>
                  </a:txBody>
                  <a:tcPr marL="7620" marR="7620" marT="7620" marB="0" anchor="ctr">
                    <a:solidFill>
                      <a:schemeClr val="accent5">
                        <a:lumMod val="20000"/>
                        <a:lumOff val="80000"/>
                      </a:schemeClr>
                    </a:solidFill>
                  </a:tcPr>
                </a:tc>
                <a:tc>
                  <a:txBody>
                    <a:bodyPr/>
                    <a:lstStyle/>
                    <a:p>
                      <a:pPr algn="ctr" fontAlgn="ctr"/>
                      <a:r>
                        <a:rPr lang="en-US" sz="1100" b="0" i="0" u="none" strike="noStrike" dirty="0">
                          <a:solidFill>
                            <a:schemeClr val="tx1"/>
                          </a:solidFill>
                          <a:effectLst/>
                          <a:latin typeface="+mn-lt"/>
                          <a:cs typeface="Roboto" panose="02000000000000000000" pitchFamily="2" charset="0"/>
                        </a:rPr>
                        <a:t>-90.06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-88.76</a:t>
                      </a:r>
                    </a:p>
                  </a:txBody>
                  <a:tcPr marL="7620" marR="7620" marT="7620" marB="0" anchor="ctr"/>
                </a:tc>
                <a:tc>
                  <a:txBody>
                    <a:bodyPr/>
                    <a:lstStyle/>
                    <a:p>
                      <a:pPr algn="ctr" fontAlgn="ctr"/>
                      <a:r>
                        <a:rPr lang="en-US" sz="1100" b="0" i="0" u="none" strike="noStrike" dirty="0">
                          <a:solidFill>
                            <a:schemeClr val="tx1"/>
                          </a:solidFill>
                          <a:effectLst/>
                          <a:latin typeface="+mn-lt"/>
                          <a:cs typeface="Roboto" panose="02000000000000000000" pitchFamily="2" charset="0"/>
                        </a:rPr>
                        <a:t>-88.29</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-0.27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-0.43 </a:t>
                      </a:r>
                    </a:p>
                  </a:txBody>
                  <a:tcPr marL="7620" marR="7620" marT="7620" marB="0" anchor="ctr"/>
                </a:tc>
                <a:tc>
                  <a:txBody>
                    <a:bodyPr/>
                    <a:lstStyle/>
                    <a:p>
                      <a:pPr algn="ctr" fontAlgn="b"/>
                      <a:r>
                        <a:rPr lang="en-US" sz="1100" b="0" i="0" u="none" strike="noStrike" dirty="0">
                          <a:solidFill>
                            <a:schemeClr val="tx1"/>
                          </a:solidFill>
                          <a:effectLst/>
                          <a:latin typeface="+mn-lt"/>
                          <a:cs typeface="Roboto" panose="02000000000000000000" pitchFamily="2" charset="0"/>
                        </a:rPr>
                        <a:t>-0.70 </a:t>
                      </a:r>
                    </a:p>
                  </a:txBody>
                  <a:tcPr marL="7620" marR="7620" marT="7620" marB="0" anchor="ctr"/>
                </a:tc>
                <a:extLst>
                  <a:ext uri="{0D108BD9-81ED-4DB2-BD59-A6C34878D82A}">
                    <a16:rowId xmlns:a16="http://schemas.microsoft.com/office/drawing/2014/main" val="2394215650"/>
                  </a:ext>
                </a:extLst>
              </a:tr>
            </a:tbl>
          </a:graphicData>
        </a:graphic>
      </p:graphicFrame>
    </p:spTree>
    <p:extLst>
      <p:ext uri="{BB962C8B-B14F-4D97-AF65-F5344CB8AC3E}">
        <p14:creationId xmlns:p14="http://schemas.microsoft.com/office/powerpoint/2010/main" val="964438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a:p>
        </p:txBody>
      </p:sp>
      <p:sp>
        <p:nvSpPr>
          <p:cNvPr id="10" name="标题 1"/>
          <p:cNvSpPr>
            <a:spLocks noGrp="1"/>
          </p:cNvSpPr>
          <p:nvPr>
            <p:ph type="title"/>
          </p:nvPr>
        </p:nvSpPr>
        <p:spPr/>
        <p:txBody>
          <a:bodyPr/>
          <a:lstStyle/>
          <a:p>
            <a:r>
              <a:rPr lang="en-US" altLang="zh-CN" dirty="0">
                <a:ea typeface="FZYaoTi" pitchFamily="2" charset="-122"/>
              </a:rPr>
              <a:t>Part2</a:t>
            </a:r>
            <a:r>
              <a:rPr lang="zh-CN" altLang="en-US" dirty="0">
                <a:ea typeface="FZYaoTi" pitchFamily="2" charset="-122"/>
              </a:rPr>
              <a:t>：</a:t>
            </a:r>
            <a:r>
              <a:rPr lang="en-US" altLang="zh-CN" dirty="0">
                <a:ea typeface="FZYaoTi" pitchFamily="2" charset="-122"/>
              </a:rPr>
              <a:t>MPAC VS RTS Comparisons</a:t>
            </a:r>
          </a:p>
        </p:txBody>
      </p:sp>
      <p:pic>
        <p:nvPicPr>
          <p:cNvPr id="7" name="图片 6"/>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2400" y="1447800"/>
            <a:ext cx="5867400" cy="3886200"/>
          </a:xfrm>
          <a:prstGeom prst="rect">
            <a:avLst/>
          </a:prstGeom>
          <a:noFill/>
          <a:ln>
            <a:noFill/>
          </a:ln>
        </p:spPr>
      </p:pic>
      <p:pic>
        <p:nvPicPr>
          <p:cNvPr id="8" name="图片 7"/>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72200" y="1447800"/>
            <a:ext cx="5867400" cy="3886200"/>
          </a:xfrm>
          <a:prstGeom prst="rect">
            <a:avLst/>
          </a:prstGeom>
          <a:noFill/>
          <a:ln>
            <a:noFill/>
          </a:ln>
        </p:spPr>
      </p:pic>
      <p:sp>
        <p:nvSpPr>
          <p:cNvPr id="9" name="TextBox 21"/>
          <p:cNvSpPr txBox="1"/>
          <p:nvPr/>
        </p:nvSpPr>
        <p:spPr>
          <a:xfrm>
            <a:off x="457200" y="5272445"/>
            <a:ext cx="5410200" cy="1200329"/>
          </a:xfrm>
          <a:prstGeom prst="rect">
            <a:avLst/>
          </a:prstGeom>
          <a:noFill/>
        </p:spPr>
        <p:txBody>
          <a:bodyPr wrap="square" lIns="0" rtlCol="0">
            <a:spAutoFit/>
          </a:bodyPr>
          <a:lstStyle/>
          <a:p>
            <a:pPr marL="285750" indent="-285750">
              <a:buFont typeface="Wingdings" panose="05000000000000000000" pitchFamily="2" charset="2"/>
              <a:buChar char="§"/>
            </a:pPr>
            <a:r>
              <a:rPr lang="en-US" dirty="0">
                <a:cs typeface="Roboto" panose="02000000000000000000" pitchFamily="2" charset="0"/>
              </a:rPr>
              <a:t>Angel-wise throughput generally matches well between MPAC and RTS.</a:t>
            </a:r>
          </a:p>
          <a:p>
            <a:pPr marL="285750" indent="-285750">
              <a:buFont typeface="Wingdings" panose="05000000000000000000" pitchFamily="2" charset="2"/>
              <a:buChar char="§"/>
            </a:pPr>
            <a:r>
              <a:rPr lang="en-US" dirty="0">
                <a:cs typeface="Roboto" panose="02000000000000000000" pitchFamily="2" charset="0"/>
              </a:rPr>
              <a:t>The largest angle-wise throughput difference is around 1.5 </a:t>
            </a:r>
            <a:r>
              <a:rPr lang="en-US" dirty="0" err="1">
                <a:cs typeface="Roboto" panose="02000000000000000000" pitchFamily="2" charset="0"/>
              </a:rPr>
              <a:t>dB.</a:t>
            </a:r>
            <a:endParaRPr lang="en-US" dirty="0">
              <a:cs typeface="Roboto" panose="02000000000000000000" pitchFamily="2" charset="0"/>
            </a:endParaRPr>
          </a:p>
        </p:txBody>
      </p:sp>
      <p:sp>
        <p:nvSpPr>
          <p:cNvPr id="13" name="TextBox 21"/>
          <p:cNvSpPr txBox="1"/>
          <p:nvPr/>
        </p:nvSpPr>
        <p:spPr>
          <a:xfrm>
            <a:off x="6400800" y="5272445"/>
            <a:ext cx="5410200" cy="1200329"/>
          </a:xfrm>
          <a:prstGeom prst="rect">
            <a:avLst/>
          </a:prstGeom>
          <a:noFill/>
        </p:spPr>
        <p:txBody>
          <a:bodyPr wrap="square" lIns="0" rtlCol="0">
            <a:spAutoFit/>
          </a:bodyPr>
          <a:lstStyle/>
          <a:p>
            <a:pPr marL="285750" indent="-285750">
              <a:buFont typeface="Wingdings" panose="05000000000000000000" pitchFamily="2" charset="2"/>
              <a:buChar char="§"/>
            </a:pPr>
            <a:r>
              <a:rPr lang="en-US" dirty="0">
                <a:cs typeface="Roboto" panose="02000000000000000000" pitchFamily="2" charset="0"/>
              </a:rPr>
              <a:t>Angel-wise throughput generally matches well between MPAC and RTS.</a:t>
            </a:r>
          </a:p>
          <a:p>
            <a:pPr marL="285750" indent="-285750">
              <a:buFont typeface="Wingdings" panose="05000000000000000000" pitchFamily="2" charset="2"/>
              <a:buChar char="§"/>
            </a:pPr>
            <a:r>
              <a:rPr lang="en-US" dirty="0">
                <a:cs typeface="Roboto" panose="02000000000000000000" pitchFamily="2" charset="0"/>
              </a:rPr>
              <a:t>The largest angle-wise throughput difference is around 0.8 </a:t>
            </a:r>
            <a:r>
              <a:rPr lang="en-US" dirty="0" err="1">
                <a:cs typeface="Roboto" panose="02000000000000000000" pitchFamily="2" charset="0"/>
              </a:rPr>
              <a:t>dB.</a:t>
            </a:r>
            <a:endParaRPr lang="en-US" dirty="0">
              <a:cs typeface="Roboto" panose="02000000000000000000" pitchFamily="2" charset="0"/>
            </a:endParaRPr>
          </a:p>
        </p:txBody>
      </p:sp>
    </p:spTree>
    <p:extLst>
      <p:ext uri="{BB962C8B-B14F-4D97-AF65-F5344CB8AC3E}">
        <p14:creationId xmlns:p14="http://schemas.microsoft.com/office/powerpoint/2010/main" val="779861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B9CE905-5236-47C7-9446-8052284E328A}"/>
              </a:ext>
            </a:extLst>
          </p:cNvPr>
          <p:cNvPicPr>
            <a:picLocks noChangeAspect="1"/>
          </p:cNvPicPr>
          <p:nvPr/>
        </p:nvPicPr>
        <p:blipFill>
          <a:blip r:embed="rId2"/>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C8602757-699E-44E3-BA3C-DAB8D5932A7B}"/>
              </a:ext>
            </a:extLst>
          </p:cNvPr>
          <p:cNvPicPr>
            <a:picLocks noChangeAspect="1"/>
          </p:cNvPicPr>
          <p:nvPr/>
        </p:nvPicPr>
        <p:blipFill>
          <a:blip r:embed="rId3">
            <a:alphaModFix amt="95000"/>
          </a:blip>
          <a:stretch>
            <a:fillRect/>
          </a:stretch>
        </p:blipFill>
        <p:spPr>
          <a:xfrm>
            <a:off x="863987" y="860698"/>
            <a:ext cx="3736807" cy="3294207"/>
          </a:xfrm>
          <a:prstGeom prst="rect">
            <a:avLst/>
          </a:prstGeom>
        </p:spPr>
      </p:pic>
      <p:pic>
        <p:nvPicPr>
          <p:cNvPr id="3" name="Picture 2" descr="Logo&#10;&#10;Description automatically generated">
            <a:extLst>
              <a:ext uri="{FF2B5EF4-FFF2-40B4-BE49-F238E27FC236}">
                <a16:creationId xmlns:a16="http://schemas.microsoft.com/office/drawing/2014/main" id="{E90B87BF-282A-D1F8-D67B-CBC65FD3FB9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117731" y="6009863"/>
            <a:ext cx="1757224" cy="671122"/>
          </a:xfrm>
          <a:prstGeom prst="rect">
            <a:avLst/>
          </a:prstGeom>
        </p:spPr>
      </p:pic>
    </p:spTree>
    <p:extLst>
      <p:ext uri="{BB962C8B-B14F-4D97-AF65-F5344CB8AC3E}">
        <p14:creationId xmlns:p14="http://schemas.microsoft.com/office/powerpoint/2010/main" val="3536650316"/>
      </p:ext>
    </p:extLst>
  </p:cSld>
  <p:clrMapOvr>
    <a:masterClrMapping/>
  </p:clrMapOvr>
  <p:transition spd="slow" advTm="10101">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253F7-9225-44A0-A0A5-81605735892C}"/>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3F9D670A-E383-40C9-A6CF-148A035B9175}"/>
              </a:ext>
            </a:extLst>
          </p:cNvPr>
          <p:cNvSpPr/>
          <p:nvPr/>
        </p:nvSpPr>
        <p:spPr>
          <a:xfrm>
            <a:off x="-5266" y="667931"/>
            <a:ext cx="2507834" cy="1983028"/>
          </a:xfrm>
          <a:prstGeom prst="rect">
            <a:avLst/>
          </a:prstGeom>
          <a:solidFill>
            <a:schemeClr val="bg1">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800" b="1">
                <a:solidFill>
                  <a:schemeClr val="tx1"/>
                </a:solidFill>
              </a:rPr>
              <a:t>RESOURCES</a:t>
            </a:r>
          </a:p>
        </p:txBody>
      </p:sp>
      <p:sp>
        <p:nvSpPr>
          <p:cNvPr id="10" name="Rectangle 9">
            <a:extLst>
              <a:ext uri="{FF2B5EF4-FFF2-40B4-BE49-F238E27FC236}">
                <a16:creationId xmlns:a16="http://schemas.microsoft.com/office/drawing/2014/main" id="{CBCE3656-59D2-42EB-A5EC-A5FAA86AAF19}"/>
              </a:ext>
            </a:extLst>
          </p:cNvPr>
          <p:cNvSpPr/>
          <p:nvPr/>
        </p:nvSpPr>
        <p:spPr>
          <a:xfrm>
            <a:off x="2502568" y="667930"/>
            <a:ext cx="8157411" cy="198302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 name="Content Placeholder 1">
            <a:extLst>
              <a:ext uri="{FF2B5EF4-FFF2-40B4-BE49-F238E27FC236}">
                <a16:creationId xmlns:a16="http://schemas.microsoft.com/office/drawing/2014/main" id="{44D9483A-FB6E-4D0F-A5BF-7D6EE35E6C62}"/>
              </a:ext>
            </a:extLst>
          </p:cNvPr>
          <p:cNvSpPr txBox="1">
            <a:spLocks/>
          </p:cNvSpPr>
          <p:nvPr/>
        </p:nvSpPr>
        <p:spPr>
          <a:xfrm>
            <a:off x="2502568" y="786063"/>
            <a:ext cx="10630028" cy="240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Aft>
                <a:spcPts val="300"/>
              </a:spcAft>
              <a:buFont typeface="Arial" panose="020B0604020202020204" pitchFamily="34" charset="0"/>
              <a:buNone/>
            </a:pPr>
            <a:r>
              <a:rPr lang="en-US" sz="1800" b="1">
                <a:latin typeface="+mn-lt"/>
              </a:rPr>
              <a:t>Web: </a:t>
            </a:r>
            <a:r>
              <a:rPr lang="en-US" sz="1800">
                <a:latin typeface="+mn-lt"/>
                <a:hlinkClick r:id="rId3"/>
              </a:rPr>
              <a:t>www.aerogtlabs.com</a:t>
            </a:r>
            <a:endParaRPr lang="en-US" sz="1800">
              <a:latin typeface="+mn-lt"/>
            </a:endParaRPr>
          </a:p>
          <a:p>
            <a:pPr marL="0" indent="0">
              <a:lnSpc>
                <a:spcPct val="100000"/>
              </a:lnSpc>
              <a:spcAft>
                <a:spcPts val="300"/>
              </a:spcAft>
              <a:buFont typeface="Arial" panose="020B0604020202020204" pitchFamily="34" charset="0"/>
              <a:buNone/>
            </a:pPr>
            <a:r>
              <a:rPr lang="en-US" sz="1800" b="1" err="1">
                <a:latin typeface="+mn-lt"/>
              </a:rPr>
              <a:t>Linkedin</a:t>
            </a:r>
            <a:r>
              <a:rPr lang="en-US" sz="1800" b="1">
                <a:latin typeface="+mn-lt"/>
              </a:rPr>
              <a:t>: </a:t>
            </a:r>
            <a:r>
              <a:rPr lang="en-US" sz="1800">
                <a:latin typeface="+mn-lt"/>
                <a:hlinkClick r:id="rId4"/>
              </a:rPr>
              <a:t>https://www.linkedin.com/company/aerogt-labs</a:t>
            </a:r>
            <a:endParaRPr lang="en-US" sz="1800">
              <a:latin typeface="+mn-lt"/>
            </a:endParaRPr>
          </a:p>
          <a:p>
            <a:pPr marL="0" indent="0">
              <a:lnSpc>
                <a:spcPct val="100000"/>
              </a:lnSpc>
              <a:spcAft>
                <a:spcPts val="300"/>
              </a:spcAft>
              <a:buFont typeface="Arial" panose="020B0604020202020204" pitchFamily="34" charset="0"/>
              <a:buNone/>
            </a:pPr>
            <a:r>
              <a:rPr lang="en-US" sz="1800" b="1">
                <a:latin typeface="+mn-lt"/>
              </a:rPr>
              <a:t>Video: Next-Gen Automotive OTA Test:  </a:t>
            </a:r>
            <a:r>
              <a:rPr lang="en-CA" sz="1800">
                <a:latin typeface="+mn-lt"/>
                <a:hlinkClick r:id="rId5"/>
              </a:rPr>
              <a:t>https://youtu.be/Gr1hojkvRmE</a:t>
            </a:r>
            <a:r>
              <a:rPr lang="en-CA" sz="1800">
                <a:latin typeface="+mn-lt"/>
              </a:rPr>
              <a:t> </a:t>
            </a:r>
            <a:endParaRPr lang="en-US" sz="100" b="1">
              <a:latin typeface="+mn-lt"/>
            </a:endParaRPr>
          </a:p>
          <a:p>
            <a:pPr marL="0" indent="0">
              <a:lnSpc>
                <a:spcPct val="100000"/>
              </a:lnSpc>
              <a:spcAft>
                <a:spcPts val="300"/>
              </a:spcAft>
              <a:buFont typeface="Arial" panose="020B0604020202020204" pitchFamily="34" charset="0"/>
              <a:buNone/>
            </a:pPr>
            <a:r>
              <a:rPr lang="en-US" sz="1800" b="1">
                <a:latin typeface="+mn-lt"/>
              </a:rPr>
              <a:t>Contact: </a:t>
            </a:r>
            <a:r>
              <a:rPr lang="en-US" sz="1800">
                <a:latin typeface="+mn-lt"/>
                <a:hlinkClick r:id="rId6"/>
              </a:rPr>
              <a:t>info@</a:t>
            </a:r>
            <a:r>
              <a:rPr lang="en-US" sz="1800">
                <a:latin typeface="+mn-lt"/>
                <a:hlinkClick r:id="rId3"/>
              </a:rPr>
              <a:t> aerogtlabs.com</a:t>
            </a:r>
            <a:endParaRPr lang="en-US" sz="2800"/>
          </a:p>
        </p:txBody>
      </p:sp>
      <p:pic>
        <p:nvPicPr>
          <p:cNvPr id="2" name="Picture 1" descr="Logo&#10;&#10;Description automatically generated">
            <a:extLst>
              <a:ext uri="{FF2B5EF4-FFF2-40B4-BE49-F238E27FC236}">
                <a16:creationId xmlns:a16="http://schemas.microsoft.com/office/drawing/2014/main" id="{6ABF9E67-C9C3-3696-6573-156AE67AB98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117731" y="6009863"/>
            <a:ext cx="1757224" cy="671122"/>
          </a:xfrm>
          <a:prstGeom prst="rect">
            <a:avLst/>
          </a:prstGeom>
        </p:spPr>
      </p:pic>
    </p:spTree>
    <p:extLst>
      <p:ext uri="{BB962C8B-B14F-4D97-AF65-F5344CB8AC3E}">
        <p14:creationId xmlns:p14="http://schemas.microsoft.com/office/powerpoint/2010/main" val="9089673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dirty="0">
              <a:latin typeface="Roboto" panose="02000000000000000000" pitchFamily="2" charset="0"/>
              <a:cs typeface="Roboto" panose="02000000000000000000" pitchFamily="2" charset="0"/>
            </a:endParaRPr>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dirty="0">
              <a:latin typeface="Roboto" panose="02000000000000000000" pitchFamily="2" charset="0"/>
              <a:cs typeface="Roboto" panose="02000000000000000000" pitchFamily="2" charset="0"/>
            </a:endParaRPr>
          </a:p>
        </p:txBody>
      </p:sp>
      <p:sp>
        <p:nvSpPr>
          <p:cNvPr id="24" name="标题 1"/>
          <p:cNvSpPr>
            <a:spLocks noGrp="1"/>
          </p:cNvSpPr>
          <p:nvPr>
            <p:ph type="title"/>
          </p:nvPr>
        </p:nvSpPr>
        <p:spPr>
          <a:prstGeom prst="rect">
            <a:avLst/>
          </a:prstGeom>
        </p:spPr>
        <p:txBody>
          <a:bodyPr/>
          <a:lstStyle/>
          <a:p>
            <a:r>
              <a:rPr lang="en-US" altLang="zh-CN" dirty="0">
                <a:ea typeface="FZYaoTi" pitchFamily="2" charset="-122"/>
              </a:rPr>
              <a:t>MIMO Test: Propagation Model Matters</a:t>
            </a:r>
          </a:p>
        </p:txBody>
      </p:sp>
      <p:sp>
        <p:nvSpPr>
          <p:cNvPr id="9" name="内容占位符 2"/>
          <p:cNvSpPr txBox="1">
            <a:spLocks/>
          </p:cNvSpPr>
          <p:nvPr/>
        </p:nvSpPr>
        <p:spPr>
          <a:xfrm>
            <a:off x="603519" y="1571627"/>
            <a:ext cx="8168625" cy="4957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buFont typeface="Wingdings" panose="05000000000000000000" pitchFamily="2" charset="2"/>
              <a:buChar char="§"/>
            </a:pPr>
            <a:r>
              <a:rPr lang="en-US" altLang="zh-CN" sz="1900" dirty="0">
                <a:latin typeface="+mn-lt"/>
                <a:cs typeface="Roboto" panose="02000000000000000000" pitchFamily="2" charset="0"/>
              </a:rPr>
              <a:t>MIMO throughput is a function of</a:t>
            </a:r>
          </a:p>
          <a:p>
            <a:pPr lvl="1">
              <a:lnSpc>
                <a:spcPct val="110000"/>
              </a:lnSpc>
              <a:spcBef>
                <a:spcPts val="0"/>
              </a:spcBef>
              <a:buFont typeface="Wingdings" panose="05000000000000000000" pitchFamily="2" charset="2"/>
              <a:buChar char="§"/>
            </a:pPr>
            <a:r>
              <a:rPr lang="en-US" altLang="zh-CN" sz="1900" dirty="0">
                <a:latin typeface="+mn-lt"/>
                <a:cs typeface="Roboto" panose="02000000000000000000" pitchFamily="2" charset="0"/>
              </a:rPr>
              <a:t>Number of antennas</a:t>
            </a:r>
          </a:p>
          <a:p>
            <a:pPr lvl="1">
              <a:lnSpc>
                <a:spcPct val="110000"/>
              </a:lnSpc>
              <a:spcBef>
                <a:spcPts val="0"/>
              </a:spcBef>
              <a:buFont typeface="Wingdings" panose="05000000000000000000" pitchFamily="2" charset="2"/>
              <a:buChar char="§"/>
            </a:pPr>
            <a:r>
              <a:rPr lang="en-US" altLang="zh-CN" sz="1900" dirty="0">
                <a:latin typeface="+mn-lt"/>
                <a:cs typeface="Roboto" panose="02000000000000000000" pitchFamily="2" charset="0"/>
              </a:rPr>
              <a:t>SIR/SNR</a:t>
            </a:r>
          </a:p>
          <a:p>
            <a:pPr lvl="1">
              <a:lnSpc>
                <a:spcPct val="110000"/>
              </a:lnSpc>
              <a:spcBef>
                <a:spcPts val="0"/>
              </a:spcBef>
              <a:buFont typeface="Wingdings" panose="05000000000000000000" pitchFamily="2" charset="2"/>
              <a:buChar char="§"/>
            </a:pPr>
            <a:r>
              <a:rPr lang="en-US" altLang="zh-CN" sz="1900" dirty="0">
                <a:latin typeface="+mn-lt"/>
                <a:cs typeface="Roboto" panose="02000000000000000000" pitchFamily="2" charset="0"/>
              </a:rPr>
              <a:t>Correlated channel matrix (channel model + antenna behaviors)</a:t>
            </a:r>
          </a:p>
          <a:p>
            <a:pPr>
              <a:lnSpc>
                <a:spcPct val="110000"/>
              </a:lnSpc>
              <a:spcBef>
                <a:spcPts val="0"/>
              </a:spcBef>
              <a:buFont typeface="Wingdings" panose="05000000000000000000" pitchFamily="2" charset="2"/>
              <a:buChar char="§"/>
            </a:pPr>
            <a:endParaRPr lang="en-US" altLang="zh-CN" sz="1900" dirty="0">
              <a:latin typeface="+mn-lt"/>
              <a:cs typeface="Roboto" panose="02000000000000000000" pitchFamily="2" charset="0"/>
            </a:endParaRPr>
          </a:p>
          <a:p>
            <a:pPr>
              <a:lnSpc>
                <a:spcPct val="110000"/>
              </a:lnSpc>
              <a:spcBef>
                <a:spcPts val="0"/>
              </a:spcBef>
              <a:buFont typeface="Wingdings" panose="05000000000000000000" pitchFamily="2" charset="2"/>
              <a:buChar char="§"/>
            </a:pPr>
            <a:endParaRPr lang="en-US" altLang="zh-CN" sz="1900" dirty="0">
              <a:latin typeface="+mn-lt"/>
              <a:cs typeface="Roboto" panose="02000000000000000000" pitchFamily="2" charset="0"/>
            </a:endParaRPr>
          </a:p>
          <a:p>
            <a:pPr>
              <a:lnSpc>
                <a:spcPct val="110000"/>
              </a:lnSpc>
              <a:spcBef>
                <a:spcPts val="0"/>
              </a:spcBef>
              <a:buFont typeface="Wingdings" panose="05000000000000000000" pitchFamily="2" charset="2"/>
              <a:buChar char="§"/>
            </a:pPr>
            <a:r>
              <a:rPr lang="en-US" altLang="zh-CN" sz="1900" dirty="0">
                <a:latin typeface="+mn-lt"/>
                <a:cs typeface="Roboto" panose="02000000000000000000" pitchFamily="2" charset="0"/>
              </a:rPr>
              <a:t>Designed to take advantages of more complex channel characteristics, the channel modeling required to emulate the radio environment for testing becomes both more critical and more complex </a:t>
            </a:r>
          </a:p>
          <a:p>
            <a:pPr>
              <a:lnSpc>
                <a:spcPct val="110000"/>
              </a:lnSpc>
              <a:spcBef>
                <a:spcPts val="0"/>
              </a:spcBef>
              <a:buFont typeface="Wingdings" panose="05000000000000000000" pitchFamily="2" charset="2"/>
              <a:buChar char="§"/>
            </a:pPr>
            <a:endParaRPr lang="en-US" altLang="zh-CN" sz="1900" dirty="0">
              <a:latin typeface="+mn-lt"/>
              <a:cs typeface="Roboto" panose="02000000000000000000" pitchFamily="2" charset="0"/>
            </a:endParaRPr>
          </a:p>
          <a:p>
            <a:pPr>
              <a:lnSpc>
                <a:spcPct val="110000"/>
              </a:lnSpc>
              <a:spcBef>
                <a:spcPts val="0"/>
              </a:spcBef>
              <a:buFont typeface="Wingdings" panose="05000000000000000000" pitchFamily="2" charset="2"/>
              <a:buChar char="§"/>
            </a:pPr>
            <a:r>
              <a:rPr lang="en-US" altLang="zh-CN" sz="1900" dirty="0">
                <a:latin typeface="+mn-lt"/>
                <a:cs typeface="Roboto" panose="02000000000000000000" pitchFamily="2" charset="0"/>
              </a:rPr>
              <a:t>To ensure that measurements in the lab accurately correlate to the quality of the user’s experience, channel models must account for all the aspects of the radio environment, e.g. angles of departure, angles of arrival and angle spreads, XPR etc.</a:t>
            </a:r>
          </a:p>
          <a:p>
            <a:pPr>
              <a:buFont typeface="Arial" pitchFamily="34" charset="0"/>
              <a:buNone/>
            </a:pPr>
            <a:endParaRPr lang="en-US" altLang="zh-CN" dirty="0">
              <a:latin typeface="Roboto" panose="02000000000000000000" pitchFamily="2" charset="0"/>
              <a:cs typeface="Roboto" panose="02000000000000000000" pitchFamily="2" charset="0"/>
            </a:endParaRPr>
          </a:p>
          <a:p>
            <a:pPr>
              <a:buFont typeface="Arial" pitchFamily="34" charset="0"/>
              <a:buNone/>
            </a:pPr>
            <a:endParaRPr lang="en-US" altLang="zh-CN" dirty="0">
              <a:latin typeface="Roboto" panose="02000000000000000000" pitchFamily="2" charset="0"/>
              <a:cs typeface="Roboto" panose="02000000000000000000" pitchFamily="2" charset="0"/>
            </a:endParaRPr>
          </a:p>
        </p:txBody>
      </p:sp>
      <p:grpSp>
        <p:nvGrpSpPr>
          <p:cNvPr id="10" name="组合 9"/>
          <p:cNvGrpSpPr/>
          <p:nvPr/>
        </p:nvGrpSpPr>
        <p:grpSpPr>
          <a:xfrm>
            <a:off x="8001000" y="1200692"/>
            <a:ext cx="3886200" cy="2133600"/>
            <a:chOff x="1066800" y="3886200"/>
            <a:chExt cx="4724400" cy="2375177"/>
          </a:xfrm>
        </p:grpSpPr>
        <p:sp>
          <p:nvSpPr>
            <p:cNvPr id="11" name="Text Box 10"/>
            <p:cNvSpPr txBox="1">
              <a:spLocks noChangeArrowheads="1"/>
            </p:cNvSpPr>
            <p:nvPr/>
          </p:nvSpPr>
          <p:spPr bwMode="auto">
            <a:xfrm>
              <a:off x="1066800" y="4267200"/>
              <a:ext cx="23564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Tx0</a:t>
              </a:r>
            </a:p>
          </p:txBody>
        </p:sp>
        <p:sp>
          <p:nvSpPr>
            <p:cNvPr id="13" name="Text Box 11"/>
            <p:cNvSpPr txBox="1">
              <a:spLocks noChangeArrowheads="1"/>
            </p:cNvSpPr>
            <p:nvPr/>
          </p:nvSpPr>
          <p:spPr bwMode="auto">
            <a:xfrm>
              <a:off x="1447800" y="4174123"/>
              <a:ext cx="23564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Tx1</a:t>
              </a:r>
            </a:p>
          </p:txBody>
        </p:sp>
        <p:sp>
          <p:nvSpPr>
            <p:cNvPr id="14" name="Text Box 12"/>
            <p:cNvSpPr txBox="1">
              <a:spLocks noChangeArrowheads="1"/>
            </p:cNvSpPr>
            <p:nvPr/>
          </p:nvSpPr>
          <p:spPr bwMode="auto">
            <a:xfrm>
              <a:off x="5463328" y="4724400"/>
              <a:ext cx="25167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Rx1</a:t>
              </a:r>
            </a:p>
          </p:txBody>
        </p:sp>
        <p:sp>
          <p:nvSpPr>
            <p:cNvPr id="15" name="Text Box 13"/>
            <p:cNvSpPr txBox="1">
              <a:spLocks noChangeArrowheads="1"/>
            </p:cNvSpPr>
            <p:nvPr/>
          </p:nvSpPr>
          <p:spPr bwMode="auto">
            <a:xfrm>
              <a:off x="4700454" y="4918705"/>
              <a:ext cx="25167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Rx0</a:t>
              </a:r>
            </a:p>
          </p:txBody>
        </p:sp>
        <p:sp>
          <p:nvSpPr>
            <p:cNvPr id="16" name="Text Box 14"/>
            <p:cNvSpPr txBox="1">
              <a:spLocks noChangeArrowheads="1"/>
            </p:cNvSpPr>
            <p:nvPr/>
          </p:nvSpPr>
          <p:spPr bwMode="auto">
            <a:xfrm>
              <a:off x="5336181" y="5645328"/>
              <a:ext cx="447238"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1" u="none" strike="noStrike" kern="0" cap="none" spc="0" normalizeH="0" baseline="0" noProof="0" dirty="0">
                  <a:ln>
                    <a:noFill/>
                  </a:ln>
                  <a:solidFill>
                    <a:sysClr val="windowText" lastClr="000000"/>
                  </a:solidFill>
                  <a:effectLst/>
                  <a:uLnTx/>
                  <a:uFillTx/>
                </a:rPr>
                <a:t>MS/UE</a:t>
              </a:r>
            </a:p>
          </p:txBody>
        </p:sp>
        <p:sp>
          <p:nvSpPr>
            <p:cNvPr id="17" name="Text Box 15"/>
            <p:cNvSpPr txBox="1">
              <a:spLocks noChangeArrowheads="1"/>
            </p:cNvSpPr>
            <p:nvPr/>
          </p:nvSpPr>
          <p:spPr bwMode="auto">
            <a:xfrm>
              <a:off x="1295400" y="6019800"/>
              <a:ext cx="189154"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1" u="none" strike="noStrike" kern="0" cap="none" spc="0" normalizeH="0" baseline="0" noProof="0" dirty="0">
                  <a:ln>
                    <a:noFill/>
                  </a:ln>
                  <a:solidFill>
                    <a:sysClr val="windowText" lastClr="000000"/>
                  </a:solidFill>
                  <a:effectLst/>
                  <a:uLnTx/>
                  <a:uFillTx/>
                </a:rPr>
                <a:t>BS</a:t>
              </a:r>
            </a:p>
          </p:txBody>
        </p:sp>
        <p:sp>
          <p:nvSpPr>
            <p:cNvPr id="18" name="Text Box 24"/>
            <p:cNvSpPr txBox="1">
              <a:spLocks noChangeArrowheads="1"/>
            </p:cNvSpPr>
            <p:nvPr/>
          </p:nvSpPr>
          <p:spPr bwMode="auto">
            <a:xfrm rot="329991">
              <a:off x="3893324" y="4550283"/>
              <a:ext cx="269304" cy="161583"/>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050" b="0" i="0" u="none" strike="noStrike" kern="0" cap="none" spc="0" normalizeH="0" baseline="0" noProof="0" dirty="0">
                  <a:ln>
                    <a:noFill/>
                  </a:ln>
                  <a:solidFill>
                    <a:srgbClr val="0F70DB"/>
                  </a:solidFill>
                  <a:effectLst/>
                  <a:uLnTx/>
                  <a:uFillTx/>
                </a:rPr>
                <a:t>LOS</a:t>
              </a:r>
            </a:p>
          </p:txBody>
        </p:sp>
        <p:pic>
          <p:nvPicPr>
            <p:cNvPr id="19" name="Picture 2" descr="H:\360云盘\fdfdfddd1.png"/>
            <p:cNvPicPr>
              <a:picLocks noChangeAspect="1" noChangeArrowheads="1"/>
            </p:cNvPicPr>
            <p:nvPr/>
          </p:nvPicPr>
          <p:blipFill>
            <a:blip r:embed="rId3" cstate="print"/>
            <a:srcRect/>
            <a:stretch>
              <a:fillRect/>
            </a:stretch>
          </p:blipFill>
          <p:spPr bwMode="auto">
            <a:xfrm>
              <a:off x="1219200" y="3886200"/>
              <a:ext cx="4572000" cy="2375177"/>
            </a:xfrm>
            <a:prstGeom prst="rect">
              <a:avLst/>
            </a:prstGeom>
            <a:noFill/>
          </p:spPr>
        </p:pic>
      </p:grpSp>
    </p:spTree>
    <p:extLst>
      <p:ext uri="{BB962C8B-B14F-4D97-AF65-F5344CB8AC3E}">
        <p14:creationId xmlns:p14="http://schemas.microsoft.com/office/powerpoint/2010/main" val="2238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dirty="0">
              <a:latin typeface="Roboto" panose="02000000000000000000" pitchFamily="2" charset="0"/>
              <a:cs typeface="Roboto" panose="02000000000000000000" pitchFamily="2" charset="0"/>
            </a:endParaRPr>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dirty="0">
              <a:latin typeface="Roboto" panose="02000000000000000000" pitchFamily="2" charset="0"/>
              <a:cs typeface="Roboto" panose="02000000000000000000" pitchFamily="2" charset="0"/>
            </a:endParaRPr>
          </a:p>
        </p:txBody>
      </p:sp>
      <p:sp>
        <p:nvSpPr>
          <p:cNvPr id="24" name="标题 1"/>
          <p:cNvSpPr>
            <a:spLocks noGrp="1"/>
          </p:cNvSpPr>
          <p:nvPr>
            <p:ph type="title"/>
          </p:nvPr>
        </p:nvSpPr>
        <p:spPr/>
        <p:txBody>
          <a:bodyPr/>
          <a:lstStyle/>
          <a:p>
            <a:r>
              <a:rPr lang="en-US" altLang="zh-CN" dirty="0">
                <a:ea typeface="FZYaoTi" pitchFamily="2" charset="-122"/>
              </a:rPr>
              <a:t>MIMO Test: All About Channel Model</a:t>
            </a:r>
          </a:p>
        </p:txBody>
      </p:sp>
      <p:graphicFrame>
        <p:nvGraphicFramePr>
          <p:cNvPr id="20" name="表格 19"/>
          <p:cNvGraphicFramePr>
            <a:graphicFrameLocks noGrp="1"/>
          </p:cNvGraphicFramePr>
          <p:nvPr/>
        </p:nvGraphicFramePr>
        <p:xfrm>
          <a:off x="5562600" y="1447800"/>
          <a:ext cx="6172198" cy="4138347"/>
        </p:xfrm>
        <a:graphic>
          <a:graphicData uri="http://schemas.openxmlformats.org/drawingml/2006/table">
            <a:tbl>
              <a:tblPr>
                <a:tableStyleId>{5940675A-B579-460E-94D1-54222C63F5DA}</a:tableStyleId>
              </a:tblPr>
              <a:tblGrid>
                <a:gridCol w="930729">
                  <a:extLst>
                    <a:ext uri="{9D8B030D-6E8A-4147-A177-3AD203B41FA5}">
                      <a16:colId xmlns:a16="http://schemas.microsoft.com/office/drawing/2014/main" val="20000"/>
                    </a:ext>
                  </a:extLst>
                </a:gridCol>
                <a:gridCol w="587828">
                  <a:extLst>
                    <a:ext uri="{9D8B030D-6E8A-4147-A177-3AD203B41FA5}">
                      <a16:colId xmlns:a16="http://schemas.microsoft.com/office/drawing/2014/main" val="20001"/>
                    </a:ext>
                  </a:extLst>
                </a:gridCol>
                <a:gridCol w="587828">
                  <a:extLst>
                    <a:ext uri="{9D8B030D-6E8A-4147-A177-3AD203B41FA5}">
                      <a16:colId xmlns:a16="http://schemas.microsoft.com/office/drawing/2014/main" val="20002"/>
                    </a:ext>
                  </a:extLst>
                </a:gridCol>
                <a:gridCol w="587828">
                  <a:extLst>
                    <a:ext uri="{9D8B030D-6E8A-4147-A177-3AD203B41FA5}">
                      <a16:colId xmlns:a16="http://schemas.microsoft.com/office/drawing/2014/main" val="20003"/>
                    </a:ext>
                  </a:extLst>
                </a:gridCol>
                <a:gridCol w="587828">
                  <a:extLst>
                    <a:ext uri="{9D8B030D-6E8A-4147-A177-3AD203B41FA5}">
                      <a16:colId xmlns:a16="http://schemas.microsoft.com/office/drawing/2014/main" val="20004"/>
                    </a:ext>
                  </a:extLst>
                </a:gridCol>
                <a:gridCol w="587828">
                  <a:extLst>
                    <a:ext uri="{9D8B030D-6E8A-4147-A177-3AD203B41FA5}">
                      <a16:colId xmlns:a16="http://schemas.microsoft.com/office/drawing/2014/main" val="20005"/>
                    </a:ext>
                  </a:extLst>
                </a:gridCol>
                <a:gridCol w="587828">
                  <a:extLst>
                    <a:ext uri="{9D8B030D-6E8A-4147-A177-3AD203B41FA5}">
                      <a16:colId xmlns:a16="http://schemas.microsoft.com/office/drawing/2014/main" val="20006"/>
                    </a:ext>
                  </a:extLst>
                </a:gridCol>
                <a:gridCol w="783772">
                  <a:extLst>
                    <a:ext uri="{9D8B030D-6E8A-4147-A177-3AD203B41FA5}">
                      <a16:colId xmlns:a16="http://schemas.microsoft.com/office/drawing/2014/main" val="20007"/>
                    </a:ext>
                  </a:extLst>
                </a:gridCol>
                <a:gridCol w="930729">
                  <a:extLst>
                    <a:ext uri="{9D8B030D-6E8A-4147-A177-3AD203B41FA5}">
                      <a16:colId xmlns:a16="http://schemas.microsoft.com/office/drawing/2014/main" val="20008"/>
                    </a:ext>
                  </a:extLst>
                </a:gridCol>
              </a:tblGrid>
              <a:tr h="392615">
                <a:tc gridSpan="9">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400" b="1" kern="100" dirty="0">
                          <a:solidFill>
                            <a:schemeClr val="bg1"/>
                          </a:solidFill>
                          <a:latin typeface="Roboto" panose="02000000000000000000" pitchFamily="2" charset="0"/>
                          <a:cs typeface="Roboto" panose="02000000000000000000" pitchFamily="2" charset="0"/>
                        </a:rPr>
                        <a:t>SCME Urban Macro-Cell</a:t>
                      </a:r>
                      <a:endParaRPr lang="zh-CN" sz="1400" b="1" kern="100" dirty="0">
                        <a:solidFill>
                          <a:schemeClr val="bg1"/>
                        </a:solidFill>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45095">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200" b="0" kern="100" dirty="0">
                          <a:solidFill>
                            <a:srgbClr val="0070C0"/>
                          </a:solidFill>
                          <a:latin typeface="Roboto" panose="02000000000000000000" pitchFamily="2" charset="0"/>
                          <a:cs typeface="Roboto" panose="02000000000000000000" pitchFamily="2" charset="0"/>
                        </a:rPr>
                        <a:t>Cluster #</a:t>
                      </a:r>
                      <a:endParaRPr lang="zh-CN" sz="1200" b="0" kern="100" dirty="0">
                        <a:solidFill>
                          <a:srgbClr val="0070C0"/>
                        </a:solidFill>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200" b="0" kern="100" dirty="0">
                          <a:solidFill>
                            <a:srgbClr val="0070C0"/>
                          </a:solidFill>
                          <a:latin typeface="Roboto" panose="02000000000000000000" pitchFamily="2" charset="0"/>
                          <a:cs typeface="Roboto" panose="02000000000000000000" pitchFamily="2" charset="0"/>
                        </a:rPr>
                        <a:t>Delay [ns]</a:t>
                      </a:r>
                      <a:endParaRPr lang="zh-CN" sz="1200" b="0" kern="100" dirty="0">
                        <a:solidFill>
                          <a:srgbClr val="0070C0"/>
                        </a:solidFill>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tc gridSpan="3">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200" b="0" kern="100" dirty="0">
                          <a:solidFill>
                            <a:srgbClr val="0070C0"/>
                          </a:solidFill>
                          <a:latin typeface="Roboto" panose="02000000000000000000" pitchFamily="2" charset="0"/>
                          <a:cs typeface="Roboto" panose="02000000000000000000" pitchFamily="2" charset="0"/>
                        </a:rPr>
                        <a:t>Power [dB]</a:t>
                      </a:r>
                      <a:endParaRPr lang="zh-CN" sz="1200" b="0" kern="100" dirty="0">
                        <a:solidFill>
                          <a:srgbClr val="0070C0"/>
                        </a:solidFill>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200" b="0" kern="100" dirty="0" err="1">
                          <a:solidFill>
                            <a:srgbClr val="0070C0"/>
                          </a:solidFill>
                          <a:latin typeface="Roboto" panose="02000000000000000000" pitchFamily="2" charset="0"/>
                          <a:cs typeface="Roboto" panose="02000000000000000000" pitchFamily="2" charset="0"/>
                        </a:rPr>
                        <a:t>AoD</a:t>
                      </a:r>
                      <a:r>
                        <a:rPr lang="en-GB" sz="1200" b="0" kern="100" dirty="0">
                          <a:solidFill>
                            <a:srgbClr val="0070C0"/>
                          </a:solidFill>
                          <a:latin typeface="Roboto" panose="02000000000000000000" pitchFamily="2" charset="0"/>
                          <a:cs typeface="Roboto" panose="02000000000000000000" pitchFamily="2" charset="0"/>
                        </a:rPr>
                        <a:t> [</a:t>
                      </a:r>
                      <a:r>
                        <a:rPr lang="en-GB" sz="1200" b="0" kern="100" dirty="0">
                          <a:solidFill>
                            <a:srgbClr val="0070C0"/>
                          </a:solidFill>
                          <a:latin typeface="Roboto" panose="02000000000000000000" pitchFamily="2" charset="0"/>
                          <a:cs typeface="Roboto" panose="02000000000000000000" pitchFamily="2" charset="0"/>
                          <a:sym typeface="Symbol"/>
                        </a:rPr>
                        <a:t></a:t>
                      </a:r>
                      <a:r>
                        <a:rPr lang="en-GB" sz="1200" b="0" kern="100" dirty="0">
                          <a:solidFill>
                            <a:srgbClr val="0070C0"/>
                          </a:solidFill>
                          <a:latin typeface="Roboto" panose="02000000000000000000" pitchFamily="2" charset="0"/>
                          <a:cs typeface="Roboto" panose="02000000000000000000" pitchFamily="2" charset="0"/>
                        </a:rPr>
                        <a:t>]</a:t>
                      </a:r>
                      <a:endParaRPr lang="zh-CN" sz="1200" b="0" kern="100" dirty="0">
                        <a:solidFill>
                          <a:srgbClr val="0070C0"/>
                        </a:solidFill>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200" b="0" kern="100" dirty="0" err="1">
                          <a:solidFill>
                            <a:srgbClr val="0070C0"/>
                          </a:solidFill>
                          <a:latin typeface="Roboto" panose="02000000000000000000" pitchFamily="2" charset="0"/>
                          <a:cs typeface="Roboto" panose="02000000000000000000" pitchFamily="2" charset="0"/>
                        </a:rPr>
                        <a:t>AoA</a:t>
                      </a:r>
                      <a:r>
                        <a:rPr lang="en-GB" sz="1200" b="0" kern="100" dirty="0">
                          <a:solidFill>
                            <a:srgbClr val="0070C0"/>
                          </a:solidFill>
                          <a:latin typeface="Roboto" panose="02000000000000000000" pitchFamily="2" charset="0"/>
                          <a:cs typeface="Roboto" panose="02000000000000000000" pitchFamily="2" charset="0"/>
                        </a:rPr>
                        <a:t> [</a:t>
                      </a:r>
                      <a:r>
                        <a:rPr lang="en-GB" sz="1200" b="0" kern="100" dirty="0">
                          <a:solidFill>
                            <a:srgbClr val="0070C0"/>
                          </a:solidFill>
                          <a:latin typeface="Roboto" panose="02000000000000000000" pitchFamily="2" charset="0"/>
                          <a:cs typeface="Roboto" panose="02000000000000000000" pitchFamily="2" charset="0"/>
                          <a:sym typeface="Symbol"/>
                        </a:rPr>
                        <a:t></a:t>
                      </a:r>
                      <a:r>
                        <a:rPr lang="en-GB" sz="1200" b="0" kern="100" dirty="0">
                          <a:solidFill>
                            <a:srgbClr val="0070C0"/>
                          </a:solidFill>
                          <a:latin typeface="Roboto" panose="02000000000000000000" pitchFamily="2" charset="0"/>
                          <a:cs typeface="Roboto" panose="02000000000000000000" pitchFamily="2" charset="0"/>
                        </a:rPr>
                        <a:t>]</a:t>
                      </a:r>
                      <a:endParaRPr lang="zh-CN" sz="1200" b="0" kern="100" dirty="0">
                        <a:solidFill>
                          <a:srgbClr val="0070C0"/>
                        </a:solidFill>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238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-5.2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-7</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82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66</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238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360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365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370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-5.2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-7.4</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-9.2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81</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46</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3"/>
                  </a:ext>
                </a:extLst>
              </a:tr>
              <a:tr h="24238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255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260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265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-4.7</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-6.9</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-8.7</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80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143</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238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4</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1040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1045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1050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-8.2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-10.4</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-12.2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99</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33</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5"/>
                  </a:ext>
                </a:extLst>
              </a:tr>
              <a:tr h="24238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2730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2735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2740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-12.1</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-14.3</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-16.1</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102</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-91</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238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6</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4600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4605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4610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-15.5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-17.7</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-19.5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107</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-19</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7"/>
                  </a:ext>
                </a:extLst>
              </a:tr>
              <a:tr h="242386">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GB" sz="1050" kern="100" dirty="0">
                          <a:latin typeface="Roboto" panose="02000000000000000000" pitchFamily="2" charset="0"/>
                          <a:cs typeface="Roboto" panose="02000000000000000000" pitchFamily="2" charset="0"/>
                        </a:rPr>
                        <a:t>Delay spread [ns]</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839.5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2386">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pt-BR" sz="1050" kern="100" dirty="0">
                          <a:latin typeface="Roboto" panose="02000000000000000000" pitchFamily="2" charset="0"/>
                          <a:cs typeface="Roboto" panose="02000000000000000000" pitchFamily="2" charset="0"/>
                        </a:rPr>
                        <a:t>Cluster AS AoD / AS AoA [</a:t>
                      </a:r>
                      <a:r>
                        <a:rPr lang="en-GB" sz="1050" kern="100" dirty="0">
                          <a:latin typeface="Roboto" panose="02000000000000000000" pitchFamily="2" charset="0"/>
                          <a:cs typeface="Roboto" panose="02000000000000000000" pitchFamily="2" charset="0"/>
                          <a:sym typeface="Symbol"/>
                        </a:rPr>
                        <a:t></a:t>
                      </a:r>
                      <a:r>
                        <a:rPr lang="pt-BR" sz="1050" kern="100" dirty="0">
                          <a:latin typeface="Roboto" panose="02000000000000000000" pitchFamily="2" charset="0"/>
                          <a:cs typeface="Roboto" panose="02000000000000000000" pitchFamily="2" charset="0"/>
                        </a:rPr>
                        <a:t>]</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2 / 35</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9"/>
                  </a:ext>
                </a:extLst>
              </a:tr>
              <a:tr h="242386">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GB" sz="1050" kern="100" dirty="0">
                          <a:latin typeface="Roboto" panose="02000000000000000000" pitchFamily="2" charset="0"/>
                          <a:cs typeface="Roboto" panose="02000000000000000000" pitchFamily="2" charset="0"/>
                        </a:rPr>
                        <a:t>Cluster PAS shape</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err="1">
                          <a:latin typeface="Roboto" panose="02000000000000000000" pitchFamily="2" charset="0"/>
                          <a:cs typeface="Roboto" panose="02000000000000000000" pitchFamily="2" charset="0"/>
                        </a:rPr>
                        <a:t>Laplacian</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42386">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pt-BR" sz="1050" kern="100" dirty="0">
                          <a:latin typeface="Roboto" panose="02000000000000000000" pitchFamily="2" charset="0"/>
                          <a:cs typeface="Roboto" panose="02000000000000000000" pitchFamily="2" charset="0"/>
                        </a:rPr>
                        <a:t>Total AS AoD / AS AoA [</a:t>
                      </a:r>
                      <a:r>
                        <a:rPr lang="en-GB" sz="1050" kern="100" dirty="0">
                          <a:latin typeface="Roboto" panose="02000000000000000000" pitchFamily="2" charset="0"/>
                          <a:cs typeface="Roboto" panose="02000000000000000000" pitchFamily="2" charset="0"/>
                          <a:sym typeface="Symbol"/>
                        </a:rPr>
                        <a:t></a:t>
                      </a:r>
                      <a:r>
                        <a:rPr lang="pt-BR" sz="1050" kern="100" dirty="0">
                          <a:latin typeface="Roboto" panose="02000000000000000000" pitchFamily="2" charset="0"/>
                          <a:cs typeface="Roboto" panose="02000000000000000000" pitchFamily="2" charset="0"/>
                        </a:rPr>
                        <a:t>]</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7.8 / 62.6</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1"/>
                  </a:ext>
                </a:extLst>
              </a:tr>
              <a:tr h="242386">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GB" sz="1050" kern="100" dirty="0">
                          <a:latin typeface="Roboto" panose="02000000000000000000" pitchFamily="2" charset="0"/>
                          <a:cs typeface="Roboto" panose="02000000000000000000" pitchFamily="2" charset="0"/>
                        </a:rPr>
                        <a:t>Mobile speed [km/h] / Direction of travel [</a:t>
                      </a:r>
                      <a:r>
                        <a:rPr lang="en-GB" sz="1050" kern="100" dirty="0">
                          <a:latin typeface="Roboto" panose="02000000000000000000" pitchFamily="2" charset="0"/>
                          <a:cs typeface="Roboto" panose="02000000000000000000" pitchFamily="2" charset="0"/>
                          <a:sym typeface="Symbol"/>
                        </a:rPr>
                        <a:t></a:t>
                      </a:r>
                      <a:r>
                        <a:rPr lang="en-GB" sz="1050" kern="100" dirty="0">
                          <a:latin typeface="Roboto" panose="02000000000000000000" pitchFamily="2" charset="0"/>
                          <a:cs typeface="Roboto" panose="02000000000000000000" pitchFamily="2" charset="0"/>
                        </a:rPr>
                        <a:t>]</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3, 30 / 120</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92005">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GB" sz="1050" kern="100" dirty="0">
                          <a:latin typeface="Roboto" panose="02000000000000000000" pitchFamily="2" charset="0"/>
                          <a:cs typeface="Roboto" panose="02000000000000000000" pitchFamily="2" charset="0"/>
                        </a:rPr>
                        <a:t>XPR</a:t>
                      </a:r>
                      <a:endParaRPr lang="zh-CN" sz="1050" kern="100" dirty="0">
                        <a:latin typeface="Roboto" panose="02000000000000000000" pitchFamily="2" charset="0"/>
                        <a:cs typeface="Roboto" panose="02000000000000000000" pitchFamily="2" charset="0"/>
                      </a:endParaRPr>
                    </a:p>
                    <a:p>
                      <a:pPr marL="540385" indent="-540385">
                        <a:spcAft>
                          <a:spcPts val="0"/>
                        </a:spcAft>
                      </a:pPr>
                      <a:r>
                        <a:rPr lang="en-GB" sz="1050" kern="100" dirty="0">
                          <a:latin typeface="Roboto" panose="02000000000000000000" pitchFamily="2" charset="0"/>
                          <a:cs typeface="Roboto" panose="02000000000000000000" pitchFamily="2" charset="0"/>
                        </a:rPr>
                        <a:t>NOTE: V &amp; H components based on assumed BS antennas</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a:latin typeface="Roboto" panose="02000000000000000000" pitchFamily="2" charset="0"/>
                          <a:cs typeface="Roboto" panose="02000000000000000000" pitchFamily="2" charset="0"/>
                        </a:rPr>
                        <a:t>9 dB </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13"/>
                  </a:ext>
                </a:extLst>
              </a:tr>
              <a:tr h="242386">
                <a:tc gridSpan="8">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GB" sz="1050" kern="100" dirty="0">
                          <a:latin typeface="Roboto" panose="02000000000000000000" pitchFamily="2" charset="0"/>
                          <a:cs typeface="Roboto" panose="02000000000000000000" pitchFamily="2" charset="0"/>
                        </a:rPr>
                        <a:t>Mid-paths Share Cluster parameter values for: </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GB" sz="1050" kern="100" dirty="0" err="1">
                          <a:latin typeface="Roboto" panose="02000000000000000000" pitchFamily="2" charset="0"/>
                          <a:cs typeface="Roboto" panose="02000000000000000000" pitchFamily="2" charset="0"/>
                        </a:rPr>
                        <a:t>AoD</a:t>
                      </a:r>
                      <a:r>
                        <a:rPr lang="en-GB" sz="1050" kern="100" dirty="0">
                          <a:latin typeface="Roboto" panose="02000000000000000000" pitchFamily="2" charset="0"/>
                          <a:cs typeface="Roboto" panose="02000000000000000000" pitchFamily="2" charset="0"/>
                        </a:rPr>
                        <a:t>, , XPR</a:t>
                      </a:r>
                      <a:endParaRPr lang="zh-CN" sz="1050" kern="100" dirty="0">
                        <a:latin typeface="Roboto" panose="02000000000000000000" pitchFamily="2" charset="0"/>
                        <a:ea typeface="SimSun"/>
                        <a:cs typeface="Roboto" panose="02000000000000000000" pitchFamily="2"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grpSp>
        <p:nvGrpSpPr>
          <p:cNvPr id="21" name="组合 20"/>
          <p:cNvGrpSpPr/>
          <p:nvPr/>
        </p:nvGrpSpPr>
        <p:grpSpPr>
          <a:xfrm>
            <a:off x="609600" y="1828800"/>
            <a:ext cx="4354513" cy="2189217"/>
            <a:chOff x="1066800" y="3886200"/>
            <a:chExt cx="4724400" cy="2375177"/>
          </a:xfrm>
        </p:grpSpPr>
        <p:sp>
          <p:nvSpPr>
            <p:cNvPr id="22" name="Text Box 10"/>
            <p:cNvSpPr txBox="1">
              <a:spLocks noChangeArrowheads="1"/>
            </p:cNvSpPr>
            <p:nvPr/>
          </p:nvSpPr>
          <p:spPr bwMode="auto">
            <a:xfrm>
              <a:off x="1066800" y="4267200"/>
              <a:ext cx="23564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Tx0</a:t>
              </a:r>
            </a:p>
          </p:txBody>
        </p:sp>
        <p:sp>
          <p:nvSpPr>
            <p:cNvPr id="23" name="Text Box 11"/>
            <p:cNvSpPr txBox="1">
              <a:spLocks noChangeArrowheads="1"/>
            </p:cNvSpPr>
            <p:nvPr/>
          </p:nvSpPr>
          <p:spPr bwMode="auto">
            <a:xfrm>
              <a:off x="1447800" y="4174123"/>
              <a:ext cx="23564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Tx1</a:t>
              </a:r>
            </a:p>
          </p:txBody>
        </p:sp>
        <p:sp>
          <p:nvSpPr>
            <p:cNvPr id="26" name="Text Box 12"/>
            <p:cNvSpPr txBox="1">
              <a:spLocks noChangeArrowheads="1"/>
            </p:cNvSpPr>
            <p:nvPr/>
          </p:nvSpPr>
          <p:spPr bwMode="auto">
            <a:xfrm>
              <a:off x="5463328" y="4724400"/>
              <a:ext cx="25167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Rx1</a:t>
              </a:r>
            </a:p>
          </p:txBody>
        </p:sp>
        <p:sp>
          <p:nvSpPr>
            <p:cNvPr id="27" name="Text Box 13"/>
            <p:cNvSpPr txBox="1">
              <a:spLocks noChangeArrowheads="1"/>
            </p:cNvSpPr>
            <p:nvPr/>
          </p:nvSpPr>
          <p:spPr bwMode="auto">
            <a:xfrm>
              <a:off x="4700454" y="4918705"/>
              <a:ext cx="251672"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0" u="none" strike="noStrike" kern="0" cap="none" spc="0" normalizeH="0" baseline="0" noProof="0" dirty="0">
                  <a:ln>
                    <a:noFill/>
                  </a:ln>
                  <a:solidFill>
                    <a:sysClr val="windowText" lastClr="000000"/>
                  </a:solidFill>
                  <a:effectLst/>
                  <a:uLnTx/>
                  <a:uFillTx/>
                </a:rPr>
                <a:t>Rx0</a:t>
              </a:r>
            </a:p>
          </p:txBody>
        </p:sp>
        <p:sp>
          <p:nvSpPr>
            <p:cNvPr id="28" name="Text Box 14"/>
            <p:cNvSpPr txBox="1">
              <a:spLocks noChangeArrowheads="1"/>
            </p:cNvSpPr>
            <p:nvPr/>
          </p:nvSpPr>
          <p:spPr bwMode="auto">
            <a:xfrm>
              <a:off x="5336181" y="5645328"/>
              <a:ext cx="447238"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1" u="none" strike="noStrike" kern="0" cap="none" spc="0" normalizeH="0" baseline="0" noProof="0" dirty="0">
                  <a:ln>
                    <a:noFill/>
                  </a:ln>
                  <a:solidFill>
                    <a:sysClr val="windowText" lastClr="000000"/>
                  </a:solidFill>
                  <a:effectLst/>
                  <a:uLnTx/>
                  <a:uFillTx/>
                </a:rPr>
                <a:t>MS/UE</a:t>
              </a:r>
            </a:p>
          </p:txBody>
        </p:sp>
        <p:sp>
          <p:nvSpPr>
            <p:cNvPr id="29" name="Text Box 15"/>
            <p:cNvSpPr txBox="1">
              <a:spLocks noChangeArrowheads="1"/>
            </p:cNvSpPr>
            <p:nvPr/>
          </p:nvSpPr>
          <p:spPr bwMode="auto">
            <a:xfrm>
              <a:off x="1295400" y="6019800"/>
              <a:ext cx="189154" cy="169277"/>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100" b="0" i="1" u="none" strike="noStrike" kern="0" cap="none" spc="0" normalizeH="0" baseline="0" noProof="0" dirty="0">
                  <a:ln>
                    <a:noFill/>
                  </a:ln>
                  <a:solidFill>
                    <a:sysClr val="windowText" lastClr="000000"/>
                  </a:solidFill>
                  <a:effectLst/>
                  <a:uLnTx/>
                  <a:uFillTx/>
                </a:rPr>
                <a:t>BS</a:t>
              </a:r>
            </a:p>
          </p:txBody>
        </p:sp>
        <p:sp>
          <p:nvSpPr>
            <p:cNvPr id="30" name="Text Box 24"/>
            <p:cNvSpPr txBox="1">
              <a:spLocks noChangeArrowheads="1"/>
            </p:cNvSpPr>
            <p:nvPr/>
          </p:nvSpPr>
          <p:spPr bwMode="auto">
            <a:xfrm rot="329991">
              <a:off x="3893324" y="4550283"/>
              <a:ext cx="269304" cy="161583"/>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1050" b="0" i="0" u="none" strike="noStrike" kern="0" cap="none" spc="0" normalizeH="0" baseline="0" noProof="0" dirty="0">
                  <a:ln>
                    <a:noFill/>
                  </a:ln>
                  <a:solidFill>
                    <a:srgbClr val="0F70DB"/>
                  </a:solidFill>
                  <a:effectLst/>
                  <a:uLnTx/>
                  <a:uFillTx/>
                </a:rPr>
                <a:t>LOS</a:t>
              </a:r>
            </a:p>
          </p:txBody>
        </p:sp>
        <p:pic>
          <p:nvPicPr>
            <p:cNvPr id="31" name="Picture 2" descr="H:\360云盘\fdfdfddd1.png"/>
            <p:cNvPicPr>
              <a:picLocks noChangeAspect="1" noChangeArrowheads="1"/>
            </p:cNvPicPr>
            <p:nvPr/>
          </p:nvPicPr>
          <p:blipFill>
            <a:blip r:embed="rId3" cstate="print"/>
            <a:srcRect/>
            <a:stretch>
              <a:fillRect/>
            </a:stretch>
          </p:blipFill>
          <p:spPr bwMode="auto">
            <a:xfrm>
              <a:off x="1219200" y="3886200"/>
              <a:ext cx="4572000" cy="2375177"/>
            </a:xfrm>
            <a:prstGeom prst="rect">
              <a:avLst/>
            </a:prstGeom>
            <a:noFill/>
          </p:spPr>
        </p:pic>
      </p:grpSp>
      <p:sp>
        <p:nvSpPr>
          <p:cNvPr id="32" name="TextBox 7"/>
          <p:cNvSpPr txBox="1">
            <a:spLocks noChangeArrowheads="1"/>
          </p:cNvSpPr>
          <p:nvPr/>
        </p:nvSpPr>
        <p:spPr bwMode="auto">
          <a:xfrm>
            <a:off x="609600" y="4603940"/>
            <a:ext cx="4354513" cy="958660"/>
          </a:xfrm>
          <a:prstGeom prst="rect">
            <a:avLst/>
          </a:prstGeom>
          <a:noFill/>
          <a:ln w="9525">
            <a:noFill/>
            <a:miter lim="800000"/>
            <a:headEnd/>
            <a:tailEnd/>
          </a:ln>
        </p:spPr>
        <p:txBody>
          <a:bodyPr wrap="square">
            <a:spAutoFit/>
          </a:bodyPr>
          <a:lstStyle/>
          <a:p>
            <a:pPr eaLnBrk="1" hangingPunct="1">
              <a:lnSpc>
                <a:spcPct val="150000"/>
              </a:lnSpc>
              <a:buFont typeface="Arial" charset="0"/>
              <a:buNone/>
            </a:pPr>
            <a:r>
              <a:rPr lang="en-US" altLang="zh-CN" sz="2000" dirty="0">
                <a:solidFill>
                  <a:srgbClr val="0070C0"/>
                </a:solidFill>
                <a:latin typeface="Roboto" panose="02000000000000000000" pitchFamily="2" charset="0"/>
                <a:cs typeface="Roboto" panose="02000000000000000000" pitchFamily="2" charset="0"/>
              </a:rPr>
              <a:t>TYPICAL	</a:t>
            </a:r>
          </a:p>
          <a:p>
            <a:pPr eaLnBrk="1" hangingPunct="1">
              <a:lnSpc>
                <a:spcPct val="150000"/>
              </a:lnSpc>
              <a:buFont typeface="Arial" charset="0"/>
              <a:buNone/>
            </a:pPr>
            <a:r>
              <a:rPr lang="en-US" altLang="zh-CN" sz="2000" dirty="0">
                <a:solidFill>
                  <a:srgbClr val="0070C0"/>
                </a:solidFill>
                <a:latin typeface="Roboto" panose="02000000000000000000" pitchFamily="2" charset="0"/>
                <a:cs typeface="Roboto" panose="02000000000000000000" pitchFamily="2" charset="0"/>
              </a:rPr>
              <a:t>                   MATHEMATICAL</a:t>
            </a:r>
            <a:endParaRPr lang="zh-CN" altLang="en-US" sz="2000" dirty="0">
              <a:solidFill>
                <a:srgbClr val="0070C0"/>
              </a:solidFill>
              <a:latin typeface="Roboto" panose="02000000000000000000" pitchFamily="2" charset="0"/>
              <a:cs typeface="Roboto" panose="02000000000000000000" pitchFamily="2" charset="0"/>
            </a:endParaRPr>
          </a:p>
        </p:txBody>
      </p:sp>
      <p:sp>
        <p:nvSpPr>
          <p:cNvPr id="2" name="矩形 1"/>
          <p:cNvSpPr/>
          <p:nvPr/>
        </p:nvSpPr>
        <p:spPr>
          <a:xfrm>
            <a:off x="960770" y="5892994"/>
            <a:ext cx="7682552" cy="369332"/>
          </a:xfrm>
          <a:prstGeom prst="rect">
            <a:avLst/>
          </a:prstGeom>
        </p:spPr>
        <p:txBody>
          <a:bodyPr wrap="none">
            <a:spAutoFit/>
          </a:bodyPr>
          <a:lstStyle/>
          <a:p>
            <a:r>
              <a:rPr lang="en-US" altLang="zh-CN" dirty="0"/>
              <a:t>SCME channel models are the standards defined in the 3GPP and CTIA. </a:t>
            </a:r>
            <a:endParaRPr lang="zh-CN" altLang="en-US" dirty="0"/>
          </a:p>
        </p:txBody>
      </p:sp>
    </p:spTree>
    <p:extLst>
      <p:ext uri="{BB962C8B-B14F-4D97-AF65-F5344CB8AC3E}">
        <p14:creationId xmlns:p14="http://schemas.microsoft.com/office/powerpoint/2010/main" val="94076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4543-3E61-99B4-30E2-092DD5D1903A}"/>
              </a:ext>
            </a:extLst>
          </p:cNvPr>
          <p:cNvSpPr>
            <a:spLocks noGrp="1"/>
          </p:cNvSpPr>
          <p:nvPr>
            <p:ph type="title"/>
          </p:nvPr>
        </p:nvSpPr>
        <p:spPr/>
        <p:txBody>
          <a:bodyPr/>
          <a:lstStyle/>
          <a:p>
            <a:r>
              <a:rPr lang="en-US" altLang="zh-CN" dirty="0">
                <a:ea typeface="FZYaoTi" pitchFamily="2" charset="-122"/>
              </a:rPr>
              <a:t>Standard Test Method: RC (or RC + CE) Method</a:t>
            </a:r>
            <a:endParaRPr lang="en-US" dirty="0"/>
          </a:p>
        </p:txBody>
      </p:sp>
      <p:sp>
        <p:nvSpPr>
          <p:cNvPr id="3" name="Text Placeholder 2">
            <a:extLst>
              <a:ext uri="{FF2B5EF4-FFF2-40B4-BE49-F238E27FC236}">
                <a16:creationId xmlns:a16="http://schemas.microsoft.com/office/drawing/2014/main" id="{52B24746-E049-B5A8-81B0-D3E4D3438563}"/>
              </a:ext>
            </a:extLst>
          </p:cNvPr>
          <p:cNvSpPr>
            <a:spLocks noGrp="1"/>
          </p:cNvSpPr>
          <p:nvPr>
            <p:ph type="body" idx="1"/>
          </p:nvPr>
        </p:nvSpPr>
        <p:spPr>
          <a:xfrm>
            <a:off x="609600" y="1371602"/>
            <a:ext cx="7168738" cy="4525963"/>
          </a:xfrm>
        </p:spPr>
        <p:txBody>
          <a:bodyPr/>
          <a:lstStyle/>
          <a:p>
            <a:r>
              <a:rPr lang="en-GB" sz="2000" dirty="0"/>
              <a:t>Reverberation chamber (RC) or RC plus Channel Emulator (CE) method is based on statistics.</a:t>
            </a:r>
          </a:p>
          <a:p>
            <a:r>
              <a:rPr lang="en-GB" sz="2000" dirty="0"/>
              <a:t>No standard models can be emulated accurately.</a:t>
            </a:r>
          </a:p>
          <a:p>
            <a:r>
              <a:rPr lang="en-GB" sz="2000" dirty="0"/>
              <a:t>The results are not comparable with MPAC method and RTS method.</a:t>
            </a:r>
          </a:p>
          <a:p>
            <a:endParaRPr lang="en-GB" dirty="0"/>
          </a:p>
          <a:p>
            <a:endParaRPr lang="en-US" dirty="0"/>
          </a:p>
        </p:txBody>
      </p:sp>
      <p:pic>
        <p:nvPicPr>
          <p:cNvPr id="4" name="Picture 5">
            <a:extLst>
              <a:ext uri="{FF2B5EF4-FFF2-40B4-BE49-F238E27FC236}">
                <a16:creationId xmlns:a16="http://schemas.microsoft.com/office/drawing/2014/main" id="{11C0775A-443C-4C0E-BFA0-8B35BC98E4A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876800" y="2971800"/>
            <a:ext cx="5636082" cy="29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52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10"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dirty="0">
              <a:latin typeface="Roboto" panose="02000000000000000000" pitchFamily="2" charset="0"/>
              <a:cs typeface="Roboto" panose="02000000000000000000" pitchFamily="2" charset="0"/>
            </a:endParaRPr>
          </a:p>
        </p:txBody>
      </p:sp>
      <p:sp>
        <p:nvSpPr>
          <p:cNvPr id="11271" name="AutoShape 12" descr="data:image/jpeg;base64,/9j/4AAQSkZJRgABAQAAAQABAAD/2wCEAAkGBxQSEhQUEBQUFBQUFBQUFBUUFBQVFBUQFRQWFhQUFBQYHCggGBolHBUUITEhJSksLi4vFx8zODMsNygtLisBCgoKDg0OGxAQGiwkHiQtLCwsLCwsLC0sLCwsLCwsLC0sLCwsLCwvLCwsLiwsLSwvLCwsLCwsLCwsLCwsLCwsLP/AABEIAKsBJgMBIgACEQEDEQH/xAAcAAABBQEBAQAAAAAAAAAAAAAGAAIDBAUHAQj/xABKEAABAwIEAgYGAwwIBwEAAAABAAIDBBEFEiExQVEGEyJhcZEHFDKBodFSscEVFiMkM0JTYnKSouFDZHOCo7LC8DRUdIOT0vFj/8QAGQEAAgMBAAAAAAAAAAAAAAAAAgMAAQQF/8QALBEAAgEDAwMDAwQDAAAAAAAAAAECAxEhBBIxE0FRYXGxFIGhBSIywSOR8P/aAAwDAQACEQMRAD8ArFqaWqYhNIXNR0CAhIBSlqaAiKLNKNVvUQWLStW9QtRIhpwtTKluiswtTKlmitlgxXhZDytvEmrCmQNFDc6e1yoSS2T4ZUNiXL91I0Ku1ytRBCwlkrTMVJxWnO1DmLY1DAbPdd30Wi59/JHDJUsF7Mvc6Gz0vi+g/wCCX33RfRf5D5pnTfgXvXkJc69EpQ399sPJ/kPml99kPJ/l/NV0n4J1F5CcVB5p3rjuBQv99cH6/wC6k/pZDwDiNNbW4a6eN0PQv2L6q8hU3EpBs5SDFpfplCkXSmAg5i5pFrDKTe++vC2nmtOjxCOUXjcHd3HyQPTx7x/ASqvszYOLzfTKY/EpTu8+aoucvA7YDUkgADUknYAcSqVGC4ii+pLySukJ3TTIpMQENIL4hN1TrXFPEBJVEcMzb5Yr/rm/ch6r9IDGaUdFEP8A9KouqJD35OzG0/3StEaDYmVVI2nTDmmdeOaGX+kbEfzZxGOUUMEYH7rAmt9I2JcakvHKSOGQeTmFH9P6gdb0C1pupMiHaT0ik/8AFUdNKPpRA00vjePsn3tRPhOIUlZYUkxZKdqepyseTyilHYkPd2T3JU6MlxkbGrF8lcxqSNitzU5a4te0tc02LXAgg8iCm5ElMdYpyrPfutKoCzXbp6EyPAkk1JECE5C8IUhCaQkIcyMheAJ5CQCsos0rVv0LViUoRBQNRohrQMXlUzRT07dEqlmissEcUah+oCJsVYh2oahZTMSrSpSpKtqZTBQo0Y1chcqkYUjX2SpoOJLWO7Dze2WOR97X9hjnbe5cUllLnFzjckkknckrsVa78BUn6NNMf4cv+pcaWrSq0WzPqHlIS9Xiex9g4WBuLXO41B08rLUZhqSdG+24B8b/AGKR0w+g0efzUIQpJJKEEr+CVBZMwg2BcGnwcbX917qgpKc9pvDtN+sKMtHVaigeZhDEDI9xGS2hc1zQ9rjwaMpBN9BrfZY+O9LWUmaHDnh82rZa0bA7OZR39lu4632na2sLXm6bYwaSL1VhPrU8TPWn/nRUxaOrpAdwS0Nc/uyt11XN0uNNJ3DnO+EOe8uJLiSSSSSbkk7kniU1JJMFiSskkoQSSSShA86LdO9G0+JF0kI7MdR7U9OOHfLFzYdQPZOlia1VMWEAlrg5oex7DmZJG7VskbuLSuHI/wDRv0gzWoKh3YkcTSvcdIal39HfhHIbAjg4g80irRUsrkdSquOHwb1WFlu3WtXMIJDgQQSCDuHA2IPeslyRHgdITUkmpIgQrK8ITivEgeMIXrQvbL1oVlFqlCIcPGywaUIhw8bIkQ26ZqdUM0TqYKaZuiMgIYszdDdSxFuLM3Q1UtQMgPVjUylarFcEyjapcovRsXj2K1EzRJ7EuQSRk4mLU1Uf6vL8QAuSMjJ2F12HHG2pKs/1d3xc0e5YHo3wZs1NMSSM0vVuAyWLQxpAOYG3tFbtIrxMerltdwBNJJa+R9t75Ta3O6Z1Lvou8iu5zdFi5mXrn5CMpGZmwBDWg5NNyFRruiUb8ollkIZ2W9qIAA2Fr5BfYLSlF8SRjVZt2SONdU7kfIrzqzyPkV2aDoG2J2djpgWg6kRkAEEO3ZbYlXaXo/I9945nk5QPYgsWtvYG7ACO0fgrUL8O4Upygryi19mcN6o8j5FeGM8j5FdnqPRi9zy4ukGYuc4/gtXk3t3A3KgpfRwJSRE6RxG+jNBzJ4K+n6gfUehx8sPI+SIuglKzrn1M4zQ0UZqXtOz5GkNgiJ/WlcwW5ArpMPoylp3CVme8fa7bGPYXC+7QdQsH0hOMNCMxZ1lbO3NkjEQ6ilZcNyg/pJr3/VCFwsMhVUnY5vX1j5pHyyuzSSPc97jxe43J8yq6Suepjmdh5oUrhtpFNJX/AFEW9rXkmCjG1zf3K9rK3opr1aVPg73Oy2cO/KbeB5FNqcKLHEZr23NuPJXsZN6M5eqy+iI5+8WXgpTffhdU4sm5FZegqz6n3/BeepnnpzsptZN6OqnEPW6WCrOr3gw1H/VQgAuPe9hjf4lyy3Kv6P3H1eupyb2bFVRjk6J/VSkeLJh+6FYKyVI2kaqcrxPGpL1qSAILCvF6V4s6HiXrV4nNRFFylGqIsOCHqXdEWG8ESIb9KFPINFFTDRWHjRGC3kGMXahiqG6LMYCBMWe4vLb2aLCw4k66+63ml2uw0rmbiEjQdSPML2hC8qMAikGot3/ah6ow2WB34vKQL7X+w6I+njkppoPIW6LyVqDIcfrGHK7q3W4ubr/CQtOjxeokIBEQ/uu/9kuVKRaaLnSTSiq/7C3nLGsz0bQPOHyGM2cah4A5/g4dTztYgeJTumUk8dHJnDDHKAzM0EOaczXNJuTvltbvWv6JacHDiTa3rEp1NtA1m5Go2WrTxlsa7u/wY9WtzOlMxiEUwaR/R26kNJN7Wyk7b8b96HOi1GJnNiqGNeS15LXtuwuF8tx3aeSb2S72tP1ap31K9FSFtizMHXuLOIN7HZwFzv8AXzRUYV93+Rxta2L/AJMkYyjK7KkdNGPV+sigu+SRkjI2Bj5AazqWdWxwN2NZcuAdcA3vztRHqZZOqADI84ygE2Y11mtaBrwFlO2Sovq6f3zE27/yf+7prYXss5jjm42Nib7gkgrSoqzXnAc5SlbPBlYLW1vWziWxYSTEDcZRuLggWtcfDZUsaxWeKkqvVSRMY25SPa37ZYN8waTbv7wtwGU6FzycxcL9W6xJ3baMEHhobqCtw5ptm0A07Jta/ed0jS6eOng4ru7/AItx8+Q603VqKdrYsA/QLFpWVJ6qSd0D4HGdkrpHBk2gaA5/tP3NxwPcsz0yusKBvDqp3+905B+DAugswhu95OfaLbDXjZAnprg7FA/hlqI9ju2Rrxf3SJ7ASycuK6D0UwGnnjz1EwYRK1mTM1t2EC5udeKAYmZnAcyB5my6Yzoc0gZnPa4XDhYaEaad2l/epBN8A1JKPI3pN0fgEUXqZY5+aXOesbcxtPZJubLL6N4KGVTPWi1rIm9fIS5rhZurRcHXW2i1peh7Bc9a4Dm7L8Sl95wt+VdrvoNQmuEny0J6sL4uETMR/CPlilaY5aSV9hZo9ajAbmynUEjLp3KvhEXXUXaewyyh73POQ2eSOyW3uZAG6cFi/eYP0x8C3RQzdFQxrnOmytbqSRt8VWyfoX1aZN0jxZ5o6UOcPwwm67ssDiA8Bt9NFg9GmE1DMjY3OaHWDzoTY2sDoXchtdaNJ0Z61xb1jmNDXOzvZZlgL6G/FPh6IFwD2StsQCCAdb+9Rwk1YnVje/8AQQVFI0SudTsY6UuhEvZjc9kRjJc7J7ObNvZBXS6lbHWTMZYNBaRlFm9pjXGwvzK2R0RkBuJhfnZ1/O6Y7oZI8gGVup3N/DXu+SijLv8AJHUh2+CD0ej8Zlb9OirGn/wl4+LB5K0tLor0bfTOqJXvaQykqRYX3e3qmm/99Ztlj1KtI2aZ3jg9avUmpLOaArKavXJqQh56nNTLpzSiKL1LuiTDeCGqXdEmGcESIEdNsrDxooKbZWHjRMFy5B3FwucY9P8AhSOTr+bWj/Suj4yftXKukD7SEoUOiyw6t7OixzPcm/JNMvxVcmyYi9xXe+7jfmT56hbWA+0Dw4d6xZGAm9lsYVNY68FUmFTirm76TJG/csjiXx/5k30bg/cpgaLl00jgOZa8G38KHOneIOlpez+TD2i/0n2J052sfNFno1pi7CobEtOeY3b7Q/COBI70+n+6LRjru1Q1344Sz8iD7m/DRWTUyMja2PRwc4G5ADWgu58BoF6TIW5C8AWAuIAHgC1rPabh3epnUpABOut3XF9zcmwtrx0TtN+yqpSWEYdWpToSjDl8dvyRfdOQZs0ntfkyB2b6XLuTb3bfxPCy2MPr8rXvzBtmtuS0uNibaAa72WP1ZN7ZDy7Eov56BWgHRjS1nAB172tz015rR+ozhXouML3zxgwfpNKvSm3XjZYtm/ua/UVHWFxlBZcu9t+Uj6HVbW4b+5Y4xjK9rRs8DXh3C/epBiEnss6u2wyiQWbrwc0AKrJTAbhtraZi4bcLhp+PJJo7eJYxa682w/c26p1Nl6f7mmnZvtdXXtYuV2LuaQ1w1fpYG+nPXZc79Jo6+Goh0L6UQVrANzDIXwT6cgeoJRw5oeR2Igf1HE8eWQXXO+mOJimxqN0gzROphFUM+nTSNkErbc8puO8BBTh06EYSnvkr3la184JTlUnVnKUNqdrK9+xzChNpGHaz2m/94Lvk5L3Fzrkm3a56fJcbxLBjR17YXkOYJY3xyfmyU73NdHKDsQWkHzHBdqflLbg6HUOGvhbmEylySvwisyNt+3cgcL6HxXtFQOcwZGktGgJFr28VZpcuYX1G/itI1SGvqem7GdQuZP3Mk+i4+W6r1eEyOLC6Nxa11yLX1t2SRxAK3hUp3rCQta/AWxGWMKfYnI7Tu4KjBRPa6QuaWsL7suCBbI0GwtoLg6Ij9Z70vWlX13lE6aBuKlDbHMS4jtWuWk7312Pgn5VbqmDMcu24ShgL3BrQS4mwHedltjNSV0DtKeIyZKJ5ILTUPYxt9zFHaV7h3X6oINIRR0rrBJIGMOaOBvVMPB1vbeO4uvbuDUMO3XOqz3SbOrShsgkeNXqTV6ljAncUy69cm3SEPZ7dOaVHdOaUQJfpSiXC+CGKU6omwvgjiQJqXZWX7KtS7K1Jsj7C5cgxjxtfwP2Ll2OtzOK6T0lk9ruH+/sXNcRfclChyMIxuZwJbw7l4ZQiCijFtVmYgxuY2ATArFeMB2jWlzuAaCT5LVw3Bj7U4sODL6nvdb6lW6PVEbZjncGuLbMB0BJOuvPQeaI6ipaBcuA94SKk3widwa9ILbUgtoBI3bgMrgLIq6AUk0uDwR0sjYpXGUh7r2DRO/NsL3IFkGdNa9slM8N/Nkj+Ob5I29GdYYcOpXZS4Bs1wDY2dPIbhPp740Xt5zYyVrdTJe+8zFhtWRHxfMP9BVrGsSdTxwCQuLjK2OYwiPObMfn6rrRl1c0bja+xRF984F7xONuUkLvqdf4IH6Y4S+tjDWuDXGXrNdR+dpqRzU0cqzb6qsKqNPgwMO6eSEgPfKXFoDbMpy10pe23WHKDktmvl12sulvrmh7W6AFrnkkbNba5A47ge9coh9H1QxzXOe3K1zSSADoHDTRxXQDcSMdbN2XNtoQWu9oG5HJb4JbsvBULN5wbuI1Mcbcwyn2bi4uMzst7g8yBbvChbWNMnV2vZgedybF2UANG5JWbibzIAOrkYC5pJe062cXht7AAXJNvkochbKZMr3AsDHFgJIFy4EOANiCL3WmEae9JtdzPrpOnTvDPtn4N2umZEWjLbM4M1BBDnAkcTcEA+RXD/S66+J6fooR8D811OoZmMYa2UNY4PvIHEnfL2iALDObftLlXpHGfFXDkyL4RZkGpjBJbX2/sToqk6ivNNZ7q3ya+FUUeIRQU8xAmgcDTSONg6MuDn0kh+idSwnZxI0DkbYpiXqcUMQjGXrmxWLe1Hcmxad99C0rl2GVOQjNpyPd3o5k6U0tQyKOsmLXNkjLZWtz3ynstnAF8t7dsai2twsFCrte2R1NVp9y3w+6NWqlsb+N1Jhcbp5Gxs3O5OwaNyszpXni6sjUO7TXt7UT27dmQdk+G62vRlV5nTFw7QawDwJN/DYJOoW+vGPk5qjloOcOweKICzQ53Fzhc37uS0bDkPIKoJwndcOa3KnZWQV0UcWwGOUEx2jfwI9knk4IAnmcxzmvFnNJa4ciF03rwucdMWvkriynjc95ijc62gGrhmc46NFgNTZZ9VRvBytlC5YasRRtEhGba+uvy3V2tIpmGNhPXPBB1N4YXcNdnuB23a08yoKGT1dgDS2WfW8jdYojyjv8AlHj6Ww4XVZ7NyTcm5JOpJO5J4lZXqdtNU1z3OhQ02d0jCrW2CyHLZxFYzt1UODTLkTUl61eIwAlcoynuUZKzocz1OamL1qIov0hRNhZ2QvSlE2F8EaIFNJsrT9lUpNlafsjFy5AHpPUe13k/DQLn0wu5GHSeTTRBnWdpUjQkOfIWDRUZH81YqJblU5n8wjIYOM+0CCqXrTuZV/EWHexWSUUULlyX5Jb0s/8AaU48xOfsXVOg8lsPpxa/Y2G5LpSAPNwXJSfxWb+2pv8AJULo/ReRvqkMb3SND4Q3NFbO118wcL+Hd4hPgZavIZTta1he0MOX2skrHlhFr5mtN9Li/K6b1wIsULUkBLyKidjWRXETo3NL5WvBaXZS4ZQRYkG5J2B3V6nqtEYo2mZRqAPJSPeHbrH9a71760oQ1Iw0bAJz3g/VobaLK9aS9aUIakZA2v5lcn6VOz4w/j7A/wAAfNdEFSuZ4q8HFZCdri/h1TQVG8MuPKNKLBZJDliFzxuNG+J4LdwToqyJwMhzyczs39kfaiDC54wGwx2t/md3niUW4fgWZmd1mC1xzPgsSvPg6u2MFeRl4VSPaC1hu13tMIDmO/aYQQVo4Zh8cEnWthyOILXCJxDHD+zde3uIVvDp2smOTVttb89dVNUVm97cVErc8oCpRjN/x+5abiUXEPHi0fYVFV41BG0uPWEAXNmfMhY1VibGb2usnG8SDo8o3ef4QmPUyES0VNZNGbpsD+QgPjK4D+Fu/ms59Y+ckVDy1h1yxtAbm4Zmj2vfcrMpmq6Fz6upqTw3gZToQjwizBTQ2HbcDxuNN9PDSybOyGxGd1+By6eXeoLqGo2SovPAxr1KGJQ0+tpX93Y3+Q/3x0FytjEFkFbY8GeXImpL1gSRAhE5RlSPURSEOYl6E1ehEUXaUomws7IYpUS4YdkaIFVGdFbkOipUR0VuU6IgHyc16Tw9p45E+XD7ECTixK6T0oiu894B+xc/xCE3Nv5Koj7mdzJVZ7SdVM9mupTHJqBuUK1pyrBeET1WrUOzDUokBIfJ/wAI/vqIvhHL/wCyNcBqi2CDISHCNti0kOHZ4EaoNqh+J+NSPhEfmjf0c4iI3Rl4OQsjY9zRq1l25vgjc9kdxkquzLzsWmsQ6WQtcLODnE3HLXxUIq7IvxivmiMmaKQxBxa1xYSxzHas7fsuBbbW6zPRlC58r43AsLxcOLNbNBNhfvKPTz60nHixmnW2xvbx+TFbWDn4d6mmqWgkNeHDSxAcL3FzvyOiP+mNB1NK91+szXYGmINNyxxBGt7ghCvQdwyFj42h7nm3WNGcjKLANdrwPmtcdO5W2tZv+BMtYoJuUWmrY559jHFYl62iDpTUM6mU9TG0G/VuDYw64da4yk6aHjqNdiE3oQIXwWfFG99pHuLw2/ZcQO0/QAALLrH9MouWd3FjZo76pyUVbbzf/vUwfW0B4g+9dMf2v8gC6x05EEcPYijjk/BuBYG3GY66t0IIK5FSjPWP7y77Ak0qyqwbQ+pRlSmk++Qt6O13aF9jZdWixJ7ogAb6aC/xXC8KZID2duRRlTVNXktHb33PkkpuLwdNSTWQ4qMWjp2dtwBO5O58Ahav6XPf2YWm30zp5D5rBiweeWQ58znHcuNwPDl4BFFB0KkcB22j3EqnO+CO5jwSuf2nuKtMdcrcd0JlaOzI0nkWkDzuVj1FFJC7LK0tPDkR3HilyWDNNyfsX6cq4CqNOrjSsclkZEddQz7KVQ1GykVkkjCxBZJWrXrLK3R4M0uRMSXrUkQJvvUZUj1GUhD2NXoXi9CJAlumOqJMMOyGac6oiwwokQLaE6K1MdFSoDorNQ7REVbIJ4y27vNBGNNsdEbYp7SEcZbupEMFJQo2hWJ91E0JqKIagaFDFT7RRbUAZShOsFnFGgZElYfxNv8A1LvhEz5ou6FVXUhmYNyuY0OLg424hwy66IOrHfirB/WJD/hRfzWQrnTjUg4S4ZjrJSdmd9q8WcIsoLHMv2WtdMQCb2cGOaB/9T+jNeGAtfGDmLbOOdjmHYnO0Xy66rgLXkbE+alZVvGz3jwc4fappqENO7wv/tv5Yh0Y7XG2GfRmJ1QAsLvF8w/CukAI00zN0O/mqVO8PcczQ0kEAmTJpbUEkW18RuQuCjFJhtNKP+4/5p4xmo/5ib/yyfNbfqZ3TuIehpODhbDd+Wd0x+pAYBYF13EESNfa5udh7rJvRrE2t0LMzwH65mtBbe97lzbEG1teAXD/ALuVP/MTe+V5+sr0Y7U/p5Pe4lZdbH6pRUnw7mrRRWk3dPude6cYox7Szqyx/YBuWkBoFxqHOuTouX9HBet1+kfg4KgcbqDvK4+NvkrXRqW9TmeeBJPvF0mjRVGDSd+5qnVdWab9g+6PUYtctJ8AiLq3nRlmjjY9q3jw9yvUMcWRrWgWGlvqJ5/yKlqg1o0GvBLV7XOiopDqCmDAiHDysGOQq7T1NkNrZD9Akas7HaBs0TmncDM08njb5JU9VpqVBi2JhkbnX1tp+0dApe4lwsBlMrjVSpirjVilyBEcop1JdQznRXFZLZiV6yytSuWYVrjwZ5ciakk1JECb71EVI9RlZ0PZ4UgvEgjBLMBRDhrtkOQFb2HORIgW0DlYqn6KjQu0U1W/RWywcxB3b80M4u3e63sRf2h4rCxhSJAXqt1XCs1Q1VYJyKHkXWNiOGk6hbbSnEKyWA/FIi2miB/TzH/DhCxUYdIaEvju0XLdbD6/980Hp0ODJVVpCXqSSIWPgZc2IvoTbnYEgL2dlraFt+B8VGTzSUIJJJJQglpYGLyH9g/WFmrb6PUh1kO3sjvO6qXAcP5I6L0dxgaBxtYWPzWy6vYSXOdoNvBc9jYVYyk6FZkrHT6gW1HSeNps037gqEvSl/5rfMoXZHZxVqOMkq3kXuYU0nSiR1gQVNiWK9aWtB0bv+1/JBhrxmyxm/N3DwHzWvh52SpRsBKpfARUxV1pWfTFXQVkkshxY8lV6h+idLJYLOqKhXBFSZVrHLPKsyvuqxWpCmetSXrUkVyjbcoypHqMrMhzGpJJIgSaErbw9ywo1sUBRIiCqifopKyTRVaM6J1WdFGEDmJO1WfijLEq3iG6ZifH3qR5IB1buqoCv4huqJT0yhwUgChYpwiINLVF9yYZDeSNpPPUH32VhOhO6BsuyfJX+9mlP9H/ABu+aY7opS/Qd++75rVYvSVakynCPgwZejFMODv3yoHdGYOGf97+S2nlQkqbn5K6cfBiSdHIRxf5j5KrJgUfBz/gtmpcoowr3srpR8GUzAmcS4q9C3KbDQLXpoxyT8Tp2hoIGqpybCjCK4RDTQEq/HRai6bgnD3LalaFSeBhnT4LcFwIFhc3QdiOJ3uyM9ni76XcOQRF00qHNiY1riA51nAcRa9igko4ruZ6s+yLmHO1RZh0uyDqQ6oiw5x0QVBUQvpnq81yyqI7LSascjSiOpKyqhq15AqUwRwIzMyqIq3MFUKfcUetSXjUlZ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zh-CN" altLang="en-US" dirty="0">
              <a:latin typeface="Roboto" panose="02000000000000000000" pitchFamily="2" charset="0"/>
              <a:cs typeface="Roboto" panose="02000000000000000000" pitchFamily="2" charset="0"/>
            </a:endParaRPr>
          </a:p>
        </p:txBody>
      </p:sp>
      <p:sp>
        <p:nvSpPr>
          <p:cNvPr id="24" name="标题 1"/>
          <p:cNvSpPr>
            <a:spLocks noGrp="1"/>
          </p:cNvSpPr>
          <p:nvPr>
            <p:ph type="title"/>
          </p:nvPr>
        </p:nvSpPr>
        <p:spPr/>
        <p:txBody>
          <a:bodyPr/>
          <a:lstStyle/>
          <a:p>
            <a:r>
              <a:rPr lang="en-US" altLang="zh-CN" dirty="0">
                <a:ea typeface="FZYaoTi" pitchFamily="2" charset="-122"/>
              </a:rPr>
              <a:t>Standard Test Method: MPAC Method</a:t>
            </a:r>
          </a:p>
        </p:txBody>
      </p:sp>
      <p:sp>
        <p:nvSpPr>
          <p:cNvPr id="12" name="Content Placeholder 4"/>
          <p:cNvSpPr>
            <a:spLocks noGrp="1"/>
          </p:cNvSpPr>
          <p:nvPr>
            <p:ph type="body" idx="1"/>
          </p:nvPr>
        </p:nvSpPr>
        <p:spPr/>
        <p:txBody>
          <a:bodyPr>
            <a:normAutofit/>
          </a:bodyPr>
          <a:lstStyle/>
          <a:p>
            <a:pPr>
              <a:buFont typeface="Wingdings" panose="05000000000000000000" pitchFamily="2" charset="2"/>
              <a:buChar char="Ø"/>
            </a:pPr>
            <a:r>
              <a:rPr lang="en-US" sz="1800" dirty="0">
                <a:latin typeface="Roboto" panose="02000000000000000000" pitchFamily="2" charset="0"/>
                <a:cs typeface="Roboto" panose="02000000000000000000" pitchFamily="2" charset="0"/>
              </a:rPr>
              <a:t>Multiple Probe Anechoic Chamber (MPAC) method </a:t>
            </a:r>
            <a:r>
              <a:rPr lang="en-US" altLang="zh-CN" sz="1800" dirty="0">
                <a:latin typeface="Roboto" panose="02000000000000000000" pitchFamily="2" charset="0"/>
                <a:cs typeface="Roboto" panose="02000000000000000000" pitchFamily="2" charset="0"/>
              </a:rPr>
              <a:t>uses hardware enabled environment to simulate mathematical multipath environment.</a:t>
            </a:r>
            <a:endParaRPr lang="zh-CN" altLang="en-US" sz="1800" dirty="0">
              <a:latin typeface="Roboto" panose="02000000000000000000" pitchFamily="2" charset="0"/>
              <a:cs typeface="Roboto" panose="02000000000000000000" pitchFamily="2" charset="0"/>
            </a:endParaRPr>
          </a:p>
        </p:txBody>
      </p:sp>
      <p:grpSp>
        <p:nvGrpSpPr>
          <p:cNvPr id="13" name="组合 31"/>
          <p:cNvGrpSpPr/>
          <p:nvPr/>
        </p:nvGrpSpPr>
        <p:grpSpPr>
          <a:xfrm>
            <a:off x="1371600" y="2895599"/>
            <a:ext cx="2698482" cy="1393729"/>
            <a:chOff x="1066800" y="3886200"/>
            <a:chExt cx="4904518" cy="2375177"/>
          </a:xfrm>
        </p:grpSpPr>
        <p:sp>
          <p:nvSpPr>
            <p:cNvPr id="14" name="Text Box 10"/>
            <p:cNvSpPr txBox="1">
              <a:spLocks noChangeArrowheads="1"/>
            </p:cNvSpPr>
            <p:nvPr/>
          </p:nvSpPr>
          <p:spPr bwMode="auto">
            <a:xfrm>
              <a:off x="1066800" y="4267202"/>
              <a:ext cx="346705"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0" u="none" strike="noStrike" kern="0" cap="none" spc="0" normalizeH="0" baseline="0" noProof="0" dirty="0">
                  <a:ln>
                    <a:noFill/>
                  </a:ln>
                  <a:solidFill>
                    <a:sysClr val="windowText" lastClr="000000"/>
                  </a:solidFill>
                  <a:effectLst/>
                  <a:uLnTx/>
                  <a:uFillTx/>
                  <a:latin typeface="Roboto" panose="02000000000000000000" pitchFamily="2" charset="0"/>
                  <a:cs typeface="Roboto" panose="02000000000000000000" pitchFamily="2" charset="0"/>
                </a:rPr>
                <a:t>Tx0</a:t>
              </a:r>
            </a:p>
          </p:txBody>
        </p:sp>
        <p:sp>
          <p:nvSpPr>
            <p:cNvPr id="16" name="Text Box 11"/>
            <p:cNvSpPr txBox="1">
              <a:spLocks noChangeArrowheads="1"/>
            </p:cNvSpPr>
            <p:nvPr/>
          </p:nvSpPr>
          <p:spPr bwMode="auto">
            <a:xfrm>
              <a:off x="1447799" y="4174123"/>
              <a:ext cx="346705"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0" u="none" strike="noStrike" kern="0" cap="none" spc="0" normalizeH="0" baseline="0" noProof="0" dirty="0">
                  <a:ln>
                    <a:noFill/>
                  </a:ln>
                  <a:solidFill>
                    <a:sysClr val="windowText" lastClr="000000"/>
                  </a:solidFill>
                  <a:effectLst/>
                  <a:uLnTx/>
                  <a:uFillTx/>
                  <a:latin typeface="Roboto" panose="02000000000000000000" pitchFamily="2" charset="0"/>
                  <a:cs typeface="Roboto" panose="02000000000000000000" pitchFamily="2" charset="0"/>
                </a:rPr>
                <a:t>Tx1</a:t>
              </a:r>
            </a:p>
          </p:txBody>
        </p:sp>
        <p:sp>
          <p:nvSpPr>
            <p:cNvPr id="17" name="Text Box 12"/>
            <p:cNvSpPr txBox="1">
              <a:spLocks noChangeArrowheads="1"/>
            </p:cNvSpPr>
            <p:nvPr/>
          </p:nvSpPr>
          <p:spPr bwMode="auto">
            <a:xfrm>
              <a:off x="5463326" y="4724400"/>
              <a:ext cx="349616"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0" u="none" strike="noStrike" kern="0" cap="none" spc="0" normalizeH="0" baseline="0" noProof="0" dirty="0">
                  <a:ln>
                    <a:noFill/>
                  </a:ln>
                  <a:solidFill>
                    <a:sysClr val="windowText" lastClr="000000"/>
                  </a:solidFill>
                  <a:effectLst/>
                  <a:uLnTx/>
                  <a:uFillTx/>
                  <a:latin typeface="Roboto" panose="02000000000000000000" pitchFamily="2" charset="0"/>
                  <a:cs typeface="Roboto" panose="02000000000000000000" pitchFamily="2" charset="0"/>
                </a:rPr>
                <a:t>Rx1</a:t>
              </a:r>
            </a:p>
          </p:txBody>
        </p:sp>
        <p:sp>
          <p:nvSpPr>
            <p:cNvPr id="18" name="Text Box 13"/>
            <p:cNvSpPr txBox="1">
              <a:spLocks noChangeArrowheads="1"/>
            </p:cNvSpPr>
            <p:nvPr/>
          </p:nvSpPr>
          <p:spPr bwMode="auto">
            <a:xfrm>
              <a:off x="4700453" y="4918705"/>
              <a:ext cx="349616"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0" u="none" strike="noStrike" kern="0" cap="none" spc="0" normalizeH="0" baseline="0" noProof="0" dirty="0">
                  <a:ln>
                    <a:noFill/>
                  </a:ln>
                  <a:solidFill>
                    <a:sysClr val="windowText" lastClr="000000"/>
                  </a:solidFill>
                  <a:effectLst/>
                  <a:uLnTx/>
                  <a:uFillTx/>
                  <a:latin typeface="Roboto" panose="02000000000000000000" pitchFamily="2" charset="0"/>
                  <a:cs typeface="Roboto" panose="02000000000000000000" pitchFamily="2" charset="0"/>
                </a:rPr>
                <a:t>Rx0</a:t>
              </a:r>
            </a:p>
          </p:txBody>
        </p:sp>
        <p:sp>
          <p:nvSpPr>
            <p:cNvPr id="19" name="Text Box 14"/>
            <p:cNvSpPr txBox="1">
              <a:spLocks noChangeArrowheads="1"/>
            </p:cNvSpPr>
            <p:nvPr/>
          </p:nvSpPr>
          <p:spPr bwMode="auto">
            <a:xfrm>
              <a:off x="5336180" y="5645329"/>
              <a:ext cx="635138"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1" u="none" strike="noStrike" kern="0" cap="none" spc="0" normalizeH="0" baseline="0" noProof="0" dirty="0">
                  <a:ln>
                    <a:noFill/>
                  </a:ln>
                  <a:solidFill>
                    <a:sysClr val="windowText" lastClr="000000"/>
                  </a:solidFill>
                  <a:effectLst/>
                  <a:uLnTx/>
                  <a:uFillTx/>
                  <a:latin typeface="Roboto" panose="02000000000000000000" pitchFamily="2" charset="0"/>
                  <a:cs typeface="Roboto" panose="02000000000000000000" pitchFamily="2" charset="0"/>
                </a:rPr>
                <a:t>MS/UE</a:t>
              </a:r>
            </a:p>
          </p:txBody>
        </p:sp>
        <p:sp>
          <p:nvSpPr>
            <p:cNvPr id="20" name="Text Box 15"/>
            <p:cNvSpPr txBox="1">
              <a:spLocks noChangeArrowheads="1"/>
            </p:cNvSpPr>
            <p:nvPr/>
          </p:nvSpPr>
          <p:spPr bwMode="auto">
            <a:xfrm>
              <a:off x="1295399" y="6019799"/>
              <a:ext cx="250558"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1" u="none" strike="noStrike" kern="0" cap="none" spc="0" normalizeH="0" baseline="0" noProof="0" dirty="0">
                  <a:ln>
                    <a:noFill/>
                  </a:ln>
                  <a:solidFill>
                    <a:sysClr val="windowText" lastClr="000000"/>
                  </a:solidFill>
                  <a:effectLst/>
                  <a:uLnTx/>
                  <a:uFillTx/>
                  <a:latin typeface="Roboto" panose="02000000000000000000" pitchFamily="2" charset="0"/>
                  <a:cs typeface="Roboto" panose="02000000000000000000" pitchFamily="2" charset="0"/>
                </a:rPr>
                <a:t>BS</a:t>
              </a:r>
            </a:p>
          </p:txBody>
        </p:sp>
        <p:sp>
          <p:nvSpPr>
            <p:cNvPr id="21" name="Text Box 24"/>
            <p:cNvSpPr txBox="1">
              <a:spLocks noChangeArrowheads="1"/>
            </p:cNvSpPr>
            <p:nvPr/>
          </p:nvSpPr>
          <p:spPr bwMode="auto">
            <a:xfrm rot="329991">
              <a:off x="3835687" y="4513062"/>
              <a:ext cx="384578" cy="236028"/>
            </a:xfrm>
            <a:prstGeom prst="rect">
              <a:avLst/>
            </a:prstGeom>
            <a:noFill/>
            <a:ln w="12700">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altLang="zh-CN" sz="900" b="0" i="0" u="none" strike="noStrike" kern="0" cap="none" spc="0" normalizeH="0" baseline="0" noProof="0" dirty="0">
                  <a:ln>
                    <a:noFill/>
                  </a:ln>
                  <a:solidFill>
                    <a:srgbClr val="0F70DB"/>
                  </a:solidFill>
                  <a:effectLst/>
                  <a:uLnTx/>
                  <a:uFillTx/>
                  <a:latin typeface="Roboto" panose="02000000000000000000" pitchFamily="2" charset="0"/>
                  <a:cs typeface="Roboto" panose="02000000000000000000" pitchFamily="2" charset="0"/>
                </a:rPr>
                <a:t>LOS</a:t>
              </a:r>
            </a:p>
          </p:txBody>
        </p:sp>
        <p:pic>
          <p:nvPicPr>
            <p:cNvPr id="22" name="Picture 2" descr="H:\360云盘\fdfdfddd1.png"/>
            <p:cNvPicPr>
              <a:picLocks noChangeAspect="1" noChangeArrowheads="1"/>
            </p:cNvPicPr>
            <p:nvPr/>
          </p:nvPicPr>
          <p:blipFill>
            <a:blip r:embed="rId3" cstate="print"/>
            <a:srcRect/>
            <a:stretch>
              <a:fillRect/>
            </a:stretch>
          </p:blipFill>
          <p:spPr bwMode="auto">
            <a:xfrm>
              <a:off x="1219200" y="3886200"/>
              <a:ext cx="4572000" cy="2375177"/>
            </a:xfrm>
            <a:prstGeom prst="rect">
              <a:avLst/>
            </a:prstGeom>
            <a:noFill/>
          </p:spPr>
        </p:pic>
      </p:grpSp>
      <p:pic>
        <p:nvPicPr>
          <p:cNvPr id="59" name="内容占位符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71964" y="2536889"/>
            <a:ext cx="5311455" cy="2568511"/>
          </a:xfrm>
          <a:prstGeom prst="rect">
            <a:avLst/>
          </a:prstGeom>
        </p:spPr>
      </p:pic>
      <p:sp>
        <p:nvSpPr>
          <p:cNvPr id="3" name="矩形 2"/>
          <p:cNvSpPr/>
          <p:nvPr/>
        </p:nvSpPr>
        <p:spPr>
          <a:xfrm>
            <a:off x="1786575" y="5191638"/>
            <a:ext cx="7739308" cy="646331"/>
          </a:xfrm>
          <a:prstGeom prst="rect">
            <a:avLst/>
          </a:prstGeom>
        </p:spPr>
        <p:txBody>
          <a:bodyPr wrap="square">
            <a:spAutoFit/>
          </a:bodyPr>
          <a:lstStyle/>
          <a:p>
            <a:r>
              <a:rPr lang="en-US" altLang="zh-CN" dirty="0">
                <a:latin typeface="Roboto" panose="02000000000000000000" pitchFamily="2" charset="0"/>
                <a:ea typeface="宋体" panose="02010600030101010101" pitchFamily="2" charset="-122"/>
                <a:cs typeface="Roboto" panose="02000000000000000000" pitchFamily="2" charset="0"/>
              </a:rPr>
              <a:t>Half of the channel model are simulated in the channel emulator and half in the chamber hardware.</a:t>
            </a:r>
            <a:endParaRPr lang="zh-CN" altLang="en-US" dirty="0">
              <a:latin typeface="Roboto" panose="02000000000000000000" pitchFamily="2" charset="0"/>
              <a:cs typeface="Roboto" panose="02000000000000000000" pitchFamily="2" charset="0"/>
            </a:endParaRPr>
          </a:p>
        </p:txBody>
      </p:sp>
      <p:sp>
        <p:nvSpPr>
          <p:cNvPr id="2" name="右箭头 1"/>
          <p:cNvSpPr/>
          <p:nvPr/>
        </p:nvSpPr>
        <p:spPr>
          <a:xfrm>
            <a:off x="4419600" y="3276600"/>
            <a:ext cx="304800" cy="457200"/>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9888963"/>
      </p:ext>
    </p:extLst>
  </p:cSld>
  <p:clrMapOvr>
    <a:masterClrMapping/>
  </p:clrMapOvr>
</p:sld>
</file>

<file path=ppt/theme/theme1.xml><?xml version="1.0" encoding="utf-8"?>
<a:theme xmlns:a="http://schemas.openxmlformats.org/drawingml/2006/main" name="12">
  <a:themeElements>
    <a:clrScheme name="TOYO">
      <a:dk1>
        <a:sysClr val="windowText" lastClr="000000"/>
      </a:dk1>
      <a:lt1>
        <a:sysClr val="window" lastClr="FFFFFF"/>
      </a:lt1>
      <a:dk2>
        <a:srgbClr val="44546A"/>
      </a:dk2>
      <a:lt2>
        <a:srgbClr val="E7E6E6"/>
      </a:lt2>
      <a:accent1>
        <a:srgbClr val="E60012"/>
      </a:accent1>
      <a:accent2>
        <a:srgbClr val="5DC2D0"/>
      </a:accent2>
      <a:accent3>
        <a:srgbClr val="845197"/>
      </a:accent3>
      <a:accent4>
        <a:srgbClr val="F0907F"/>
      </a:accent4>
      <a:accent5>
        <a:srgbClr val="00A0CA"/>
      </a:accent5>
      <a:accent6>
        <a:srgbClr val="187972"/>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E70014"/>
            </a:gs>
            <a:gs pos="100000">
              <a:srgbClr val="F2F1ED"/>
            </a:gs>
          </a:gsLst>
          <a:lin ang="0" scaled="0"/>
        </a:gra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_TOYO(w_tagline) Template_EN_r2_White_170216.potx" id="{594FCF7F-1251-4B61-A097-CA8704D931B6}" vid="{5B9D2BE8-CA66-4E80-A744-B16819595FA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TotalTime>
  <Words>3310</Words>
  <Application>Microsoft Office PowerPoint</Application>
  <PresentationFormat>Widescreen</PresentationFormat>
  <Paragraphs>885</Paragraphs>
  <Slides>54</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54</vt:i4>
      </vt:variant>
    </vt:vector>
  </HeadingPairs>
  <TitlesOfParts>
    <vt:vector size="65" baseType="lpstr">
      <vt:lpstr>Wingdings</vt:lpstr>
      <vt:lpstr>Cambria Math</vt:lpstr>
      <vt:lpstr>Arial</vt:lpstr>
      <vt:lpstr>Roboto</vt:lpstr>
      <vt:lpstr>BebasNEUE</vt:lpstr>
      <vt:lpstr>Symbol</vt:lpstr>
      <vt:lpstr>12</vt:lpstr>
      <vt:lpstr>Equation</vt:lpstr>
      <vt:lpstr>Bitmap Image</vt:lpstr>
      <vt:lpstr>Equation.3</vt:lpstr>
      <vt:lpstr>公式</vt:lpstr>
      <vt:lpstr>Radiated Two Stage Method:  Fundamentals and Recent Process</vt:lpstr>
      <vt:lpstr>CONTENTS</vt:lpstr>
      <vt:lpstr>MIMO Applications </vt:lpstr>
      <vt:lpstr>Why MIMO OTA Test </vt:lpstr>
      <vt:lpstr>CONTENTS</vt:lpstr>
      <vt:lpstr>MIMO Test: Propagation Model Matters</vt:lpstr>
      <vt:lpstr>MIMO Test: All About Channel Model</vt:lpstr>
      <vt:lpstr>Standard Test Method: RC (or RC + CE) Method</vt:lpstr>
      <vt:lpstr>Standard Test Method: MPAC Method</vt:lpstr>
      <vt:lpstr>Standard Test Method: RTS Method</vt:lpstr>
      <vt:lpstr>Summary of the Different Methods (2X2 MIMO)</vt:lpstr>
      <vt:lpstr>CONTENTS</vt:lpstr>
      <vt:lpstr>Conducted Two Stage Method</vt:lpstr>
      <vt:lpstr>The Problem of The CTS Method</vt:lpstr>
      <vt:lpstr>From Conducted to Radiated </vt:lpstr>
      <vt:lpstr>RTS Method</vt:lpstr>
      <vt:lpstr>CONTENTS</vt:lpstr>
      <vt:lpstr>First One: Inverse Matrix Searching</vt:lpstr>
      <vt:lpstr>Calibration Matrix Definition </vt:lpstr>
      <vt:lpstr>Definition of Isolation</vt:lpstr>
      <vt:lpstr>Inverse Matrix Auto Tuning Method</vt:lpstr>
      <vt:lpstr>Second One: RSARP Error Elimination</vt:lpstr>
      <vt:lpstr>RSARP Reporting Errors Eliminating Method</vt:lpstr>
      <vt:lpstr>CONTENTS</vt:lpstr>
      <vt:lpstr>The Problem</vt:lpstr>
      <vt:lpstr>The Solutions</vt:lpstr>
      <vt:lpstr>RTS Based Decomposing Test Procedure </vt:lpstr>
      <vt:lpstr>Notes </vt:lpstr>
      <vt:lpstr>Decomposition Test Results: Antenna System  </vt:lpstr>
      <vt:lpstr>Decomposition Test Results: RF Receivers   </vt:lpstr>
      <vt:lpstr>Decomposition Test Results: RF Receivers   </vt:lpstr>
      <vt:lpstr>Experiments </vt:lpstr>
      <vt:lpstr>Test Procedure </vt:lpstr>
      <vt:lpstr>Results</vt:lpstr>
      <vt:lpstr>Analysis </vt:lpstr>
      <vt:lpstr>CONTENTS</vt:lpstr>
      <vt:lpstr>Test Zone: Defined by CTIA</vt:lpstr>
      <vt:lpstr>GTS New Chamber for OTA</vt:lpstr>
      <vt:lpstr>Test Zone: Measurement for 2800</vt:lpstr>
      <vt:lpstr>Test Zone: Definition by CTIA for SISO Chamber</vt:lpstr>
      <vt:lpstr>PowerPoint Presentation</vt:lpstr>
      <vt:lpstr>CONTENTS</vt:lpstr>
      <vt:lpstr>Test Zone: New Definition for MIMO</vt:lpstr>
      <vt:lpstr>Test Zone Evaluation Method for MIMO</vt:lpstr>
      <vt:lpstr>Test Zone Evaluation Results for MIMO</vt:lpstr>
      <vt:lpstr>Rayzone 2800 Chamber for MIMO</vt:lpstr>
      <vt:lpstr>Test Zone Validations for 2800 (dipole)</vt:lpstr>
      <vt:lpstr>Test Zone Validations for 2800 (dipole)</vt:lpstr>
      <vt:lpstr>CONTENTS</vt:lpstr>
      <vt:lpstr>Part1：MPAC Accuracy (Proposed By HW)</vt:lpstr>
      <vt:lpstr>Part2：MPAC VS RTS Comparisons</vt:lpstr>
      <vt:lpstr>Part2：MPAC VS RTS Comparisons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Steve Wong</dc:creator>
  <cp:lastModifiedBy>Steve Wong</cp:lastModifiedBy>
  <cp:revision>52</cp:revision>
  <cp:lastPrinted>2015-01-09T08:57:05Z</cp:lastPrinted>
  <dcterms:created xsi:type="dcterms:W3CDTF">2017-03-02T02:06:04Z</dcterms:created>
  <dcterms:modified xsi:type="dcterms:W3CDTF">2022-11-04T18:37:42Z</dcterms:modified>
</cp:coreProperties>
</file>