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 id="2147483743" r:id="rId2"/>
  </p:sldMasterIdLst>
  <p:notesMasterIdLst>
    <p:notesMasterId r:id="rId22"/>
  </p:notesMasterIdLst>
  <p:handoutMasterIdLst>
    <p:handoutMasterId r:id="rId23"/>
  </p:handoutMasterIdLst>
  <p:sldIdLst>
    <p:sldId id="6285" r:id="rId3"/>
    <p:sldId id="447" r:id="rId4"/>
    <p:sldId id="267" r:id="rId5"/>
    <p:sldId id="6121" r:id="rId6"/>
    <p:sldId id="6237" r:id="rId7"/>
    <p:sldId id="6241" r:id="rId8"/>
    <p:sldId id="6256" r:id="rId9"/>
    <p:sldId id="6246" r:id="rId10"/>
    <p:sldId id="6259" r:id="rId11"/>
    <p:sldId id="6253" r:id="rId12"/>
    <p:sldId id="332" r:id="rId13"/>
    <p:sldId id="6242" r:id="rId14"/>
    <p:sldId id="6252" r:id="rId15"/>
    <p:sldId id="6239" r:id="rId16"/>
    <p:sldId id="6217" r:id="rId17"/>
    <p:sldId id="6249" r:id="rId18"/>
    <p:sldId id="6250" r:id="rId19"/>
    <p:sldId id="6277" r:id="rId20"/>
    <p:sldId id="6278" r:id="rId21"/>
  </p:sldIdLst>
  <p:sldSz cx="12192000" cy="6858000"/>
  <p:notesSz cx="6735763" cy="9866313"/>
  <p:embeddedFontLst>
    <p:embeddedFont>
      <p:font typeface="微软雅黑" panose="020B0503020204020204" pitchFamily="34" charset="-122"/>
      <p:regular r:id="rId24"/>
      <p:bold r:id="rId25"/>
    </p:embeddedFont>
    <p:embeddedFont>
      <p:font typeface="Calibri" panose="020F0502020204030204" pitchFamily="34" charset="0"/>
      <p:regular r:id="rId26"/>
      <p:bold r:id="rId27"/>
      <p:italic r:id="rId28"/>
      <p:boldItalic r:id="rId29"/>
    </p:embeddedFont>
    <p:embeddedFont>
      <p:font typeface="MS UI Gothic" panose="020B0600070205080204" pitchFamily="34" charset="-128"/>
      <p:regular r:id="rId30"/>
    </p:embeddedFont>
    <p:embeddedFont>
      <p:font typeface="Open Sans" pitchFamily="2"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3046A9-B86D-45AF-9C18-A865A8EB59CB}">
          <p14:sldIdLst>
            <p14:sldId id="6285"/>
            <p14:sldId id="447"/>
            <p14:sldId id="267"/>
            <p14:sldId id="6121"/>
            <p14:sldId id="6237"/>
            <p14:sldId id="6241"/>
            <p14:sldId id="6256"/>
            <p14:sldId id="6246"/>
            <p14:sldId id="6259"/>
            <p14:sldId id="6253"/>
            <p14:sldId id="332"/>
            <p14:sldId id="6242"/>
            <p14:sldId id="6252"/>
            <p14:sldId id="6239"/>
            <p14:sldId id="6217"/>
            <p14:sldId id="6249"/>
            <p14:sldId id="6250"/>
          </p14:sldIdLst>
        </p14:section>
        <p14:section name="Default Section" id="{AAA6D132-5686-4E41-A6E4-DCECDA7124D4}">
          <p14:sldIdLst>
            <p14:sldId id="6277"/>
            <p14:sldId id="62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83BF"/>
    <a:srgbClr val="51D5CC"/>
    <a:srgbClr val="46D9FF"/>
    <a:srgbClr val="F0FF00"/>
    <a:srgbClr val="F19687"/>
    <a:srgbClr val="FBB21F"/>
    <a:srgbClr val="A50021"/>
    <a:srgbClr val="FFF9C1"/>
    <a:srgbClr val="F2F0F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7"/>
  </p:normalViewPr>
  <p:slideViewPr>
    <p:cSldViewPr snapToGrid="0" snapToObjects="1">
      <p:cViewPr varScale="1">
        <p:scale>
          <a:sx n="67" d="100"/>
          <a:sy n="67" d="100"/>
        </p:scale>
        <p:origin x="1120" y="8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1D35FBFD-9C83-4ADC-A23E-20B945D9730D}" type="datetimeFigureOut">
              <a:rPr kumimoji="1" lang="ja-JP" altLang="en-US" smtClean="0"/>
              <a:t>2022/11/10</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73DE46B8-EF17-4389-8418-D4F243866139}" type="slidenum">
              <a:rPr kumimoji="1" lang="ja-JP" altLang="en-US" smtClean="0"/>
              <a:t>‹#›</a:t>
            </a:fld>
            <a:endParaRPr kumimoji="1" lang="ja-JP" altLang="en-US"/>
          </a:p>
        </p:txBody>
      </p:sp>
    </p:spTree>
    <p:extLst>
      <p:ext uri="{BB962C8B-B14F-4D97-AF65-F5344CB8AC3E}">
        <p14:creationId xmlns:p14="http://schemas.microsoft.com/office/powerpoint/2010/main" val="2465436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C9A2E85-B13E-4EB2-B8FE-83F925BB5B68}" type="datetimeFigureOut">
              <a:rPr kumimoji="1" lang="ja-JP" altLang="en-US" smtClean="0"/>
              <a:t>2022/11/10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9CA96F4-1655-45E5-8668-A50D33EF760D}" type="slidenum">
              <a:rPr kumimoji="1" lang="ja-JP" altLang="en-US" smtClean="0"/>
              <a:t>‹#›</a:t>
            </a:fld>
            <a:endParaRPr kumimoji="1" lang="ja-JP" altLang="en-US"/>
          </a:p>
        </p:txBody>
      </p:sp>
    </p:spTree>
    <p:extLst>
      <p:ext uri="{BB962C8B-B14F-4D97-AF65-F5344CB8AC3E}">
        <p14:creationId xmlns:p14="http://schemas.microsoft.com/office/powerpoint/2010/main" val="24814699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lang="en-US" altLang="ja-JP"/>
              <a:t>Background Source: </a:t>
            </a:r>
            <a:r>
              <a:rPr lang="fr-FR" altLang="ja-JP"/>
              <a:t>https://www.freepik.com/free-photo/traffic-light-trails_1175172.htm#term=night </a:t>
            </a:r>
            <a:r>
              <a:rPr lang="fr-FR" altLang="ja-JP" err="1"/>
              <a:t>traffic&amp;page</a:t>
            </a:r>
            <a:r>
              <a:rPr lang="fr-FR" altLang="ja-JP"/>
              <a:t>=2&amp;position=12</a:t>
            </a:r>
          </a:p>
          <a:p>
            <a:endParaRPr kumimoji="1" lang="ja-JP" altLang="en-US"/>
          </a:p>
        </p:txBody>
      </p:sp>
      <p:sp>
        <p:nvSpPr>
          <p:cNvPr id="4" name="スライド番号プレースホルダー 3"/>
          <p:cNvSpPr>
            <a:spLocks noGrp="1"/>
          </p:cNvSpPr>
          <p:nvPr>
            <p:ph type="sldNum" sz="quarter" idx="10"/>
          </p:nvPr>
        </p:nvSpPr>
        <p:spPr/>
        <p:txBody>
          <a:bodyPr/>
          <a:lstStyle/>
          <a:p>
            <a:fld id="{99CA96F4-1655-45E5-8668-A50D33EF760D}" type="slidenum">
              <a:rPr kumimoji="1" lang="ja-JP" altLang="en-US" smtClean="0"/>
              <a:t>1</a:t>
            </a:fld>
            <a:endParaRPr kumimoji="1" lang="ja-JP" altLang="en-US"/>
          </a:p>
        </p:txBody>
      </p:sp>
    </p:spTree>
    <p:extLst>
      <p:ext uri="{BB962C8B-B14F-4D97-AF65-F5344CB8AC3E}">
        <p14:creationId xmlns:p14="http://schemas.microsoft.com/office/powerpoint/2010/main" val="391950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CA96F4-1655-45E5-8668-A50D33EF760D}" type="slidenum">
              <a:rPr kumimoji="1" lang="ja-JP" altLang="en-US" smtClean="0"/>
              <a:t>14</a:t>
            </a:fld>
            <a:endParaRPr kumimoji="1" lang="ja-JP" altLang="en-US"/>
          </a:p>
        </p:txBody>
      </p:sp>
    </p:spTree>
    <p:extLst>
      <p:ext uri="{BB962C8B-B14F-4D97-AF65-F5344CB8AC3E}">
        <p14:creationId xmlns:p14="http://schemas.microsoft.com/office/powerpoint/2010/main" val="98145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CA" altLang="zh-CN" sz="1200" b="1">
                <a:solidFill>
                  <a:schemeClr val="tx2"/>
                </a:solidFill>
                <a:latin typeface="微软雅黑" panose="020B0503020204020204" pitchFamily="34" charset="-122"/>
                <a:ea typeface="微软雅黑" panose="020B0503020204020204" pitchFamily="34" charset="-122"/>
              </a:rPr>
              <a:t>International Certification International Standard International Market</a:t>
            </a:r>
            <a:endParaRPr lang="zh-CN" sz="1200" b="1">
              <a:solidFill>
                <a:schemeClr val="tx2"/>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zh-CN" sz="1200" b="1">
              <a:solidFill>
                <a:schemeClr val="tx2"/>
              </a:solidFill>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Ø"/>
            </a:pPr>
            <a:endParaRPr lang="en-US" altLang="zh-CN"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r>
              <a:rPr lang="en-US" altLang="zh-CN" sz="1200">
                <a:solidFill>
                  <a:schemeClr val="tx2"/>
                </a:solidFill>
                <a:latin typeface="微软雅黑" panose="020B0503020204020204" pitchFamily="34" charset="-122"/>
                <a:ea typeface="微软雅黑" panose="020B0503020204020204" pitchFamily="34" charset="-122"/>
                <a:sym typeface="+mn-ea"/>
              </a:rPr>
              <a:t>3GPP MIMO OTA test standard contributor and patent holder--Radiated Two-Stage (RTS method）；</a:t>
            </a:r>
          </a:p>
          <a:p>
            <a:pPr marL="285750" lvl="0" indent="-285750">
              <a:lnSpc>
                <a:spcPct val="150000"/>
              </a:lnSpc>
              <a:buFont typeface="Wingdings" panose="05000000000000000000" pitchFamily="2" charset="2"/>
              <a:buChar char="Ø"/>
            </a:pPr>
            <a:r>
              <a:rPr lang="en-US" altLang="zh-CN" sz="1200">
                <a:solidFill>
                  <a:schemeClr val="tx2"/>
                </a:solidFill>
                <a:latin typeface="微软雅黑" panose="020B0503020204020204" pitchFamily="34" charset="-122"/>
                <a:ea typeface="微软雅黑" panose="020B0503020204020204" pitchFamily="34" charset="-122"/>
                <a:sym typeface="+mn-ea"/>
              </a:rPr>
              <a:t>CTIA MIMO OTA test standard contributor</a:t>
            </a:r>
            <a:r>
              <a:rPr lang="zh-CN" altLang="zh-CN" sz="1200">
                <a:solidFill>
                  <a:schemeClr val="tx2"/>
                </a:solidFill>
                <a:latin typeface="微软雅黑" panose="020B0503020204020204" pitchFamily="34" charset="-122"/>
                <a:ea typeface="微软雅黑" panose="020B0503020204020204" pitchFamily="34" charset="-122"/>
                <a:sym typeface="+mn-ea"/>
              </a:rPr>
              <a:t>；</a:t>
            </a:r>
            <a:endParaRPr lang="en-CA" altLang="zh-CN"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r>
              <a:rPr lang="en-US" altLang="zh-CN" sz="1200">
                <a:solidFill>
                  <a:schemeClr val="tx2"/>
                </a:solidFill>
                <a:latin typeface="微软雅黑" panose="020B0503020204020204" pitchFamily="34" charset="-122"/>
                <a:ea typeface="微软雅黑" panose="020B0503020204020204" pitchFamily="34" charset="-122"/>
                <a:sym typeface="+mn-ea"/>
              </a:rPr>
              <a:t>China 4G LTE MIMO OTA test standard co-proposer ；</a:t>
            </a:r>
            <a:endParaRPr lang="en-US" altLang="zh-CN" sz="1200">
              <a:solidFill>
                <a:schemeClr val="tx2"/>
              </a:solidFill>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Ø"/>
            </a:pPr>
            <a:r>
              <a:rPr lang="en-CA" altLang="zh-CN" sz="1200" err="1">
                <a:solidFill>
                  <a:schemeClr val="tx2"/>
                </a:solidFill>
                <a:latin typeface="微软雅黑" panose="020B0503020204020204" pitchFamily="34" charset="-122"/>
                <a:ea typeface="微软雅黑" panose="020B0503020204020204" pitchFamily="34" charset="-122"/>
                <a:sym typeface="+mn-ea"/>
              </a:rPr>
              <a:t>Beidou</a:t>
            </a:r>
            <a:r>
              <a:rPr lang="en-CA" altLang="zh-CN" sz="1200">
                <a:solidFill>
                  <a:schemeClr val="tx2"/>
                </a:solidFill>
                <a:latin typeface="微软雅黑" panose="020B0503020204020204" pitchFamily="34" charset="-122"/>
                <a:ea typeface="微软雅黑" panose="020B0503020204020204" pitchFamily="34" charset="-122"/>
                <a:sym typeface="+mn-ea"/>
              </a:rPr>
              <a:t> UE wireless test standard co-proposer</a:t>
            </a:r>
            <a:endParaRPr lang="zh-CN" altLang="zh-CN"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r>
              <a:rPr lang="en-US" altLang="zh-CN" sz="1200">
                <a:solidFill>
                  <a:schemeClr val="tx2"/>
                </a:solidFill>
                <a:latin typeface="微软雅黑" panose="020B0503020204020204" pitchFamily="34" charset="-122"/>
                <a:ea typeface="微软雅黑" panose="020B0503020204020204" pitchFamily="34" charset="-122"/>
                <a:sym typeface="+mn-ea"/>
              </a:rPr>
              <a:t>CTIA certified testing system provider</a:t>
            </a:r>
            <a:endParaRPr lang="zh-CN" altLang="en-US"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r>
              <a:rPr lang="en-CA" altLang="zh-CN" sz="1200">
                <a:solidFill>
                  <a:schemeClr val="tx2"/>
                </a:solidFill>
                <a:latin typeface="微软雅黑" panose="020B0503020204020204" pitchFamily="34" charset="-122"/>
                <a:ea typeface="微软雅黑" panose="020B0503020204020204" pitchFamily="34" charset="-122"/>
                <a:sym typeface="+mn-ea"/>
              </a:rPr>
              <a:t>China Mobile 5G wireless UE testing system--</a:t>
            </a:r>
            <a:r>
              <a:rPr lang="en-CA" altLang="zh-CN" sz="1200" err="1">
                <a:solidFill>
                  <a:schemeClr val="tx2"/>
                </a:solidFill>
                <a:latin typeface="微软雅黑" panose="020B0503020204020204" pitchFamily="34" charset="-122"/>
                <a:ea typeface="微软雅黑" panose="020B0503020204020204" pitchFamily="34" charset="-122"/>
                <a:sym typeface="+mn-ea"/>
              </a:rPr>
              <a:t>YuHeng</a:t>
            </a:r>
            <a:r>
              <a:rPr lang="en-CA" altLang="zh-CN" sz="1200">
                <a:solidFill>
                  <a:schemeClr val="tx2"/>
                </a:solidFill>
                <a:latin typeface="微软雅黑" panose="020B0503020204020204" pitchFamily="34" charset="-122"/>
                <a:ea typeface="微软雅黑" panose="020B0503020204020204" pitchFamily="34" charset="-122"/>
                <a:sym typeface="+mn-ea"/>
              </a:rPr>
              <a:t> integrator </a:t>
            </a:r>
            <a:endParaRPr lang="zh-CN" altLang="zh-CN"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r>
              <a:rPr lang="en-CA" altLang="zh-CN" sz="1200">
                <a:solidFill>
                  <a:schemeClr val="tx2"/>
                </a:solidFill>
                <a:latin typeface="微软雅黑" panose="020B0503020204020204" pitchFamily="34" charset="-122"/>
                <a:ea typeface="微软雅黑" panose="020B0503020204020204" pitchFamily="34" charset="-122"/>
                <a:sym typeface="+mn-ea"/>
              </a:rPr>
              <a:t>51 Published patents, 121 pending patents   </a:t>
            </a:r>
            <a:endParaRPr lang="zh-CN" altLang="en-US"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r>
              <a:rPr lang="en-CA" altLang="zh-CN" sz="1200">
                <a:solidFill>
                  <a:schemeClr val="tx2"/>
                </a:solidFill>
                <a:latin typeface="微软雅黑" panose="020B0503020204020204" pitchFamily="34" charset="-122"/>
                <a:ea typeface="微软雅黑" panose="020B0503020204020204" pitchFamily="34" charset="-122"/>
                <a:sym typeface="+mn-ea"/>
              </a:rPr>
              <a:t>35 Core journal articles</a:t>
            </a:r>
            <a:endParaRPr lang="zh-CN" altLang="en-US" sz="1200">
              <a:solidFill>
                <a:schemeClr val="tx2"/>
              </a:solidFill>
              <a:latin typeface="微软雅黑" panose="020B0503020204020204" pitchFamily="34" charset="-122"/>
              <a:ea typeface="微软雅黑" panose="020B0503020204020204" pitchFamily="34" charset="-122"/>
              <a:sym typeface="+mn-ea"/>
            </a:endParaRPr>
          </a:p>
          <a:p>
            <a:pPr marL="285750" lvl="0" indent="-285750">
              <a:lnSpc>
                <a:spcPct val="150000"/>
              </a:lnSpc>
              <a:buFont typeface="Wingdings" panose="05000000000000000000" pitchFamily="2" charset="2"/>
              <a:buChar char="Ø"/>
            </a:pPr>
            <a:endParaRPr lang="zh-CN" altLang="zh-CN" sz="1200">
              <a:solidFill>
                <a:schemeClr val="tx2"/>
              </a:solidFill>
              <a:latin typeface="微软雅黑" panose="020B0503020204020204" pitchFamily="34" charset="-122"/>
              <a:ea typeface="微软雅黑" panose="020B0503020204020204" pitchFamily="34" charset="-122"/>
              <a:sym typeface="+mn-ea"/>
            </a:endParaRPr>
          </a:p>
          <a:p>
            <a:endParaRPr lang="en-CA"/>
          </a:p>
        </p:txBody>
      </p:sp>
      <p:sp>
        <p:nvSpPr>
          <p:cNvPr id="4" name="Slide Number Placeholder 3"/>
          <p:cNvSpPr>
            <a:spLocks noGrp="1"/>
          </p:cNvSpPr>
          <p:nvPr>
            <p:ph type="sldNum" sz="quarter" idx="5"/>
          </p:nvPr>
        </p:nvSpPr>
        <p:spPr/>
        <p:txBody>
          <a:bodyPr/>
          <a:lstStyle/>
          <a:p>
            <a:fld id="{69C971FF-EF28-4195-A575-329446EFAA55}" type="slidenum">
              <a:rPr lang="en-US" altLang="zh-CN" smtClean="0"/>
              <a:t>2</a:t>
            </a:fld>
            <a:endParaRPr lang="en-US" altLang="zh-CN"/>
          </a:p>
        </p:txBody>
      </p:sp>
    </p:spTree>
    <p:extLst>
      <p:ext uri="{BB962C8B-B14F-4D97-AF65-F5344CB8AC3E}">
        <p14:creationId xmlns:p14="http://schemas.microsoft.com/office/powerpoint/2010/main" val="196025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9C971FF-EF28-4195-A575-329446EFAA55}" type="slidenum">
              <a:rPr lang="en-US" altLang="zh-CN" smtClean="0"/>
              <a:t>3</a:t>
            </a:fld>
            <a:endParaRPr lang="en-US" altLang="zh-CN"/>
          </a:p>
        </p:txBody>
      </p:sp>
    </p:spTree>
    <p:extLst>
      <p:ext uri="{BB962C8B-B14F-4D97-AF65-F5344CB8AC3E}">
        <p14:creationId xmlns:p14="http://schemas.microsoft.com/office/powerpoint/2010/main" val="52956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C971FF-EF28-4195-A575-329446EFAA55}" type="slidenum">
              <a:rPr lang="en-US" altLang="zh-CN" smtClean="0"/>
              <a:t>4</a:t>
            </a:fld>
            <a:endParaRPr lang="en-US" altLang="zh-CN"/>
          </a:p>
        </p:txBody>
      </p:sp>
    </p:spTree>
    <p:extLst>
      <p:ext uri="{BB962C8B-B14F-4D97-AF65-F5344CB8AC3E}">
        <p14:creationId xmlns:p14="http://schemas.microsoft.com/office/powerpoint/2010/main" val="132064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tab pos="174625" algn="l"/>
              </a:tabLst>
              <a:defRPr/>
            </a:pPr>
            <a:r>
              <a:rPr lang="en-US" sz="1200" b="1"/>
              <a:t>Multiple antennas on car</a:t>
            </a:r>
            <a:endParaRPr lang="en-US" altLang="zh-CN" sz="1200">
              <a:ea typeface="Roboto" panose="02000000000000000000" pitchFamily="2" charset="0"/>
              <a:cs typeface="Roboto" panose="02000000000000000000" pitchFamily="2" charset="0"/>
            </a:endParaRPr>
          </a:p>
          <a:p>
            <a:pPr marL="174625" indent="-174625">
              <a:lnSpc>
                <a:spcPct val="110000"/>
              </a:lnSpc>
              <a:buFont typeface="Wingdings" panose="05000000000000000000" pitchFamily="2" charset="2"/>
              <a:buChar char="§"/>
              <a:tabLst>
                <a:tab pos="174625" algn="l"/>
              </a:tabLst>
            </a:pPr>
            <a:r>
              <a:rPr lang="en-US" altLang="zh-CN" sz="1000">
                <a:ea typeface="Roboto" panose="02000000000000000000" pitchFamily="2" charset="0"/>
                <a:cs typeface="Roboto" panose="02000000000000000000" pitchFamily="2" charset="0"/>
              </a:rPr>
              <a:t>The radiation performance of an entire </a:t>
            </a:r>
          </a:p>
          <a:p>
            <a:pPr marL="174625" indent="-174625">
              <a:lnSpc>
                <a:spcPct val="110000"/>
              </a:lnSpc>
              <a:tabLst>
                <a:tab pos="174625" algn="l"/>
              </a:tabLst>
            </a:pPr>
            <a:r>
              <a:rPr lang="en-US" altLang="zh-CN" sz="1000">
                <a:ea typeface="Roboto" panose="02000000000000000000" pitchFamily="2" charset="0"/>
                <a:cs typeface="Roboto" panose="02000000000000000000" pitchFamily="2" charset="0"/>
              </a:rPr>
              <a:t>	vehicle is very different from that of a single </a:t>
            </a:r>
          </a:p>
          <a:p>
            <a:pPr marL="174625" indent="-174625">
              <a:lnSpc>
                <a:spcPct val="110000"/>
              </a:lnSpc>
              <a:tabLst>
                <a:tab pos="174625" algn="l"/>
              </a:tabLst>
            </a:pPr>
            <a:r>
              <a:rPr lang="en-US" altLang="zh-CN" sz="1000">
                <a:ea typeface="Roboto" panose="02000000000000000000" pitchFamily="2" charset="0"/>
                <a:cs typeface="Roboto" panose="02000000000000000000" pitchFamily="2" charset="0"/>
              </a:rPr>
              <a:t>	antenna </a:t>
            </a:r>
          </a:p>
          <a:p>
            <a:pPr marL="174625" indent="-174625">
              <a:lnSpc>
                <a:spcPct val="110000"/>
              </a:lnSpc>
              <a:buFont typeface="Wingdings" panose="05000000000000000000" pitchFamily="2" charset="2"/>
              <a:buChar char="§"/>
              <a:tabLst>
                <a:tab pos="174625" algn="l"/>
              </a:tabLst>
            </a:pPr>
            <a:r>
              <a:rPr lang="en-US" altLang="zh-CN" sz="1000">
                <a:ea typeface="Roboto" panose="02000000000000000000" pitchFamily="2" charset="0"/>
                <a:cs typeface="Roboto" panose="02000000000000000000" pitchFamily="2" charset="0"/>
              </a:rPr>
              <a:t>The car exterior is also a source of radiation; </a:t>
            </a:r>
          </a:p>
          <a:p>
            <a:pPr>
              <a:lnSpc>
                <a:spcPct val="110000"/>
              </a:lnSpc>
              <a:tabLst>
                <a:tab pos="174625" algn="l"/>
              </a:tabLst>
            </a:pPr>
            <a:r>
              <a:rPr lang="en-US" altLang="zh-CN" sz="1000">
                <a:ea typeface="Roboto" panose="02000000000000000000" pitchFamily="2" charset="0"/>
                <a:cs typeface="Roboto" panose="02000000000000000000" pitchFamily="2" charset="0"/>
              </a:rPr>
              <a:t>	thus it is necessary to obtain a vehicle radiation </a:t>
            </a:r>
          </a:p>
          <a:p>
            <a:pPr>
              <a:lnSpc>
                <a:spcPct val="110000"/>
              </a:lnSpc>
              <a:tabLst>
                <a:tab pos="174625" algn="l"/>
              </a:tabLst>
            </a:pPr>
            <a:r>
              <a:rPr lang="en-US" altLang="zh-CN" sz="1000">
                <a:ea typeface="Roboto" panose="02000000000000000000" pitchFamily="2" charset="0"/>
                <a:cs typeface="Roboto" panose="02000000000000000000" pitchFamily="2" charset="0"/>
              </a:rPr>
              <a:t>	pattern through full vehicle test</a:t>
            </a:r>
            <a:endParaRPr lang="zh-CN" altLang="en-US" sz="1000">
              <a:cs typeface="Roboto" panose="02000000000000000000" pitchFamily="2" charset="0"/>
            </a:endParaRP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Internal interference</a:t>
            </a:r>
            <a:endParaRPr lang="en-CA"/>
          </a:p>
          <a:p>
            <a:pPr marL="342900" indent="-342900">
              <a:lnSpc>
                <a:spcPct val="120000"/>
              </a:lnSpc>
              <a:buFont typeface="Wingdings" panose="05000000000000000000" pitchFamily="2" charset="2"/>
              <a:buChar char="Ø"/>
            </a:pPr>
            <a:r>
              <a:rPr lang="en-US" altLang="zh-CN">
                <a:solidFill>
                  <a:schemeClr val="tx2"/>
                </a:solidFill>
                <a:latin typeface="Times New Roman" panose="02020603050405020304" pitchFamily="18" charset="0"/>
                <a:cs typeface="Times New Roman" panose="02020603050405020304" pitchFamily="18" charset="0"/>
              </a:rPr>
              <a:t>The ICV will integrate multiple wireless communication modules, including A-GNSS/GNSS , 2 3 4 5G, V2X, AM/FM, and even ground wave communication and radio communication.</a:t>
            </a:r>
          </a:p>
          <a:p>
            <a:pPr marL="342900" indent="-342900">
              <a:lnSpc>
                <a:spcPct val="120000"/>
              </a:lnSpc>
              <a:buFont typeface="Wingdings" panose="05000000000000000000" pitchFamily="2" charset="2"/>
              <a:buChar char="Ø"/>
            </a:pPr>
            <a:r>
              <a:rPr lang="en-US" altLang="zh-CN">
                <a:solidFill>
                  <a:schemeClr val="tx2"/>
                </a:solidFill>
                <a:latin typeface="Times New Roman" panose="02020603050405020304" pitchFamily="18" charset="0"/>
                <a:cs typeface="Times New Roman" panose="02020603050405020304" pitchFamily="18" charset="0"/>
              </a:rPr>
              <a:t>The simultaneous operation of the radio in the vehicle may cause great EMI issues.</a:t>
            </a:r>
          </a:p>
          <a:p>
            <a:pPr marL="342900" indent="-342900">
              <a:lnSpc>
                <a:spcPct val="120000"/>
              </a:lnSpc>
              <a:buFont typeface="Wingdings" panose="05000000000000000000" pitchFamily="2" charset="2"/>
              <a:buChar char="Ø"/>
            </a:pPr>
            <a:r>
              <a:rPr lang="en-US" altLang="zh-CN">
                <a:solidFill>
                  <a:schemeClr val="tx2"/>
                </a:solidFill>
                <a:latin typeface="Times New Roman" panose="02020603050405020304" pitchFamily="18" charset="0"/>
                <a:cs typeface="Times New Roman" panose="02020603050405020304" pitchFamily="18" charset="0"/>
              </a:rPr>
              <a:t>Various high-power devices inside may be interference sources for wireless communication modules.</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Propagation environment simulation</a:t>
            </a:r>
            <a:endParaRPr lang="en-CA"/>
          </a:p>
          <a:p>
            <a:pPr marL="342900" indent="-342900">
              <a:lnSpc>
                <a:spcPct val="120000"/>
              </a:lnSpc>
              <a:buFont typeface="Wingdings" panose="05000000000000000000" pitchFamily="2" charset="2"/>
              <a:buChar char="Ø"/>
            </a:pPr>
            <a:r>
              <a:rPr lang="en-US" altLang="zh-CN">
                <a:solidFill>
                  <a:schemeClr val="tx2"/>
                </a:solidFill>
                <a:latin typeface="Times New Roman" panose="02020603050405020304" pitchFamily="18" charset="0"/>
                <a:cs typeface="Times New Roman" panose="02020603050405020304" pitchFamily="18" charset="0"/>
              </a:rPr>
              <a:t>The influence of the complex propagation environment: the vehicle is always driving on the real world (with multiple-path). How to reflect the ICV wireless performance in the multipath environment via measurement in chamber?</a:t>
            </a:r>
          </a:p>
          <a:p>
            <a:pPr marL="342900" indent="-342900">
              <a:lnSpc>
                <a:spcPct val="120000"/>
              </a:lnSpc>
              <a:buFont typeface="Wingdings" panose="05000000000000000000" pitchFamily="2" charset="2"/>
              <a:buChar char="Ø"/>
            </a:pPr>
            <a:r>
              <a:rPr lang="en-US" altLang="zh-CN">
                <a:solidFill>
                  <a:schemeClr val="tx2"/>
                </a:solidFill>
                <a:latin typeface="Times New Roman" panose="02020603050405020304" pitchFamily="18" charset="0"/>
                <a:cs typeface="Times New Roman" panose="02020603050405020304" pitchFamily="18" charset="0"/>
              </a:rPr>
              <a:t>How to perform MIMO OTA test of ICV?</a:t>
            </a:r>
          </a:p>
          <a:p>
            <a:pPr marL="174625" indent="-174625">
              <a:lnSpc>
                <a:spcPct val="120000"/>
              </a:lnSpc>
              <a:buFont typeface="Wingdings" panose="05000000000000000000" pitchFamily="2" charset="2"/>
              <a:buChar char="§"/>
            </a:pPr>
            <a:r>
              <a:rPr lang="en-US" altLang="zh-CN" sz="1200">
                <a:latin typeface="Roboto" panose="02000000000000000000" pitchFamily="2" charset="0"/>
                <a:ea typeface="Roboto" panose="02000000000000000000" pitchFamily="2" charset="0"/>
                <a:cs typeface="Roboto" panose="02000000000000000000" pitchFamily="2" charset="0"/>
              </a:rPr>
              <a:t>It is extremely challenging to simulate the </a:t>
            </a:r>
          </a:p>
          <a:p>
            <a:pPr marL="169863" indent="-169863">
              <a:lnSpc>
                <a:spcPct val="120000"/>
              </a:lnSpc>
              <a:tabLst>
                <a:tab pos="169863" algn="l"/>
              </a:tabLst>
            </a:pPr>
            <a:r>
              <a:rPr lang="en-US" altLang="zh-CN" sz="1200">
                <a:latin typeface="Roboto" panose="02000000000000000000" pitchFamily="2" charset="0"/>
                <a:ea typeface="Roboto" panose="02000000000000000000" pitchFamily="2" charset="0"/>
                <a:cs typeface="Roboto" panose="02000000000000000000" pitchFamily="2" charset="0"/>
              </a:rPr>
              <a:t>	testing of a moving vehicle in the real world (with multiple-path) in an EMC chamber – few can do this – and even fewer can do this with speed and precision</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lang="en-US" sz="1200" b="1"/>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lang="en-US" sz="1200" b="1"/>
              <a:t>System diagnosis</a:t>
            </a:r>
            <a:endParaRPr lang="en-US" altLang="zh-CN">
              <a:solidFill>
                <a:schemeClr val="tx2"/>
              </a:solidFill>
              <a:latin typeface="Times New Roman" panose="02020603050405020304" pitchFamily="18" charset="0"/>
              <a:cs typeface="Times New Roman" panose="02020603050405020304" pitchFamily="18" charset="0"/>
            </a:endParaRPr>
          </a:p>
          <a:p>
            <a:pPr lvl="1">
              <a:lnSpc>
                <a:spcPct val="150000"/>
              </a:lnSpc>
            </a:pPr>
            <a:r>
              <a:rPr lang="en-US" altLang="zh-CN" b="1">
                <a:solidFill>
                  <a:schemeClr val="tx2"/>
                </a:solidFill>
                <a:latin typeface="Times New Roman" panose="02020603050405020304" pitchFamily="18" charset="0"/>
                <a:cs typeface="Times New Roman" panose="02020603050405020304" pitchFamily="18" charset="0"/>
              </a:rPr>
              <a:t>If the overall performance does not meet the requirements, how to find the imperfection? </a:t>
            </a:r>
          </a:p>
          <a:p>
            <a:pPr marL="800100" lvl="1" indent="-342900">
              <a:lnSpc>
                <a:spcPct val="150000"/>
              </a:lnSpc>
              <a:buFont typeface="Wingdings" panose="05000000000000000000" pitchFamily="2" charset="2"/>
              <a:buChar char="Ø"/>
            </a:pPr>
            <a:r>
              <a:rPr lang="en-US" altLang="zh-CN" sz="1200">
                <a:solidFill>
                  <a:schemeClr val="tx2"/>
                </a:solidFill>
                <a:latin typeface="Times New Roman" panose="02020603050405020304" pitchFamily="18" charset="0"/>
                <a:cs typeface="Times New Roman" panose="02020603050405020304" pitchFamily="18" charset="0"/>
              </a:rPr>
              <a:t>The radiation pattern, antenna gain, efficiency, etc. can be obtained from the antenna test results</a:t>
            </a:r>
          </a:p>
          <a:p>
            <a:pPr marL="800100" lvl="1" indent="-342900">
              <a:lnSpc>
                <a:spcPct val="150000"/>
              </a:lnSpc>
              <a:buFont typeface="Wingdings" panose="05000000000000000000" pitchFamily="2" charset="2"/>
              <a:buChar char="Ø"/>
            </a:pPr>
            <a:r>
              <a:rPr lang="en-US" altLang="zh-CN" sz="1200">
                <a:solidFill>
                  <a:schemeClr val="tx2"/>
                </a:solidFill>
                <a:latin typeface="Times New Roman" panose="02020603050405020304" pitchFamily="18" charset="0"/>
                <a:cs typeface="Times New Roman" panose="02020603050405020304" pitchFamily="18" charset="0"/>
              </a:rPr>
              <a:t>Receiver sensitivity can be obtained from the receiver test (SISO OTA performance)</a:t>
            </a:r>
          </a:p>
          <a:p>
            <a:pPr marL="800100" lvl="1" indent="-342900">
              <a:lnSpc>
                <a:spcPct val="150000"/>
              </a:lnSpc>
              <a:buFont typeface="Wingdings" panose="05000000000000000000" pitchFamily="2" charset="2"/>
              <a:buChar char="Ø"/>
            </a:pPr>
            <a:r>
              <a:rPr lang="en-US" altLang="zh-CN" sz="1200">
                <a:solidFill>
                  <a:schemeClr val="tx2"/>
                </a:solidFill>
                <a:latin typeface="Times New Roman" panose="02020603050405020304" pitchFamily="18" charset="0"/>
                <a:cs typeface="Times New Roman" panose="02020603050405020304" pitchFamily="18" charset="0"/>
              </a:rPr>
              <a:t>The interference between various components can be obtained from the Desense test</a:t>
            </a:r>
          </a:p>
          <a:p>
            <a:pPr marL="800100" lvl="1" indent="-342900">
              <a:lnSpc>
                <a:spcPct val="150000"/>
              </a:lnSpc>
              <a:buFont typeface="Wingdings" panose="05000000000000000000" pitchFamily="2" charset="2"/>
              <a:buChar char="Ø"/>
            </a:pPr>
            <a:r>
              <a:rPr lang="en-US" altLang="zh-CN" sz="1200">
                <a:solidFill>
                  <a:schemeClr val="tx2"/>
                </a:solidFill>
                <a:latin typeface="Times New Roman" panose="02020603050405020304" pitchFamily="18" charset="0"/>
                <a:cs typeface="Times New Roman" panose="02020603050405020304" pitchFamily="18" charset="0"/>
              </a:rPr>
              <a:t>The adaptability of the car to different environments can be obtained from the multi-antenna MIMO OTA test</a:t>
            </a:r>
          </a:p>
          <a:p>
            <a:endParaRPr lang="en-CA"/>
          </a:p>
        </p:txBody>
      </p:sp>
      <p:sp>
        <p:nvSpPr>
          <p:cNvPr id="4" name="Slide Number Placeholder 3"/>
          <p:cNvSpPr>
            <a:spLocks noGrp="1"/>
          </p:cNvSpPr>
          <p:nvPr>
            <p:ph type="sldNum" sz="quarter" idx="5"/>
          </p:nvPr>
        </p:nvSpPr>
        <p:spPr/>
        <p:txBody>
          <a:bodyPr/>
          <a:lstStyle/>
          <a:p>
            <a:fld id="{99CA96F4-1655-45E5-8668-A50D33EF760D}" type="slidenum">
              <a:rPr kumimoji="1" lang="ja-JP" altLang="en-US" smtClean="0"/>
              <a:t>5</a:t>
            </a:fld>
            <a:endParaRPr kumimoji="1" lang="ja-JP" altLang="en-US"/>
          </a:p>
        </p:txBody>
      </p:sp>
    </p:spTree>
    <p:extLst>
      <p:ext uri="{BB962C8B-B14F-4D97-AF65-F5344CB8AC3E}">
        <p14:creationId xmlns:p14="http://schemas.microsoft.com/office/powerpoint/2010/main" val="177213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CA96F4-1655-45E5-8668-A50D33EF760D}" type="slidenum">
              <a:rPr kumimoji="1" lang="ja-JP" altLang="en-US" smtClean="0"/>
              <a:t>7</a:t>
            </a:fld>
            <a:endParaRPr kumimoji="1" lang="ja-JP" altLang="en-US"/>
          </a:p>
        </p:txBody>
      </p:sp>
    </p:spTree>
    <p:extLst>
      <p:ext uri="{BB962C8B-B14F-4D97-AF65-F5344CB8AC3E}">
        <p14:creationId xmlns:p14="http://schemas.microsoft.com/office/powerpoint/2010/main" val="23579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CA96F4-1655-45E5-8668-A50D33EF760D}" type="slidenum">
              <a:rPr kumimoji="1" lang="ja-JP" altLang="en-US" smtClean="0"/>
              <a:t>8</a:t>
            </a:fld>
            <a:endParaRPr kumimoji="1" lang="ja-JP" altLang="en-US"/>
          </a:p>
        </p:txBody>
      </p:sp>
    </p:spTree>
    <p:extLst>
      <p:ext uri="{BB962C8B-B14F-4D97-AF65-F5344CB8AC3E}">
        <p14:creationId xmlns:p14="http://schemas.microsoft.com/office/powerpoint/2010/main" val="71764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solidFill>
                  <a:prstClr val="black"/>
                </a:solidFill>
                <a:latin typeface="Roboto" panose="02000000000000000000" pitchFamily="2" charset="0"/>
                <a:ea typeface="方正兰亭纤黑_GBK" panose="02000000000000000000"/>
              </a:rPr>
              <a:t>Features:</a:t>
            </a:r>
          </a:p>
          <a:p>
            <a:r>
              <a:rPr lang="en-US" altLang="zh-CN">
                <a:solidFill>
                  <a:prstClr val="black"/>
                </a:solidFill>
                <a:latin typeface="Roboto" panose="02000000000000000000" pitchFamily="2" charset="0"/>
                <a:ea typeface="方正兰亭纤黑_GBK" panose="02000000000000000000"/>
              </a:rPr>
              <a:t>Intuitive, theoretically correct</a:t>
            </a:r>
          </a:p>
          <a:p>
            <a:r>
              <a:rPr lang="en-US" altLang="zh-CN">
                <a:solidFill>
                  <a:prstClr val="black"/>
                </a:solidFill>
                <a:latin typeface="Roboto" panose="02000000000000000000" pitchFamily="2" charset="0"/>
                <a:ea typeface="方正兰亭纤黑_GBK" panose="02000000000000000000"/>
              </a:rPr>
              <a:t>The actual error is large, the cost is high, and the system is complicated</a:t>
            </a:r>
          </a:p>
          <a:p>
            <a:endParaRPr lang="en-US" altLang="zh-CN">
              <a:solidFill>
                <a:prstClr val="black"/>
              </a:solidFill>
              <a:latin typeface="Roboto" panose="02000000000000000000" pitchFamily="2" charset="0"/>
              <a:ea typeface="方正兰亭纤黑_GBK" panose="02000000000000000000"/>
            </a:endParaRPr>
          </a:p>
          <a:p>
            <a:r>
              <a:rPr lang="en-US" altLang="zh-CN">
                <a:solidFill>
                  <a:prstClr val="black"/>
                </a:solidFill>
                <a:latin typeface="Roboto" panose="02000000000000000000" pitchFamily="2" charset="0"/>
                <a:ea typeface="方正兰亭纤黑_GBK" panose="02000000000000000000"/>
              </a:rPr>
              <a:t>According to the 3GPP standard document submitted by Huawei in 2018, the difference in test results of the same DUT among the three multi-probe laboratories with the same setup is as high as 7.31dB</a:t>
            </a:r>
            <a:endParaRPr lang="zh-CN" altLang="en-US">
              <a:solidFill>
                <a:srgbClr val="FF0000"/>
              </a:solidFill>
              <a:latin typeface="Roboto" panose="02000000000000000000" pitchFamily="2" charset="0"/>
              <a:ea typeface="方正兰亭纤黑_GBK" panose="02000000000000000000"/>
            </a:endParaRPr>
          </a:p>
          <a:p>
            <a:endParaRPr lang="en-CA" altLang="zh-CN"/>
          </a:p>
          <a:p>
            <a:r>
              <a:rPr lang="en-CA"/>
              <a:t>a significantly larger test zone would be required if the MPAC approach was to be used for automotive testing. As the size of the DUT increases, the test zone increases which in turn means that the overall size of the chamber and number of probes will grow. Table I. gives estimates of the number of probes required in a single angular dimension (e.g. ϕ) for a small (4.5m x 1.8m) and large (6.4m x 2.0m) vehicle at the lowest and highest frequencies of 5G FR1. Even at the lowest frequencies for 5G operation, the number of test probes is quite large. At the highest frequency for FR1, the number of probes becomes physically unrealizable, not to mention financially prohibitive. Scaling this to larger vehicles like commercial passenger busses or considering 5G FR2 (24 – 53 GHz) further exacerbates the issue. While this method is technically robust, the application of an MPAC to automotive testing appears to be untenable for both 4G and 5G tests. </a:t>
            </a:r>
            <a:endParaRPr lang="zh-CN" altLang="en-US"/>
          </a:p>
        </p:txBody>
      </p:sp>
      <p:sp>
        <p:nvSpPr>
          <p:cNvPr id="4" name="灯片编号占位符 3"/>
          <p:cNvSpPr>
            <a:spLocks noGrp="1"/>
          </p:cNvSpPr>
          <p:nvPr>
            <p:ph type="sldNum" sz="quarter" idx="5"/>
          </p:nvPr>
        </p:nvSpPr>
        <p:spPr/>
        <p:txBody>
          <a:bodyPr/>
          <a:lstStyle/>
          <a:p>
            <a:fld id="{69C971FF-EF28-4195-A575-329446EFAA55}" type="slidenum">
              <a:rPr lang="en-US" altLang="zh-CN" smtClean="0">
                <a:solidFill>
                  <a:srgbClr val="545454"/>
                </a:solidFill>
              </a:rPr>
              <a:pPr/>
              <a:t>10</a:t>
            </a:fld>
            <a:endParaRPr lang="en-US" altLang="zh-CN">
              <a:solidFill>
                <a:srgbClr val="545454"/>
              </a:solidFill>
            </a:endParaRPr>
          </a:p>
        </p:txBody>
      </p:sp>
    </p:spTree>
    <p:extLst>
      <p:ext uri="{BB962C8B-B14F-4D97-AF65-F5344CB8AC3E}">
        <p14:creationId xmlns:p14="http://schemas.microsoft.com/office/powerpoint/2010/main" val="3148146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The TX1 to RX1, the received signal of Recv1 is the sum of the two signals.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The TX1 to RX2, the received signal of Recv2 is the also sum of the two signals. If we adjust the matrix M to let the two signal have the </a:t>
            </a:r>
            <a:r>
              <a:rPr lang="en-US" altLang="zh-CN" sz="1200" kern="1200">
                <a:solidFill>
                  <a:schemeClr val="tx1">
                    <a:lumMod val="50000"/>
                  </a:schemeClr>
                </a:solidFill>
                <a:latin typeface="MS UI Gothic" panose="020B0600070205080204" pitchFamily="34" charset="-128"/>
                <a:ea typeface="MS UI Gothic" panose="020B0600070205080204" pitchFamily="34" charset="-128"/>
                <a:cs typeface="+mn-cs"/>
              </a:rPr>
              <a:t>same amplitude and opposite phase, the received signal of Recv2 from TX1 will be zero, the virtual cable 1 is realized. The virtual cable 2 is the same process</a:t>
            </a:r>
            <a:r>
              <a:rPr lang="zh-CN" altLang="en-US" sz="1200" kern="1200">
                <a:solidFill>
                  <a:schemeClr val="tx1">
                    <a:lumMod val="50000"/>
                  </a:schemeClr>
                </a:solidFill>
                <a:latin typeface="MS UI Gothic" panose="020B0600070205080204" pitchFamily="34" charset="-128"/>
                <a:ea typeface="MS UI Gothic" panose="020B0600070205080204" pitchFamily="34" charset="-128"/>
                <a:cs typeface="+mn-cs"/>
              </a:rPr>
              <a:t> </a:t>
            </a:r>
            <a:r>
              <a:rPr lang="en-US" altLang="zh-CN" sz="1200" kern="1200">
                <a:solidFill>
                  <a:schemeClr val="tx1">
                    <a:lumMod val="50000"/>
                  </a:schemeClr>
                </a:solidFill>
                <a:latin typeface="MS UI Gothic" panose="020B0600070205080204" pitchFamily="34" charset="-128"/>
                <a:ea typeface="MS UI Gothic" panose="020B0600070205080204" pitchFamily="34" charset="-128"/>
                <a:cs typeface="+mn-cs"/>
              </a:rPr>
              <a:t>as</a:t>
            </a:r>
            <a:r>
              <a:rPr lang="zh-CN" altLang="en-US" sz="1200" kern="1200">
                <a:solidFill>
                  <a:schemeClr val="tx1">
                    <a:lumMod val="50000"/>
                  </a:schemeClr>
                </a:solidFill>
                <a:latin typeface="MS UI Gothic" panose="020B0600070205080204" pitchFamily="34" charset="-128"/>
                <a:ea typeface="MS UI Gothic" panose="020B0600070205080204" pitchFamily="34" charset="-128"/>
                <a:cs typeface="+mn-cs"/>
              </a:rPr>
              <a:t> </a:t>
            </a:r>
            <a:r>
              <a:rPr lang="en-US" altLang="zh-CN" sz="1200" kern="1200">
                <a:solidFill>
                  <a:schemeClr val="tx1">
                    <a:lumMod val="50000"/>
                  </a:schemeClr>
                </a:solidFill>
                <a:latin typeface="MS UI Gothic" panose="020B0600070205080204" pitchFamily="34" charset="-128"/>
                <a:ea typeface="MS UI Gothic" panose="020B0600070205080204" pitchFamily="34" charset="-128"/>
                <a:cs typeface="+mn-cs"/>
              </a:rPr>
              <a:t>1.</a:t>
            </a:r>
            <a:endParaRPr lang="en-US" altLang="zh-CN"/>
          </a:p>
          <a:p>
            <a:r>
              <a:rPr lang="en-US" altLang="zh-CN"/>
              <a:t>After adjusting the matrix M, the virtual cables are realized, and the TX1 is only sent to Recv1 and the TX2 is only sent to Recv2.</a:t>
            </a:r>
            <a:endParaRPr lang="zh-CN" altLang="en-US"/>
          </a:p>
        </p:txBody>
      </p:sp>
      <p:sp>
        <p:nvSpPr>
          <p:cNvPr id="4" name="灯片编号占位符 3"/>
          <p:cNvSpPr>
            <a:spLocks noGrp="1"/>
          </p:cNvSpPr>
          <p:nvPr>
            <p:ph type="sldNum" sz="quarter" idx="5"/>
          </p:nvPr>
        </p:nvSpPr>
        <p:spPr/>
        <p:txBody>
          <a:bodyPr/>
          <a:lstStyle/>
          <a:p>
            <a:fld id="{69C971FF-EF28-4195-A575-329446EFAA55}" type="slidenum">
              <a:rPr lang="en-US" altLang="zh-CN" smtClean="0"/>
              <a:t>11</a:t>
            </a:fld>
            <a:endParaRPr lang="en-US" altLang="zh-CN"/>
          </a:p>
        </p:txBody>
      </p:sp>
    </p:spTree>
    <p:extLst>
      <p:ext uri="{BB962C8B-B14F-4D97-AF65-F5344CB8AC3E}">
        <p14:creationId xmlns:p14="http://schemas.microsoft.com/office/powerpoint/2010/main" val="3548963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pSp>
        <p:nvGrpSpPr>
          <p:cNvPr id="14" name="グループ化 13"/>
          <p:cNvGrpSpPr/>
          <p:nvPr userDrawn="1"/>
        </p:nvGrpSpPr>
        <p:grpSpPr>
          <a:xfrm>
            <a:off x="0" y="2462335"/>
            <a:ext cx="12192000" cy="80840"/>
            <a:chOff x="0" y="1116135"/>
            <a:chExt cx="9144000" cy="80840"/>
          </a:xfrm>
        </p:grpSpPr>
        <p:sp>
          <p:nvSpPr>
            <p:cNvPr id="15" name="正方形/長方形 14"/>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6" name="正方形/長方形 15"/>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9" name="テキスト プレースホルダー 8"/>
          <p:cNvSpPr>
            <a:spLocks noGrp="1"/>
          </p:cNvSpPr>
          <p:nvPr>
            <p:ph type="body" sz="quarter" idx="10" hasCustomPrompt="1"/>
          </p:nvPr>
        </p:nvSpPr>
        <p:spPr>
          <a:xfrm>
            <a:off x="973266" y="4633646"/>
            <a:ext cx="2993429" cy="1356189"/>
          </a:xfrm>
          <a:prstGeom prst="rect">
            <a:avLst/>
          </a:prstGeom>
        </p:spPr>
        <p:txBody>
          <a:bodyPr anchor="ctr">
            <a:normAutofit/>
          </a:bodyPr>
          <a:lstStyle>
            <a:lvl1pPr marL="0" indent="0">
              <a:buNone/>
              <a:defRPr sz="2200">
                <a:latin typeface="Roboto" panose="02000000000000000000" pitchFamily="2" charset="0"/>
                <a:ea typeface="Roboto" panose="02000000000000000000" pitchFamily="2" charset="0"/>
                <a:cs typeface="Roboto" panose="02000000000000000000" pitchFamily="2" charset="0"/>
              </a:defRPr>
            </a:lvl1pPr>
          </a:lstStyle>
          <a:p>
            <a:pPr lvl="0"/>
            <a:r>
              <a:rPr kumimoji="1" lang="en-US" altLang="ja-JP"/>
              <a:t>YYYY/MM/DD</a:t>
            </a:r>
            <a:r>
              <a:rPr kumimoji="1" lang="ja-JP" altLang="en-US"/>
              <a:t>　</a:t>
            </a:r>
            <a:r>
              <a:rPr kumimoji="1" lang="en-US" altLang="ja-JP"/>
              <a:t>PRESENTER</a:t>
            </a:r>
            <a:endParaRPr kumimoji="1" lang="ja-JP" altLang="en-US"/>
          </a:p>
        </p:txBody>
      </p:sp>
      <p:sp>
        <p:nvSpPr>
          <p:cNvPr id="11" name="テキスト プレースホルダー 10"/>
          <p:cNvSpPr>
            <a:spLocks noGrp="1"/>
          </p:cNvSpPr>
          <p:nvPr>
            <p:ph type="body" sz="quarter" idx="11" hasCustomPrompt="1"/>
          </p:nvPr>
        </p:nvSpPr>
        <p:spPr>
          <a:xfrm>
            <a:off x="763715" y="204788"/>
            <a:ext cx="8877300" cy="617537"/>
          </a:xfrm>
          <a:prstGeom prst="rect">
            <a:avLst/>
          </a:prstGeom>
        </p:spPr>
        <p:txBody>
          <a:bodyPr anchor="ctr">
            <a:normAutofit/>
          </a:bodyPr>
          <a:lstStyle>
            <a:lvl1pPr marL="0" indent="0" algn="l">
              <a:buNone/>
              <a:defRPr sz="2400" baseline="0">
                <a:latin typeface="Roboto" panose="02000000000000000000" pitchFamily="2" charset="0"/>
                <a:ea typeface="Roboto" panose="02000000000000000000" pitchFamily="2" charset="0"/>
                <a:cs typeface="Roboto" panose="02000000000000000000" pitchFamily="2" charset="0"/>
              </a:defRPr>
            </a:lvl1pPr>
          </a:lstStyle>
          <a:p>
            <a:pPr lvl="0"/>
            <a:r>
              <a:rPr kumimoji="1" lang="en-US" altLang="ja-JP"/>
              <a:t>COMPANY NAME</a:t>
            </a:r>
          </a:p>
        </p:txBody>
      </p:sp>
      <p:sp>
        <p:nvSpPr>
          <p:cNvPr id="2" name="Title 1"/>
          <p:cNvSpPr>
            <a:spLocks noGrp="1"/>
          </p:cNvSpPr>
          <p:nvPr>
            <p:ph type="ctrTitle" hasCustomPrompt="1"/>
          </p:nvPr>
        </p:nvSpPr>
        <p:spPr>
          <a:xfrm>
            <a:off x="763715" y="1505441"/>
            <a:ext cx="10363200" cy="992794"/>
          </a:xfrm>
          <a:prstGeom prst="rect">
            <a:avLst/>
          </a:prstGeom>
        </p:spPr>
        <p:txBody>
          <a:bodyPr anchor="b">
            <a:normAutofit/>
          </a:bodyPr>
          <a:lstStyle>
            <a:lvl1pPr algn="l">
              <a:defRPr sz="4800">
                <a:latin typeface="Roboto" panose="02000000000000000000" pitchFamily="2" charset="0"/>
                <a:ea typeface="Roboto" panose="02000000000000000000" pitchFamily="2" charset="0"/>
                <a:cs typeface="Roboto" panose="02000000000000000000" pitchFamily="2" charset="0"/>
              </a:defRPr>
            </a:lvl1pPr>
          </a:lstStyle>
          <a:p>
            <a:r>
              <a:rPr lang="en-US" altLang="ja-JP"/>
              <a:t>TITLE</a:t>
            </a:r>
            <a:endParaRPr lang="en-US"/>
          </a:p>
        </p:txBody>
      </p:sp>
      <p:pic>
        <p:nvPicPr>
          <p:cNvPr id="4" name="Picture 3" descr="A picture containing light, night, outdoor object&#10;&#10;Description automatically generated">
            <a:extLst>
              <a:ext uri="{FF2B5EF4-FFF2-40B4-BE49-F238E27FC236}">
                <a16:creationId xmlns:a16="http://schemas.microsoft.com/office/drawing/2014/main" id="{259C029E-D60F-4532-BAFA-564C38F0264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2156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タイトルとコンテンツ">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392A2D-B423-4673-9EAE-6C804B19A8D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3"/>
              </a:buBlip>
              <a:defRPr>
                <a:latin typeface="Roboto" panose="02000000000000000000" pitchFamily="2" charset="0"/>
                <a:ea typeface="Roboto" panose="02000000000000000000" pitchFamily="2" charset="0"/>
                <a:cs typeface="Roboto" panose="02000000000000000000" pitchFamily="2" charset="0"/>
              </a:defRPr>
            </a:lvl1pPr>
            <a:lvl2pPr marL="914400" indent="-404813">
              <a:buClr>
                <a:srgbClr val="E70014"/>
              </a:buClr>
              <a:buSzPct val="95000"/>
              <a:buFontTx/>
              <a:buBlip>
                <a:blip r:embed="rId4"/>
              </a:buBlip>
              <a:defRPr>
                <a:latin typeface="Roboto" panose="02000000000000000000" pitchFamily="2" charset="0"/>
                <a:ea typeface="Roboto" panose="02000000000000000000" pitchFamily="2" charset="0"/>
                <a:cs typeface="Roboto" panose="02000000000000000000" pitchFamily="2" charset="0"/>
              </a:defRPr>
            </a:lvl2pPr>
            <a:lvl3pPr marL="1143000" indent="-228600">
              <a:buClrTx/>
              <a:buSzPct val="90000"/>
              <a:buFontTx/>
              <a:buBlip>
                <a:blip r:embed="rId5"/>
              </a:buBlip>
              <a:defRPr>
                <a:latin typeface="Roboto" panose="02000000000000000000" pitchFamily="2" charset="0"/>
                <a:ea typeface="Roboto" panose="02000000000000000000" pitchFamily="2" charset="0"/>
                <a:cs typeface="Roboto" panose="02000000000000000000" pitchFamily="2" charset="0"/>
              </a:defRPr>
            </a:lvl3pPr>
            <a:lvl4pPr marL="1371600" indent="0">
              <a:buNone/>
              <a:defRPr>
                <a:latin typeface="Roboto" panose="02000000000000000000" pitchFamily="2" charset="0"/>
                <a:ea typeface="Roboto" panose="02000000000000000000" pitchFamily="2" charset="0"/>
                <a:cs typeface="Roboto" panose="02000000000000000000" pitchFamily="2" charset="0"/>
              </a:defRPr>
            </a:lvl4pPr>
            <a:lvl5pPr marL="1828800" indent="0">
              <a:buNone/>
              <a:defRPr>
                <a:latin typeface="Roboto" panose="02000000000000000000" pitchFamily="2" charset="0"/>
                <a:ea typeface="Roboto" panose="02000000000000000000" pitchFamily="2" charset="0"/>
                <a:cs typeface="Roboto" panose="02000000000000000000" pitchFamily="2"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4" name="テキスト プレースホルダー 8">
            <a:extLst>
              <a:ext uri="{FF2B5EF4-FFF2-40B4-BE49-F238E27FC236}">
                <a16:creationId xmlns:a16="http://schemas.microsoft.com/office/drawing/2014/main" id="{2788C065-43FC-4EBF-90E4-D9E49469B2BD}"/>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latin typeface="Open Sans" panose="020B0606030504020204" pitchFamily="34" charset="0"/>
                <a:ea typeface="Open Sans" panose="020B0606030504020204" pitchFamily="34" charset="0"/>
                <a:cs typeface="Open Sans" panose="020B0606030504020204" pitchFamily="34" charset="0"/>
              </a:rPr>
              <a:t>Copyright © 2021 TOYO Corporation.  All Rights Reserved</a:t>
            </a:r>
            <a:endParaRPr lang="ja-JP" altLang="en-US" sz="800">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268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タイトルとコンテンツ">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1DA840-7033-41C2-947D-06CAA32D3F1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672861"/>
            <a:ext cx="12335317" cy="6858000"/>
          </a:xfrm>
          <a:prstGeom prst="rect">
            <a:avLst/>
          </a:prstGeom>
        </p:spPr>
      </p:pic>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3"/>
              </a:buBlip>
              <a:defRPr>
                <a:latin typeface="Roboto" panose="02000000000000000000" pitchFamily="2" charset="0"/>
                <a:ea typeface="Roboto" panose="02000000000000000000" pitchFamily="2" charset="0"/>
                <a:cs typeface="Roboto" panose="02000000000000000000" pitchFamily="2" charset="0"/>
              </a:defRPr>
            </a:lvl1pPr>
            <a:lvl2pPr marL="914400" indent="-404813">
              <a:buClr>
                <a:srgbClr val="E70014"/>
              </a:buClr>
              <a:buSzPct val="95000"/>
              <a:buFontTx/>
              <a:buBlip>
                <a:blip r:embed="rId4"/>
              </a:buBlip>
              <a:defRPr>
                <a:latin typeface="Roboto" panose="02000000000000000000" pitchFamily="2" charset="0"/>
                <a:ea typeface="Roboto" panose="02000000000000000000" pitchFamily="2" charset="0"/>
                <a:cs typeface="Roboto" panose="02000000000000000000" pitchFamily="2" charset="0"/>
              </a:defRPr>
            </a:lvl2pPr>
            <a:lvl3pPr marL="1143000" indent="-228600">
              <a:buClrTx/>
              <a:buSzPct val="90000"/>
              <a:buFontTx/>
              <a:buBlip>
                <a:blip r:embed="rId5"/>
              </a:buBlip>
              <a:defRPr>
                <a:latin typeface="Roboto" panose="02000000000000000000" pitchFamily="2" charset="0"/>
                <a:ea typeface="Roboto" panose="02000000000000000000" pitchFamily="2" charset="0"/>
                <a:cs typeface="Roboto" panose="02000000000000000000" pitchFamily="2" charset="0"/>
              </a:defRPr>
            </a:lvl3pPr>
            <a:lvl4pPr marL="1371600" indent="0">
              <a:buNone/>
              <a:defRPr>
                <a:latin typeface="Roboto" panose="02000000000000000000" pitchFamily="2" charset="0"/>
                <a:ea typeface="Roboto" panose="02000000000000000000" pitchFamily="2" charset="0"/>
                <a:cs typeface="Roboto" panose="02000000000000000000" pitchFamily="2" charset="0"/>
              </a:defRPr>
            </a:lvl4pPr>
            <a:lvl5pPr marL="1828800" indent="0">
              <a:buNone/>
              <a:defRPr>
                <a:latin typeface="Roboto" panose="02000000000000000000" pitchFamily="2" charset="0"/>
                <a:ea typeface="Roboto" panose="02000000000000000000" pitchFamily="2" charset="0"/>
                <a:cs typeface="Roboto" panose="02000000000000000000" pitchFamily="2"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1835413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mn-lt"/>
                <a:ea typeface="Open Sans" panose="020B0606030504020204" pitchFamily="34" charset="0"/>
                <a:cs typeface="Open Sans" panose="020B0606030504020204" pitchFamily="34" charset="0"/>
              </a:defRPr>
            </a:lvl1pPr>
          </a:lstStyle>
          <a:p>
            <a:r>
              <a:rPr kumimoji="1" lang="en-US" altLang="ja-JP"/>
              <a:t>TITLE</a:t>
            </a:r>
            <a:endParaRPr kumimoji="1" lang="ja-JP" altLang="en-US"/>
          </a:p>
        </p:txBody>
      </p:sp>
      <p:grpSp>
        <p:nvGrpSpPr>
          <p:cNvPr id="4" name="グループ化 5">
            <a:extLst>
              <a:ext uri="{FF2B5EF4-FFF2-40B4-BE49-F238E27FC236}">
                <a16:creationId xmlns:a16="http://schemas.microsoft.com/office/drawing/2014/main" id="{5FBBF67B-A1E6-4C14-8FB7-91CE5B27A43B}"/>
              </a:ext>
            </a:extLst>
          </p:cNvPr>
          <p:cNvGrpSpPr/>
          <p:nvPr userDrawn="1"/>
        </p:nvGrpSpPr>
        <p:grpSpPr>
          <a:xfrm>
            <a:off x="0" y="1014535"/>
            <a:ext cx="12192000" cy="80840"/>
            <a:chOff x="0" y="1116135"/>
            <a:chExt cx="9144000" cy="80840"/>
          </a:xfrm>
        </p:grpSpPr>
        <p:sp>
          <p:nvSpPr>
            <p:cNvPr id="5" name="正方形/長方形 3">
              <a:extLst>
                <a:ext uri="{FF2B5EF4-FFF2-40B4-BE49-F238E27FC236}">
                  <a16:creationId xmlns:a16="http://schemas.microsoft.com/office/drawing/2014/main" id="{15B987D0-CAE6-43A8-8FC0-E1DF0D9700A6}"/>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正方形/長方形 4">
              <a:extLst>
                <a:ext uri="{FF2B5EF4-FFF2-40B4-BE49-F238E27FC236}">
                  <a16:creationId xmlns:a16="http://schemas.microsoft.com/office/drawing/2014/main" id="{12FF11F8-51BF-4CB2-89C0-DB75E2705A7C}"/>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272074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タイトルとコンテンツ">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2"/>
              </a:buBlip>
              <a:defRPr>
                <a:latin typeface="Roboto" panose="02000000000000000000" pitchFamily="2" charset="0"/>
                <a:ea typeface="Roboto" panose="02000000000000000000" pitchFamily="2" charset="0"/>
                <a:cs typeface="Roboto" panose="02000000000000000000" pitchFamily="2" charset="0"/>
              </a:defRPr>
            </a:lvl1pPr>
            <a:lvl2pPr marL="914400" indent="-404813">
              <a:buClr>
                <a:srgbClr val="E70014"/>
              </a:buClr>
              <a:buSzPct val="95000"/>
              <a:buFontTx/>
              <a:buBlip>
                <a:blip r:embed="rId3"/>
              </a:buBlip>
              <a:defRPr>
                <a:latin typeface="Roboto" panose="02000000000000000000" pitchFamily="2" charset="0"/>
                <a:ea typeface="Roboto" panose="02000000000000000000" pitchFamily="2" charset="0"/>
                <a:cs typeface="Roboto" panose="02000000000000000000" pitchFamily="2" charset="0"/>
              </a:defRPr>
            </a:lvl2pPr>
            <a:lvl3pPr marL="1143000" indent="-228600">
              <a:buClrTx/>
              <a:buSzPct val="90000"/>
              <a:buFontTx/>
              <a:buBlip>
                <a:blip r:embed="rId4"/>
              </a:buBlip>
              <a:defRPr>
                <a:latin typeface="Roboto" panose="02000000000000000000" pitchFamily="2" charset="0"/>
                <a:ea typeface="Roboto" panose="02000000000000000000" pitchFamily="2" charset="0"/>
                <a:cs typeface="Roboto" panose="02000000000000000000" pitchFamily="2" charset="0"/>
              </a:defRPr>
            </a:lvl3pPr>
            <a:lvl4pPr marL="1371600" indent="0">
              <a:buNone/>
              <a:defRPr>
                <a:latin typeface="Roboto" panose="02000000000000000000" pitchFamily="2" charset="0"/>
                <a:ea typeface="Roboto" panose="02000000000000000000" pitchFamily="2" charset="0"/>
                <a:cs typeface="Roboto" panose="02000000000000000000" pitchFamily="2" charset="0"/>
              </a:defRPr>
            </a:lvl4pPr>
            <a:lvl5pPr marL="1828800" indent="0">
              <a:buNone/>
              <a:defRPr>
                <a:latin typeface="Roboto" panose="02000000000000000000" pitchFamily="2" charset="0"/>
                <a:ea typeface="Roboto" panose="02000000000000000000" pitchFamily="2" charset="0"/>
                <a:cs typeface="Roboto" panose="02000000000000000000" pitchFamily="2"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5" name="TextBox 14">
            <a:extLst>
              <a:ext uri="{FF2B5EF4-FFF2-40B4-BE49-F238E27FC236}">
                <a16:creationId xmlns:a16="http://schemas.microsoft.com/office/drawing/2014/main" id="{567A5214-B380-430F-88DA-E46087A599E6}"/>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1752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タイトルとコンテンツ">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0BD359-D573-4C68-9C54-EB9C897A9FD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4" name="テキスト プレースホルダー 8">
            <a:extLst>
              <a:ext uri="{FF2B5EF4-FFF2-40B4-BE49-F238E27FC236}">
                <a16:creationId xmlns:a16="http://schemas.microsoft.com/office/drawing/2014/main" id="{2788C065-43FC-4EBF-90E4-D9E49469B2BD}"/>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latin typeface="Open Sans" panose="020B0606030504020204" pitchFamily="34" charset="0"/>
                <a:ea typeface="Open Sans" panose="020B0606030504020204" pitchFamily="34" charset="0"/>
                <a:cs typeface="Open Sans" panose="020B0606030504020204" pitchFamily="34" charset="0"/>
              </a:rPr>
              <a:t>Copyright © 2021 </a:t>
            </a:r>
            <a:r>
              <a:rPr lang="en-US" altLang="ja-JP" sz="800" err="1">
                <a:latin typeface="Open Sans" panose="020B0606030504020204" pitchFamily="34" charset="0"/>
                <a:ea typeface="Open Sans" panose="020B0606030504020204" pitchFamily="34" charset="0"/>
                <a:cs typeface="Open Sans" panose="020B0606030504020204" pitchFamily="34" charset="0"/>
              </a:rPr>
              <a:t>AeroGT</a:t>
            </a:r>
            <a:r>
              <a:rPr lang="en-US" altLang="ja-JP" sz="800">
                <a:latin typeface="Open Sans" panose="020B0606030504020204" pitchFamily="34" charset="0"/>
                <a:ea typeface="Open Sans" panose="020B0606030504020204" pitchFamily="34" charset="0"/>
                <a:cs typeface="Open Sans" panose="020B0606030504020204" pitchFamily="34" charset="0"/>
              </a:rPr>
              <a:t> Labs.  All Rights Reserved.</a:t>
            </a:r>
            <a:endParaRPr lang="ja-JP" altLang="en-US" sz="800">
              <a:latin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567A5214-B380-430F-88DA-E46087A599E6}"/>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025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tandard Slide - Whit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E08FEC-7518-4844-965C-EE11C7918B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atin typeface="+mn-lt"/>
            </a:endParaRPr>
          </a:p>
        </p:txBody>
      </p:sp>
    </p:spTree>
    <p:extLst>
      <p:ext uri="{BB962C8B-B14F-4D97-AF65-F5344CB8AC3E}">
        <p14:creationId xmlns:p14="http://schemas.microsoft.com/office/powerpoint/2010/main" val="483370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3773" y="1767156"/>
            <a:ext cx="10630028" cy="4448709"/>
          </a:xfrm>
          <a:prstGeom prst="rect">
            <a:avLst/>
          </a:prstGeom>
        </p:spPr>
        <p:txBody>
          <a:bodyPr>
            <a:normAutofit/>
          </a:bodyPr>
          <a:lstStyle>
            <a:lvl1pPr marL="228600" indent="-228600">
              <a:buSzPct val="120000"/>
              <a:buFontTx/>
              <a:buBlip>
                <a:blip r:embed="rId2"/>
              </a:buBlip>
              <a:defRPr>
                <a:latin typeface="+mj-lt"/>
                <a:ea typeface="+mj-ea"/>
              </a:defRPr>
            </a:lvl1pPr>
            <a:lvl2pPr marL="685800" indent="-228600">
              <a:buClr>
                <a:srgbClr val="E70014"/>
              </a:buClr>
              <a:buSzPct val="95000"/>
              <a:buFontTx/>
              <a:buBlip>
                <a:blip r:embed="rId3"/>
              </a:buBlip>
              <a:defRPr>
                <a:latin typeface="+mj-lt"/>
                <a:ea typeface="+mj-ea"/>
              </a:defRPr>
            </a:lvl2pPr>
            <a:lvl3pPr marL="1143000" indent="-228600">
              <a:buClrTx/>
              <a:buSzPct val="90000"/>
              <a:buFontTx/>
              <a:buBlip>
                <a:blip r:embed="rId4"/>
              </a:buBlip>
              <a:defRPr>
                <a:latin typeface="+mj-lt"/>
                <a:ea typeface="+mj-ea"/>
              </a:defRPr>
            </a:lvl3pPr>
            <a:lvl4pPr marL="1371600" indent="0">
              <a:buNone/>
              <a:defRPr>
                <a:latin typeface="+mj-lt"/>
                <a:ea typeface="+mj-ea"/>
              </a:defRPr>
            </a:lvl4pPr>
            <a:lvl5pPr marL="1828800" indent="0">
              <a:buNone/>
              <a:defRPr>
                <a:latin typeface="+mj-lt"/>
                <a:ea typeface="+mj-ea"/>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ja-JP" altLang="en-US"/>
              <a:t>マスター テキストの書式設定 </a:t>
            </a:r>
            <a:r>
              <a:rPr lang="en-US" altLang="ja-JP"/>
              <a:t>Text</a:t>
            </a:r>
            <a:endParaRPr lang="ja-JP" altLang="en-US"/>
          </a:p>
          <a:p>
            <a:pPr lvl="1"/>
            <a:r>
              <a:rPr lang="ja-JP" altLang="en-US"/>
              <a:t>第 </a:t>
            </a:r>
            <a:r>
              <a:rPr lang="en-US" altLang="ja-JP"/>
              <a:t>2 </a:t>
            </a:r>
            <a:r>
              <a:rPr lang="ja-JP" altLang="en-US"/>
              <a:t>レベル </a:t>
            </a:r>
            <a:r>
              <a:rPr lang="en-US" altLang="ja-JP"/>
              <a:t>Text</a:t>
            </a:r>
            <a:endParaRPr lang="ja-JP" altLang="en-US"/>
          </a:p>
          <a:p>
            <a:pPr lvl="2"/>
            <a:r>
              <a:rPr lang="ja-JP" altLang="en-US"/>
              <a:t>第 </a:t>
            </a:r>
            <a:r>
              <a:rPr lang="en-US" altLang="ja-JP"/>
              <a:t>3 </a:t>
            </a:r>
            <a:r>
              <a:rPr lang="ja-JP" altLang="en-US"/>
              <a:t>レベル </a:t>
            </a:r>
            <a:r>
              <a:rPr lang="en-US" altLang="ja-JP"/>
              <a:t>Text</a:t>
            </a:r>
            <a:endParaRPr lang="ja-JP" altLang="en-US"/>
          </a:p>
          <a:p>
            <a:pPr lvl="3"/>
            <a:r>
              <a:rPr lang="ja-JP" altLang="en-US"/>
              <a:t>第 </a:t>
            </a:r>
            <a:r>
              <a:rPr lang="en-US" altLang="ja-JP"/>
              <a:t>4 </a:t>
            </a:r>
            <a:r>
              <a:rPr lang="ja-JP" altLang="en-US"/>
              <a:t>レベル </a:t>
            </a:r>
            <a:r>
              <a:rPr lang="en-US" altLang="ja-JP"/>
              <a:t>Text</a:t>
            </a:r>
            <a:endParaRPr lang="ja-JP" altLang="en-US"/>
          </a:p>
          <a:p>
            <a:pPr lvl="4"/>
            <a:r>
              <a:rPr lang="ja-JP" altLang="en-US"/>
              <a:t>第 </a:t>
            </a:r>
            <a:r>
              <a:rPr lang="en-US" altLang="ja-JP"/>
              <a:t>5 </a:t>
            </a:r>
            <a:r>
              <a:rPr lang="ja-JP" altLang="en-US"/>
              <a:t>レベル </a:t>
            </a:r>
            <a:r>
              <a:rPr lang="en-US" altLang="ja-JP"/>
              <a:t>Text</a:t>
            </a:r>
          </a:p>
        </p:txBody>
      </p:sp>
      <p:sp>
        <p:nvSpPr>
          <p:cNvPr id="10" name="図プレースホルダー 9"/>
          <p:cNvSpPr>
            <a:spLocks noGrp="1"/>
          </p:cNvSpPr>
          <p:nvPr>
            <p:ph type="pic" sz="quarter" idx="13" hasCustomPrompt="1"/>
          </p:nvPr>
        </p:nvSpPr>
        <p:spPr>
          <a:xfrm>
            <a:off x="9247718" y="165101"/>
            <a:ext cx="2698749" cy="779463"/>
          </a:xfrm>
          <a:prstGeom prst="rect">
            <a:avLst/>
          </a:prstGeom>
        </p:spPr>
        <p:txBody>
          <a:bodyPr anchor="ctr">
            <a:normAutofit/>
          </a:bodyPr>
          <a:lstStyle>
            <a:lvl1pPr marL="0" indent="0">
              <a:buNone/>
              <a:defRPr sz="1400">
                <a:latin typeface="+mj-ea"/>
                <a:ea typeface="+mj-ea"/>
              </a:defRPr>
            </a:lvl1pPr>
          </a:lstStyle>
          <a:p>
            <a:r>
              <a:rPr kumimoji="1" lang="ja-JP" altLang="en-US"/>
              <a:t>メーカーロゴ配置</a:t>
            </a:r>
          </a:p>
        </p:txBody>
      </p:sp>
      <p:sp>
        <p:nvSpPr>
          <p:cNvPr id="6" name="タイトル 14"/>
          <p:cNvSpPr>
            <a:spLocks noGrp="1"/>
          </p:cNvSpPr>
          <p:nvPr>
            <p:ph type="title" hasCustomPrompt="1"/>
          </p:nvPr>
        </p:nvSpPr>
        <p:spPr>
          <a:xfrm>
            <a:off x="342472" y="164387"/>
            <a:ext cx="8632195" cy="780836"/>
          </a:xfrm>
          <a:prstGeom prst="rect">
            <a:avLst/>
          </a:prstGeom>
        </p:spPr>
        <p:txBody>
          <a:bodyPr anchor="b">
            <a:normAutofit/>
          </a:bodyPr>
          <a:lstStyle>
            <a:lvl1pPr>
              <a:defRPr>
                <a:latin typeface="+mj-lt"/>
                <a:ea typeface="+mj-ea"/>
              </a:defRPr>
            </a:lvl1pPr>
          </a:lstStyle>
          <a:p>
            <a:r>
              <a:rPr kumimoji="1" lang="ja-JP" altLang="en-US"/>
              <a:t>タイトル </a:t>
            </a:r>
            <a:r>
              <a:rPr kumimoji="1" lang="en-US" altLang="ja-JP"/>
              <a:t>TITLE</a:t>
            </a:r>
            <a:endParaRPr kumimoji="1" lang="ja-JP" altLang="en-US"/>
          </a:p>
        </p:txBody>
      </p:sp>
    </p:spTree>
    <p:extLst>
      <p:ext uri="{BB962C8B-B14F-4D97-AF65-F5344CB8AC3E}">
        <p14:creationId xmlns:p14="http://schemas.microsoft.com/office/powerpoint/2010/main" val="3422671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RNL">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1A89561-CFD9-46C0-B8A6-F4033602DA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03421B3B-0159-457F-A7DC-63AE9B39F6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 y="0"/>
            <a:ext cx="12190992" cy="6857433"/>
          </a:xfrm>
          <a:prstGeom prst="rect">
            <a:avLst/>
          </a:prstGeom>
        </p:spPr>
      </p:pic>
      <p:sp>
        <p:nvSpPr>
          <p:cNvPr id="6" name="タイトル 14">
            <a:extLst>
              <a:ext uri="{FF2B5EF4-FFF2-40B4-BE49-F238E27FC236}">
                <a16:creationId xmlns:a16="http://schemas.microsoft.com/office/drawing/2014/main" id="{EA18E9CD-B330-4BD7-A4A5-A9D921ED63BD}"/>
              </a:ext>
            </a:extLst>
          </p:cNvPr>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7" name="グループ化 5">
            <a:extLst>
              <a:ext uri="{FF2B5EF4-FFF2-40B4-BE49-F238E27FC236}">
                <a16:creationId xmlns:a16="http://schemas.microsoft.com/office/drawing/2014/main" id="{A7F98BF4-E415-4589-9EE2-87ADA3C46967}"/>
              </a:ext>
            </a:extLst>
          </p:cNvPr>
          <p:cNvGrpSpPr/>
          <p:nvPr userDrawn="1"/>
        </p:nvGrpSpPr>
        <p:grpSpPr>
          <a:xfrm>
            <a:off x="0" y="1014535"/>
            <a:ext cx="12192000" cy="80840"/>
            <a:chOff x="0" y="1116135"/>
            <a:chExt cx="9144000" cy="80840"/>
          </a:xfrm>
        </p:grpSpPr>
        <p:sp>
          <p:nvSpPr>
            <p:cNvPr id="9" name="正方形/長方形 3">
              <a:extLst>
                <a:ext uri="{FF2B5EF4-FFF2-40B4-BE49-F238E27FC236}">
                  <a16:creationId xmlns:a16="http://schemas.microsoft.com/office/drawing/2014/main" id="{FE8B062F-444F-4E60-B561-4999DCB3EEE4}"/>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4">
              <a:extLst>
                <a:ext uri="{FF2B5EF4-FFF2-40B4-BE49-F238E27FC236}">
                  <a16:creationId xmlns:a16="http://schemas.microsoft.com/office/drawing/2014/main" id="{C0CBD537-6A48-46A9-ACB8-5CA922F524B8}"/>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323607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3" name="図 9">
            <a:extLst>
              <a:ext uri="{FF2B5EF4-FFF2-40B4-BE49-F238E27FC236}">
                <a16:creationId xmlns:a16="http://schemas.microsoft.com/office/drawing/2014/main" id="{D834F1F7-7124-5E03-A161-E053A934C5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pic>
        <p:nvPicPr>
          <p:cNvPr id="10" name="Picture 9" descr="Background pattern&#10;&#10;Description automatically generated">
            <a:extLst>
              <a:ext uri="{FF2B5EF4-FFF2-40B4-BE49-F238E27FC236}">
                <a16:creationId xmlns:a16="http://schemas.microsoft.com/office/drawing/2014/main" id="{66F25B0D-BF23-49DD-A6D3-CE591CB6FE5F}"/>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flipH="1">
            <a:off x="0" y="0"/>
            <a:ext cx="12191999" cy="6858000"/>
          </a:xfrm>
          <a:prstGeom prst="rect">
            <a:avLst/>
          </a:prstGeom>
        </p:spPr>
      </p:pic>
      <p:sp>
        <p:nvSpPr>
          <p:cNvPr id="4" name="Rectangle 3">
            <a:extLst>
              <a:ext uri="{FF2B5EF4-FFF2-40B4-BE49-F238E27FC236}">
                <a16:creationId xmlns:a16="http://schemas.microsoft.com/office/drawing/2014/main" id="{E89B8A0F-BD28-B538-0303-EB90B92C97F2}"/>
              </a:ext>
            </a:extLst>
          </p:cNvPr>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14" name="グループ化 13"/>
          <p:cNvGrpSpPr/>
          <p:nvPr userDrawn="1"/>
        </p:nvGrpSpPr>
        <p:grpSpPr>
          <a:xfrm>
            <a:off x="0" y="2462335"/>
            <a:ext cx="12192000" cy="80840"/>
            <a:chOff x="0" y="1116135"/>
            <a:chExt cx="9144000" cy="80840"/>
          </a:xfrm>
        </p:grpSpPr>
        <p:sp>
          <p:nvSpPr>
            <p:cNvPr id="15" name="正方形/長方形 14"/>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6" name="正方形/長方形 15"/>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9" name="テキスト プレースホルダー 8"/>
          <p:cNvSpPr>
            <a:spLocks noGrp="1"/>
          </p:cNvSpPr>
          <p:nvPr>
            <p:ph type="body" sz="quarter" idx="10" hasCustomPrompt="1"/>
          </p:nvPr>
        </p:nvSpPr>
        <p:spPr>
          <a:xfrm>
            <a:off x="973266" y="4633646"/>
            <a:ext cx="2993429" cy="1356189"/>
          </a:xfrm>
          <a:prstGeom prst="rect">
            <a:avLst/>
          </a:prstGeom>
        </p:spPr>
        <p:txBody>
          <a:bodyPr anchor="ctr">
            <a:normAutofit/>
          </a:bodyPr>
          <a:lstStyle>
            <a:lvl1pPr marL="0" indent="0">
              <a:buNone/>
              <a:defRPr sz="2200">
                <a:latin typeface="Roboto" panose="02000000000000000000" pitchFamily="2" charset="0"/>
                <a:ea typeface="Roboto" panose="02000000000000000000" pitchFamily="2" charset="0"/>
                <a:cs typeface="Roboto" panose="02000000000000000000" pitchFamily="2" charset="0"/>
              </a:defRPr>
            </a:lvl1pPr>
          </a:lstStyle>
          <a:p>
            <a:pPr lvl="0"/>
            <a:r>
              <a:rPr kumimoji="1" lang="en-US" altLang="ja-JP"/>
              <a:t>YYYY/MM/DD</a:t>
            </a:r>
            <a:r>
              <a:rPr kumimoji="1" lang="ja-JP" altLang="en-US"/>
              <a:t>　</a:t>
            </a:r>
            <a:r>
              <a:rPr kumimoji="1" lang="en-US" altLang="ja-JP"/>
              <a:t>PRESENTER</a:t>
            </a:r>
            <a:endParaRPr kumimoji="1" lang="ja-JP" altLang="en-US"/>
          </a:p>
        </p:txBody>
      </p:sp>
      <p:sp>
        <p:nvSpPr>
          <p:cNvPr id="11" name="テキスト プレースホルダー 10"/>
          <p:cNvSpPr>
            <a:spLocks noGrp="1"/>
          </p:cNvSpPr>
          <p:nvPr>
            <p:ph type="body" sz="quarter" idx="11" hasCustomPrompt="1"/>
          </p:nvPr>
        </p:nvSpPr>
        <p:spPr>
          <a:xfrm>
            <a:off x="763715" y="204788"/>
            <a:ext cx="8877300" cy="617537"/>
          </a:xfrm>
          <a:prstGeom prst="rect">
            <a:avLst/>
          </a:prstGeom>
        </p:spPr>
        <p:txBody>
          <a:bodyPr anchor="ctr">
            <a:normAutofit/>
          </a:bodyPr>
          <a:lstStyle>
            <a:lvl1pPr marL="0" indent="0" algn="l">
              <a:buNone/>
              <a:defRPr sz="2400" baseline="0">
                <a:latin typeface="Roboto" panose="02000000000000000000" pitchFamily="2" charset="0"/>
                <a:ea typeface="Roboto" panose="02000000000000000000" pitchFamily="2" charset="0"/>
                <a:cs typeface="Roboto" panose="02000000000000000000" pitchFamily="2" charset="0"/>
              </a:defRPr>
            </a:lvl1pPr>
          </a:lstStyle>
          <a:p>
            <a:pPr lvl="0"/>
            <a:r>
              <a:rPr kumimoji="1" lang="en-US" altLang="ja-JP"/>
              <a:t>COMPANY NAME</a:t>
            </a:r>
          </a:p>
        </p:txBody>
      </p:sp>
      <p:sp>
        <p:nvSpPr>
          <p:cNvPr id="2" name="Title 1"/>
          <p:cNvSpPr>
            <a:spLocks noGrp="1"/>
          </p:cNvSpPr>
          <p:nvPr>
            <p:ph type="ctrTitle" hasCustomPrompt="1"/>
          </p:nvPr>
        </p:nvSpPr>
        <p:spPr>
          <a:xfrm>
            <a:off x="763715" y="1505441"/>
            <a:ext cx="10363200" cy="992794"/>
          </a:xfrm>
          <a:prstGeom prst="rect">
            <a:avLst/>
          </a:prstGeom>
        </p:spPr>
        <p:txBody>
          <a:bodyPr anchor="b">
            <a:normAutofit/>
          </a:bodyPr>
          <a:lstStyle>
            <a:lvl1pPr algn="l">
              <a:defRPr sz="48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ltLang="ja-JP" dirty="0"/>
              <a:t>TITLE</a:t>
            </a:r>
            <a:endParaRPr lang="en-US" dirty="0"/>
          </a:p>
        </p:txBody>
      </p:sp>
      <p:pic>
        <p:nvPicPr>
          <p:cNvPr id="5" name="Picture 4" descr="Logo&#10;&#10;Description automatically generated">
            <a:extLst>
              <a:ext uri="{FF2B5EF4-FFF2-40B4-BE49-F238E27FC236}">
                <a16:creationId xmlns:a16="http://schemas.microsoft.com/office/drawing/2014/main" id="{E4FAA287-51AF-856B-9F09-25560B1CE66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17731" y="6009863"/>
            <a:ext cx="1757224" cy="671122"/>
          </a:xfrm>
          <a:prstGeom prst="rect">
            <a:avLst/>
          </a:prstGeom>
        </p:spPr>
      </p:pic>
    </p:spTree>
    <p:extLst>
      <p:ext uri="{BB962C8B-B14F-4D97-AF65-F5344CB8AC3E}">
        <p14:creationId xmlns:p14="http://schemas.microsoft.com/office/powerpoint/2010/main" val="3821568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セクション見出しB">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C2DBC0-22F8-4213-8328-3024D04A00E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8" name="グループ化 7"/>
          <p:cNvGrpSpPr/>
          <p:nvPr userDrawn="1"/>
        </p:nvGrpSpPr>
        <p:grpSpPr>
          <a:xfrm>
            <a:off x="0" y="3501878"/>
            <a:ext cx="12192000" cy="80840"/>
            <a:chOff x="0" y="1116135"/>
            <a:chExt cx="9144000" cy="80840"/>
          </a:xfrm>
        </p:grpSpPr>
        <p:sp>
          <p:nvSpPr>
            <p:cNvPr id="9" name="正方形/長方形 8"/>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正方形/長方形 10"/>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0" name="テキスト プレースホルダー 3"/>
          <p:cNvSpPr>
            <a:spLocks noGrp="1"/>
          </p:cNvSpPr>
          <p:nvPr>
            <p:ph type="body" sz="quarter" idx="14" hasCustomPrompt="1"/>
          </p:nvPr>
        </p:nvSpPr>
        <p:spPr>
          <a:xfrm>
            <a:off x="767137" y="2225364"/>
            <a:ext cx="8562035" cy="1284270"/>
          </a:xfrm>
          <a:prstGeom prst="rect">
            <a:avLst/>
          </a:prstGeom>
        </p:spPr>
        <p:txBody>
          <a:bodyPr anchor="b">
            <a:normAutofit/>
          </a:bodyPr>
          <a:lstStyle>
            <a:lvl1pPr marL="0" indent="0" algn="l">
              <a:buNone/>
              <a:defRPr sz="3600">
                <a:latin typeface="+mn-lt"/>
                <a:ea typeface="Open Sans" panose="020B0606030504020204" pitchFamily="34" charset="0"/>
                <a:cs typeface="Open Sans" panose="020B0606030504020204" pitchFamily="34" charset="0"/>
              </a:defRPr>
            </a:lvl1pPr>
          </a:lstStyle>
          <a:p>
            <a:pPr lvl="0"/>
            <a:r>
              <a:rPr kumimoji="1" lang="en-US" altLang="ja-JP"/>
              <a:t>Section</a:t>
            </a:r>
            <a:endParaRPr kumimoji="1" lang="ja-JP" altLang="en-US"/>
          </a:p>
        </p:txBody>
      </p:sp>
      <p:pic>
        <p:nvPicPr>
          <p:cNvPr id="2" name="図 9">
            <a:extLst>
              <a:ext uri="{FF2B5EF4-FFF2-40B4-BE49-F238E27FC236}">
                <a16:creationId xmlns:a16="http://schemas.microsoft.com/office/drawing/2014/main" id="{1E3DDA08-13B4-1A02-445F-1EAB97E0E9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Tree>
    <p:extLst>
      <p:ext uri="{BB962C8B-B14F-4D97-AF65-F5344CB8AC3E}">
        <p14:creationId xmlns:p14="http://schemas.microsoft.com/office/powerpoint/2010/main" val="31142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見出しB">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C2DBC0-22F8-4213-8328-3024D04A00E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8" name="グループ化 7"/>
          <p:cNvGrpSpPr/>
          <p:nvPr userDrawn="1"/>
        </p:nvGrpSpPr>
        <p:grpSpPr>
          <a:xfrm>
            <a:off x="0" y="3501878"/>
            <a:ext cx="12192000" cy="80840"/>
            <a:chOff x="0" y="1116135"/>
            <a:chExt cx="9144000" cy="80840"/>
          </a:xfrm>
        </p:grpSpPr>
        <p:sp>
          <p:nvSpPr>
            <p:cNvPr id="9" name="正方形/長方形 8"/>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正方形/長方形 10"/>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0" name="テキスト プレースホルダー 3"/>
          <p:cNvSpPr>
            <a:spLocks noGrp="1"/>
          </p:cNvSpPr>
          <p:nvPr>
            <p:ph type="body" sz="quarter" idx="14" hasCustomPrompt="1"/>
          </p:nvPr>
        </p:nvSpPr>
        <p:spPr>
          <a:xfrm>
            <a:off x="767137" y="2225364"/>
            <a:ext cx="8562035" cy="1284270"/>
          </a:xfrm>
          <a:prstGeom prst="rect">
            <a:avLst/>
          </a:prstGeom>
        </p:spPr>
        <p:txBody>
          <a:bodyPr anchor="b">
            <a:normAutofit/>
          </a:bodyPr>
          <a:lstStyle>
            <a:lvl1pPr marL="0" indent="0" algn="l">
              <a:buNone/>
              <a:defRPr sz="3600">
                <a:latin typeface="+mn-lt"/>
                <a:ea typeface="Open Sans" panose="020B0606030504020204" pitchFamily="34" charset="0"/>
                <a:cs typeface="Open Sans" panose="020B0606030504020204" pitchFamily="34" charset="0"/>
              </a:defRPr>
            </a:lvl1pPr>
          </a:lstStyle>
          <a:p>
            <a:pPr lvl="0"/>
            <a:r>
              <a:rPr kumimoji="1" lang="en-US" altLang="ja-JP"/>
              <a:t>Section</a:t>
            </a:r>
            <a:endParaRPr kumimoji="1" lang="ja-JP" altLang="en-US"/>
          </a:p>
        </p:txBody>
      </p:sp>
      <p:pic>
        <p:nvPicPr>
          <p:cNvPr id="2" name="図 9">
            <a:extLst>
              <a:ext uri="{FF2B5EF4-FFF2-40B4-BE49-F238E27FC236}">
                <a16:creationId xmlns:a16="http://schemas.microsoft.com/office/drawing/2014/main" id="{2F79F2C2-11CB-FD20-46AD-BDA274EBEC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Tree>
    <p:extLst>
      <p:ext uri="{BB962C8B-B14F-4D97-AF65-F5344CB8AC3E}">
        <p14:creationId xmlns:p14="http://schemas.microsoft.com/office/powerpoint/2010/main" val="311420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タイトルとコンテンツ">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0BD359-D573-4C68-9C54-EB9C897A9FDF}"/>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4" name="テキスト プレースホルダー 8">
            <a:extLst>
              <a:ext uri="{FF2B5EF4-FFF2-40B4-BE49-F238E27FC236}">
                <a16:creationId xmlns:a16="http://schemas.microsoft.com/office/drawing/2014/main" id="{2788C065-43FC-4EBF-90E4-D9E49469B2BD}"/>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latin typeface="Open Sans" panose="020B0606030504020204" pitchFamily="34" charset="0"/>
                <a:ea typeface="Open Sans" panose="020B0606030504020204" pitchFamily="34" charset="0"/>
                <a:cs typeface="Open Sans" panose="020B0606030504020204" pitchFamily="34" charset="0"/>
              </a:rPr>
              <a:t>Copyright © 2020 TOYO Corporation.  All Rights Reserved</a:t>
            </a:r>
            <a:endParaRPr lang="ja-JP" altLang="en-US" sz="800">
              <a:latin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567A5214-B380-430F-88DA-E46087A599E6}"/>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F712A7-079F-4A1E-B0F8-D3DFFB016CD1}"/>
              </a:ext>
            </a:extLst>
          </p:cNvPr>
          <p:cNvSpPr txBox="1"/>
          <p:nvPr userDrawn="1"/>
        </p:nvSpPr>
        <p:spPr>
          <a:xfrm>
            <a:off x="3702523" y="6652177"/>
            <a:ext cx="4811831" cy="215444"/>
          </a:xfrm>
          <a:prstGeom prst="rect">
            <a:avLst/>
          </a:prstGeom>
          <a:noFill/>
        </p:spPr>
        <p:txBody>
          <a:bodyPr wrap="square" rtlCol="0">
            <a:spAutoFit/>
          </a:bodyPr>
          <a:lstStyle/>
          <a:p>
            <a:pPr algn="ctr"/>
            <a:r>
              <a:rPr lang="en-US" sz="800" b="1">
                <a:solidFill>
                  <a:srgbClr val="FF0000"/>
                </a:solidFill>
              </a:rPr>
              <a:t>Confidential.  Content protected by NDA</a:t>
            </a:r>
          </a:p>
        </p:txBody>
      </p:sp>
      <p:pic>
        <p:nvPicPr>
          <p:cNvPr id="2" name="図 9">
            <a:extLst>
              <a:ext uri="{FF2B5EF4-FFF2-40B4-BE49-F238E27FC236}">
                <a16:creationId xmlns:a16="http://schemas.microsoft.com/office/drawing/2014/main" id="{6F46973C-34A5-B2A8-A7DC-3F447C42FA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Tree>
    <p:extLst>
      <p:ext uri="{BB962C8B-B14F-4D97-AF65-F5344CB8AC3E}">
        <p14:creationId xmlns:p14="http://schemas.microsoft.com/office/powerpoint/2010/main" val="379683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mn-lt"/>
                <a:ea typeface="Open Sans" panose="020B0606030504020204" pitchFamily="34" charset="0"/>
                <a:cs typeface="Open Sans" panose="020B0606030504020204" pitchFamily="34" charset="0"/>
              </a:defRPr>
            </a:lvl1pPr>
          </a:lstStyle>
          <a:p>
            <a:r>
              <a:rPr kumimoji="1" lang="en-US" altLang="ja-JP"/>
              <a:t>TITLE</a:t>
            </a:r>
            <a:endParaRPr kumimoji="1" lang="ja-JP" altLang="en-US"/>
          </a:p>
        </p:txBody>
      </p:sp>
      <p:grpSp>
        <p:nvGrpSpPr>
          <p:cNvPr id="5" name="グループ化 5">
            <a:extLst>
              <a:ext uri="{FF2B5EF4-FFF2-40B4-BE49-F238E27FC236}">
                <a16:creationId xmlns:a16="http://schemas.microsoft.com/office/drawing/2014/main" id="{E441AEA9-AE30-4529-96EC-529A91E601C2}"/>
              </a:ext>
            </a:extLst>
          </p:cNvPr>
          <p:cNvGrpSpPr/>
          <p:nvPr userDrawn="1"/>
        </p:nvGrpSpPr>
        <p:grpSpPr>
          <a:xfrm>
            <a:off x="0" y="1014535"/>
            <a:ext cx="12192000" cy="80840"/>
            <a:chOff x="0" y="1116135"/>
            <a:chExt cx="9144000" cy="80840"/>
          </a:xfrm>
        </p:grpSpPr>
        <p:sp>
          <p:nvSpPr>
            <p:cNvPr id="7" name="正方形/長方形 3">
              <a:extLst>
                <a:ext uri="{FF2B5EF4-FFF2-40B4-BE49-F238E27FC236}">
                  <a16:creationId xmlns:a16="http://schemas.microsoft.com/office/drawing/2014/main" id="{58290BF1-32C1-4543-967E-5864EB010693}"/>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正方形/長方形 4">
              <a:extLst>
                <a:ext uri="{FF2B5EF4-FFF2-40B4-BE49-F238E27FC236}">
                  <a16:creationId xmlns:a16="http://schemas.microsoft.com/office/drawing/2014/main" id="{202CFDF4-A838-4BF6-89BC-7A59A6FFB6E8}"/>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0" name="Content Placeholder 2">
            <a:extLst>
              <a:ext uri="{FF2B5EF4-FFF2-40B4-BE49-F238E27FC236}">
                <a16:creationId xmlns:a16="http://schemas.microsoft.com/office/drawing/2014/main" id="{E46468F0-E660-43B6-A8FA-25DE8D730F6E}"/>
              </a:ext>
            </a:extLst>
          </p:cNvPr>
          <p:cNvSpPr>
            <a:spLocks noGrp="1"/>
          </p:cNvSpPr>
          <p:nvPr>
            <p:ph idx="1"/>
          </p:nvPr>
        </p:nvSpPr>
        <p:spPr>
          <a:xfrm>
            <a:off x="838200" y="1825625"/>
            <a:ext cx="10515600" cy="4351338"/>
          </a:xfrm>
          <a:prstGeom prst="rect">
            <a:avLst/>
          </a:prstGeo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92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タイトルとコンテンツ">
    <p:spTree>
      <p:nvGrpSpPr>
        <p:cNvPr id="1" name=""/>
        <p:cNvGrpSpPr/>
        <p:nvPr/>
      </p:nvGrpSpPr>
      <p:grpSpPr>
        <a:xfrm>
          <a:off x="0" y="0"/>
          <a:ext cx="0" cy="0"/>
          <a:chOff x="0" y="0"/>
          <a:chExt cx="0" cy="0"/>
        </a:xfrm>
      </p:grpSpPr>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335457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mn-lt"/>
                <a:ea typeface="Open Sans" panose="020B0606030504020204" pitchFamily="34" charset="0"/>
                <a:cs typeface="Open Sans" panose="020B0606030504020204" pitchFamily="34" charset="0"/>
              </a:defRPr>
            </a:lvl1pPr>
          </a:lstStyle>
          <a:p>
            <a:r>
              <a:rPr kumimoji="1" lang="en-US" altLang="ja-JP"/>
              <a:t>TITLE</a:t>
            </a:r>
            <a:endParaRPr kumimoji="1" lang="ja-JP" altLang="en-US"/>
          </a:p>
        </p:txBody>
      </p:sp>
      <p:grpSp>
        <p:nvGrpSpPr>
          <p:cNvPr id="4" name="グループ化 5">
            <a:extLst>
              <a:ext uri="{FF2B5EF4-FFF2-40B4-BE49-F238E27FC236}">
                <a16:creationId xmlns:a16="http://schemas.microsoft.com/office/drawing/2014/main" id="{5FBBF67B-A1E6-4C14-8FB7-91CE5B27A43B}"/>
              </a:ext>
            </a:extLst>
          </p:cNvPr>
          <p:cNvGrpSpPr/>
          <p:nvPr userDrawn="1"/>
        </p:nvGrpSpPr>
        <p:grpSpPr>
          <a:xfrm>
            <a:off x="0" y="1014535"/>
            <a:ext cx="12192000" cy="80840"/>
            <a:chOff x="0" y="1116135"/>
            <a:chExt cx="9144000" cy="80840"/>
          </a:xfrm>
        </p:grpSpPr>
        <p:sp>
          <p:nvSpPr>
            <p:cNvPr id="5" name="正方形/長方形 3">
              <a:extLst>
                <a:ext uri="{FF2B5EF4-FFF2-40B4-BE49-F238E27FC236}">
                  <a16:creationId xmlns:a16="http://schemas.microsoft.com/office/drawing/2014/main" id="{15B987D0-CAE6-43A8-8FC0-E1DF0D9700A6}"/>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正方形/長方形 4">
              <a:extLst>
                <a:ext uri="{FF2B5EF4-FFF2-40B4-BE49-F238E27FC236}">
                  <a16:creationId xmlns:a16="http://schemas.microsoft.com/office/drawing/2014/main" id="{12FF11F8-51BF-4CB2-89C0-DB75E2705A7C}"/>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2720741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 - Whit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E08FEC-7518-4844-965C-EE11C7918B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atin typeface="+mn-lt"/>
            </a:endParaRPr>
          </a:p>
        </p:txBody>
      </p:sp>
      <p:pic>
        <p:nvPicPr>
          <p:cNvPr id="4" name="Picture 3" descr="Background pattern&#10;&#10;Description automatically generated">
            <a:extLst>
              <a:ext uri="{FF2B5EF4-FFF2-40B4-BE49-F238E27FC236}">
                <a16:creationId xmlns:a16="http://schemas.microsoft.com/office/drawing/2014/main" id="{75CD9678-F3DE-478B-8827-338D96E04B5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0"/>
            <a:ext cx="12191999" cy="6858000"/>
          </a:xfrm>
          <a:prstGeom prst="rect">
            <a:avLst/>
          </a:prstGeom>
        </p:spPr>
      </p:pic>
    </p:spTree>
    <p:extLst>
      <p:ext uri="{BB962C8B-B14F-4D97-AF65-F5344CB8AC3E}">
        <p14:creationId xmlns:p14="http://schemas.microsoft.com/office/powerpoint/2010/main" val="48337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タイトルとコンテンツ">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0BD359-D573-4C68-9C54-EB9C897A9FDF}"/>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4" name="テキスト プレースホルダー 8">
            <a:extLst>
              <a:ext uri="{FF2B5EF4-FFF2-40B4-BE49-F238E27FC236}">
                <a16:creationId xmlns:a16="http://schemas.microsoft.com/office/drawing/2014/main" id="{2788C065-43FC-4EBF-90E4-D9E49469B2BD}"/>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latin typeface="Open Sans" panose="020B0606030504020204" pitchFamily="34" charset="0"/>
                <a:ea typeface="Open Sans" panose="020B0606030504020204" pitchFamily="34" charset="0"/>
                <a:cs typeface="Open Sans" panose="020B0606030504020204" pitchFamily="34" charset="0"/>
              </a:rPr>
              <a:t>Copyright © 2020 TOYO Corporation.  All Rights Reserved</a:t>
            </a:r>
            <a:endParaRPr lang="ja-JP" altLang="en-US" sz="800">
              <a:latin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567A5214-B380-430F-88DA-E46087A599E6}"/>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16F712A7-079F-4A1E-B0F8-D3DFFB016CD1}"/>
              </a:ext>
            </a:extLst>
          </p:cNvPr>
          <p:cNvSpPr txBox="1"/>
          <p:nvPr userDrawn="1"/>
        </p:nvSpPr>
        <p:spPr>
          <a:xfrm>
            <a:off x="3702523" y="6652177"/>
            <a:ext cx="4811831" cy="215444"/>
          </a:xfrm>
          <a:prstGeom prst="rect">
            <a:avLst/>
          </a:prstGeom>
          <a:noFill/>
        </p:spPr>
        <p:txBody>
          <a:bodyPr wrap="square" rtlCol="0">
            <a:spAutoFit/>
          </a:bodyPr>
          <a:lstStyle/>
          <a:p>
            <a:pPr algn="ctr"/>
            <a:r>
              <a:rPr lang="en-US" sz="800" b="1">
                <a:solidFill>
                  <a:srgbClr val="FF0000"/>
                </a:solidFill>
              </a:rPr>
              <a:t>Confidential.  Content protected by NDA</a:t>
            </a:r>
          </a:p>
        </p:txBody>
      </p:sp>
      <p:pic>
        <p:nvPicPr>
          <p:cNvPr id="2" name="図 9">
            <a:extLst>
              <a:ext uri="{FF2B5EF4-FFF2-40B4-BE49-F238E27FC236}">
                <a16:creationId xmlns:a16="http://schemas.microsoft.com/office/drawing/2014/main" id="{BCA6BAC2-5608-90DD-271E-6809BB730A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Tree>
    <p:extLst>
      <p:ext uri="{BB962C8B-B14F-4D97-AF65-F5344CB8AC3E}">
        <p14:creationId xmlns:p14="http://schemas.microsoft.com/office/powerpoint/2010/main" val="37968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2"/>
              </a:buBlip>
              <a:defRPr>
                <a:latin typeface="+mn-lt"/>
                <a:ea typeface="Open Sans" panose="020B0606030504020204" pitchFamily="34" charset="0"/>
                <a:cs typeface="Open Sans" panose="020B0606030504020204" pitchFamily="34" charset="0"/>
              </a:defRPr>
            </a:lvl1pPr>
            <a:lvl2pPr marL="914400" indent="-404813">
              <a:buClr>
                <a:srgbClr val="E70014"/>
              </a:buClr>
              <a:buSzPct val="95000"/>
              <a:buFontTx/>
              <a:buBlip>
                <a:blip r:embed="rId3"/>
              </a:buBlip>
              <a:defRPr>
                <a:latin typeface="+mn-lt"/>
                <a:ea typeface="Open Sans" panose="020B0606030504020204" pitchFamily="34" charset="0"/>
                <a:cs typeface="Open Sans" panose="020B0606030504020204" pitchFamily="34" charset="0"/>
              </a:defRPr>
            </a:lvl2pPr>
            <a:lvl3pPr marL="1143000" indent="-228600">
              <a:buClrTx/>
              <a:buSzPct val="90000"/>
              <a:buFontTx/>
              <a:buBlip>
                <a:blip r:embed="rId4"/>
              </a:buBlip>
              <a:defRPr>
                <a:latin typeface="+mn-lt"/>
                <a:ea typeface="Open Sans" panose="020B0606030504020204" pitchFamily="34" charset="0"/>
                <a:cs typeface="Open Sans" panose="020B0606030504020204" pitchFamily="34" charset="0"/>
              </a:defRPr>
            </a:lvl3pPr>
            <a:lvl4pPr marL="1371600" indent="0">
              <a:buNone/>
              <a:defRPr>
                <a:latin typeface="+mn-lt"/>
                <a:ea typeface="Open Sans" panose="020B0606030504020204" pitchFamily="34" charset="0"/>
                <a:cs typeface="Open Sans" panose="020B0606030504020204" pitchFamily="34" charset="0"/>
              </a:defRPr>
            </a:lvl4pPr>
            <a:lvl5pPr marL="1828800" indent="0">
              <a:buNone/>
              <a:defRPr>
                <a:latin typeface="+mn-lt"/>
                <a:ea typeface="Open Sans" panose="020B0606030504020204" pitchFamily="34" charset="0"/>
                <a:cs typeface="Open Sans" panose="020B0606030504020204" pitchFamily="34"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mn-lt"/>
                <a:ea typeface="Open Sans" panose="020B0606030504020204" pitchFamily="34" charset="0"/>
                <a:cs typeface="Open Sans" panose="020B0606030504020204" pitchFamily="34" charset="0"/>
              </a:defRPr>
            </a:lvl1pPr>
          </a:lstStyle>
          <a:p>
            <a:r>
              <a:rPr kumimoji="1" lang="en-US" altLang="ja-JP"/>
              <a:t>TITLE</a:t>
            </a:r>
            <a:endParaRPr kumimoji="1" lang="ja-JP" altLang="en-US"/>
          </a:p>
        </p:txBody>
      </p:sp>
      <p:grpSp>
        <p:nvGrpSpPr>
          <p:cNvPr id="5" name="グループ化 5">
            <a:extLst>
              <a:ext uri="{FF2B5EF4-FFF2-40B4-BE49-F238E27FC236}">
                <a16:creationId xmlns:a16="http://schemas.microsoft.com/office/drawing/2014/main" id="{E441AEA9-AE30-4529-96EC-529A91E601C2}"/>
              </a:ext>
            </a:extLst>
          </p:cNvPr>
          <p:cNvGrpSpPr/>
          <p:nvPr userDrawn="1"/>
        </p:nvGrpSpPr>
        <p:grpSpPr>
          <a:xfrm>
            <a:off x="0" y="1014535"/>
            <a:ext cx="12192000" cy="80840"/>
            <a:chOff x="0" y="1116135"/>
            <a:chExt cx="9144000" cy="80840"/>
          </a:xfrm>
        </p:grpSpPr>
        <p:sp>
          <p:nvSpPr>
            <p:cNvPr id="7" name="正方形/長方形 3">
              <a:extLst>
                <a:ext uri="{FF2B5EF4-FFF2-40B4-BE49-F238E27FC236}">
                  <a16:creationId xmlns:a16="http://schemas.microsoft.com/office/drawing/2014/main" id="{58290BF1-32C1-4543-967E-5864EB010693}"/>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正方形/長方形 4">
              <a:extLst>
                <a:ext uri="{FF2B5EF4-FFF2-40B4-BE49-F238E27FC236}">
                  <a16:creationId xmlns:a16="http://schemas.microsoft.com/office/drawing/2014/main" id="{202CFDF4-A838-4BF6-89BC-7A59A6FFB6E8}"/>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273192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351FFF-DE5F-43B3-9763-DCB9F67F12A5}"/>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mn-lt"/>
                <a:ea typeface="Open Sans" panose="020B0606030504020204" pitchFamily="34" charset="0"/>
                <a:cs typeface="Open Sans" panose="020B0606030504020204" pitchFamily="34" charset="0"/>
              </a:defRPr>
            </a:lvl1pPr>
          </a:lstStyle>
          <a:p>
            <a:r>
              <a:rPr kumimoji="1" lang="en-US" altLang="ja-JP"/>
              <a:t>TITLE</a:t>
            </a:r>
            <a:endParaRPr kumimoji="1" lang="ja-JP" altLang="en-US"/>
          </a:p>
        </p:txBody>
      </p:sp>
      <p:grpSp>
        <p:nvGrpSpPr>
          <p:cNvPr id="4" name="グループ化 5">
            <a:extLst>
              <a:ext uri="{FF2B5EF4-FFF2-40B4-BE49-F238E27FC236}">
                <a16:creationId xmlns:a16="http://schemas.microsoft.com/office/drawing/2014/main" id="{5FBBF67B-A1E6-4C14-8FB7-91CE5B27A43B}"/>
              </a:ext>
            </a:extLst>
          </p:cNvPr>
          <p:cNvGrpSpPr/>
          <p:nvPr userDrawn="1"/>
        </p:nvGrpSpPr>
        <p:grpSpPr>
          <a:xfrm>
            <a:off x="0" y="1014535"/>
            <a:ext cx="12192000" cy="80840"/>
            <a:chOff x="0" y="1116135"/>
            <a:chExt cx="9144000" cy="80840"/>
          </a:xfrm>
        </p:grpSpPr>
        <p:sp>
          <p:nvSpPr>
            <p:cNvPr id="5" name="正方形/長方形 3">
              <a:extLst>
                <a:ext uri="{FF2B5EF4-FFF2-40B4-BE49-F238E27FC236}">
                  <a16:creationId xmlns:a16="http://schemas.microsoft.com/office/drawing/2014/main" id="{15B987D0-CAE6-43A8-8FC0-E1DF0D9700A6}"/>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正方形/長方形 4">
              <a:extLst>
                <a:ext uri="{FF2B5EF4-FFF2-40B4-BE49-F238E27FC236}">
                  <a16:creationId xmlns:a16="http://schemas.microsoft.com/office/drawing/2014/main" id="{12FF11F8-51BF-4CB2-89C0-DB75E2705A7C}"/>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359070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タイトルとコンテンツ">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0BD359-D573-4C68-9C54-EB9C897A9FD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2"/>
              </a:buBlip>
              <a:defRPr>
                <a:latin typeface="Roboto" panose="02000000000000000000" pitchFamily="2" charset="0"/>
                <a:ea typeface="Roboto" panose="02000000000000000000" pitchFamily="2" charset="0"/>
                <a:cs typeface="Roboto" panose="02000000000000000000" pitchFamily="2" charset="0"/>
              </a:defRPr>
            </a:lvl1pPr>
            <a:lvl2pPr marL="914400" indent="-404813">
              <a:buClr>
                <a:srgbClr val="E70014"/>
              </a:buClr>
              <a:buSzPct val="95000"/>
              <a:buFontTx/>
              <a:buBlip>
                <a:blip r:embed="rId3"/>
              </a:buBlip>
              <a:defRPr>
                <a:latin typeface="Roboto" panose="02000000000000000000" pitchFamily="2" charset="0"/>
                <a:ea typeface="Roboto" panose="02000000000000000000" pitchFamily="2" charset="0"/>
                <a:cs typeface="Roboto" panose="02000000000000000000" pitchFamily="2" charset="0"/>
              </a:defRPr>
            </a:lvl2pPr>
            <a:lvl3pPr marL="1143000" indent="-228600">
              <a:buClrTx/>
              <a:buSzPct val="90000"/>
              <a:buFontTx/>
              <a:buBlip>
                <a:blip r:embed="rId4"/>
              </a:buBlip>
              <a:defRPr>
                <a:latin typeface="Roboto" panose="02000000000000000000" pitchFamily="2" charset="0"/>
                <a:ea typeface="Roboto" panose="02000000000000000000" pitchFamily="2" charset="0"/>
                <a:cs typeface="Roboto" panose="02000000000000000000" pitchFamily="2" charset="0"/>
              </a:defRPr>
            </a:lvl3pPr>
            <a:lvl4pPr marL="1371600" indent="0">
              <a:buNone/>
              <a:defRPr>
                <a:latin typeface="Roboto" panose="02000000000000000000" pitchFamily="2" charset="0"/>
                <a:ea typeface="Roboto" panose="02000000000000000000" pitchFamily="2" charset="0"/>
                <a:cs typeface="Roboto" panose="02000000000000000000" pitchFamily="2" charset="0"/>
              </a:defRPr>
            </a:lvl4pPr>
            <a:lvl5pPr marL="1828800" indent="0">
              <a:buNone/>
              <a:defRPr>
                <a:latin typeface="Roboto" panose="02000000000000000000" pitchFamily="2" charset="0"/>
                <a:ea typeface="Roboto" panose="02000000000000000000" pitchFamily="2" charset="0"/>
                <a:cs typeface="Roboto" panose="02000000000000000000" pitchFamily="2"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4" name="テキスト プレースホルダー 8">
            <a:extLst>
              <a:ext uri="{FF2B5EF4-FFF2-40B4-BE49-F238E27FC236}">
                <a16:creationId xmlns:a16="http://schemas.microsoft.com/office/drawing/2014/main" id="{2788C065-43FC-4EBF-90E4-D9E49469B2BD}"/>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a:latin typeface="Open Sans" panose="020B0606030504020204" pitchFamily="34" charset="0"/>
                <a:ea typeface="Open Sans" panose="020B0606030504020204" pitchFamily="34" charset="0"/>
                <a:cs typeface="Open Sans" panose="020B0606030504020204" pitchFamily="34" charset="0"/>
              </a:rPr>
              <a:t>Copyright © 2021 </a:t>
            </a:r>
            <a:r>
              <a:rPr lang="en-US" altLang="ja-JP" sz="800" err="1">
                <a:latin typeface="Open Sans" panose="020B0606030504020204" pitchFamily="34" charset="0"/>
                <a:ea typeface="Open Sans" panose="020B0606030504020204" pitchFamily="34" charset="0"/>
                <a:cs typeface="Open Sans" panose="020B0606030504020204" pitchFamily="34" charset="0"/>
              </a:rPr>
              <a:t>AeroGT</a:t>
            </a:r>
            <a:r>
              <a:rPr lang="en-US" altLang="ja-JP" sz="800">
                <a:latin typeface="Open Sans" panose="020B0606030504020204" pitchFamily="34" charset="0"/>
                <a:ea typeface="Open Sans" panose="020B0606030504020204" pitchFamily="34" charset="0"/>
                <a:cs typeface="Open Sans" panose="020B0606030504020204" pitchFamily="34" charset="0"/>
              </a:rPr>
              <a:t> Labs.  All Rights Reserved.</a:t>
            </a:r>
            <a:endParaRPr lang="ja-JP" altLang="en-US" sz="800">
              <a:latin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567A5214-B380-430F-88DA-E46087A599E6}"/>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descr="A picture containing text, control panel&#10;&#10;Description automatically generated">
            <a:extLst>
              <a:ext uri="{FF2B5EF4-FFF2-40B4-BE49-F238E27FC236}">
                <a16:creationId xmlns:a16="http://schemas.microsoft.com/office/drawing/2014/main" id="{A6A51274-B3F0-49A9-9565-0E74049B4620}"/>
              </a:ext>
            </a:extLst>
          </p:cNvPr>
          <p:cNvPicPr>
            <a:picLocks noChangeAspect="1"/>
          </p:cNvPicPr>
          <p:nvPr userDrawn="1"/>
        </p:nvPicPr>
        <p:blipFill rotWithShape="1">
          <a:blip r:embed="rId5" cstate="screen">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図 9">
            <a:extLst>
              <a:ext uri="{FF2B5EF4-FFF2-40B4-BE49-F238E27FC236}">
                <a16:creationId xmlns:a16="http://schemas.microsoft.com/office/drawing/2014/main" id="{5C8F8405-3883-3140-8DCD-759521CFA98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Tree>
    <p:extLst>
      <p:ext uri="{BB962C8B-B14F-4D97-AF65-F5344CB8AC3E}">
        <p14:creationId xmlns:p14="http://schemas.microsoft.com/office/powerpoint/2010/main" val="59353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とコンテンツ">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2"/>
              </a:buBlip>
              <a:defRPr>
                <a:latin typeface="Roboto" panose="02000000000000000000" pitchFamily="2" charset="0"/>
                <a:ea typeface="Roboto" panose="02000000000000000000" pitchFamily="2" charset="0"/>
                <a:cs typeface="Roboto" panose="02000000000000000000" pitchFamily="2" charset="0"/>
              </a:defRPr>
            </a:lvl1pPr>
            <a:lvl2pPr marL="914400" indent="-404813">
              <a:buClr>
                <a:srgbClr val="E70014"/>
              </a:buClr>
              <a:buSzPct val="95000"/>
              <a:buFontTx/>
              <a:buBlip>
                <a:blip r:embed="rId3"/>
              </a:buBlip>
              <a:defRPr>
                <a:latin typeface="Roboto" panose="02000000000000000000" pitchFamily="2" charset="0"/>
                <a:ea typeface="Roboto" panose="02000000000000000000" pitchFamily="2" charset="0"/>
                <a:cs typeface="Roboto" panose="02000000000000000000" pitchFamily="2" charset="0"/>
              </a:defRPr>
            </a:lvl2pPr>
            <a:lvl3pPr marL="1143000" indent="-228600">
              <a:buClrTx/>
              <a:buSzPct val="90000"/>
              <a:buFontTx/>
              <a:buBlip>
                <a:blip r:embed="rId4"/>
              </a:buBlip>
              <a:defRPr>
                <a:latin typeface="Roboto" panose="02000000000000000000" pitchFamily="2" charset="0"/>
                <a:ea typeface="Roboto" panose="02000000000000000000" pitchFamily="2" charset="0"/>
                <a:cs typeface="Roboto" panose="02000000000000000000" pitchFamily="2" charset="0"/>
              </a:defRPr>
            </a:lvl3pPr>
            <a:lvl4pPr marL="1371600" indent="0">
              <a:buNone/>
              <a:defRPr>
                <a:latin typeface="Roboto" panose="02000000000000000000" pitchFamily="2" charset="0"/>
                <a:ea typeface="Roboto" panose="02000000000000000000" pitchFamily="2" charset="0"/>
                <a:cs typeface="Roboto" panose="02000000000000000000" pitchFamily="2" charset="0"/>
              </a:defRPr>
            </a:lvl4pPr>
            <a:lvl5pPr marL="1828800" indent="0">
              <a:buNone/>
              <a:defRPr>
                <a:latin typeface="Roboto" panose="02000000000000000000" pitchFamily="2" charset="0"/>
                <a:ea typeface="Roboto" panose="02000000000000000000" pitchFamily="2" charset="0"/>
                <a:cs typeface="Roboto" panose="02000000000000000000" pitchFamily="2"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pic>
        <p:nvPicPr>
          <p:cNvPr id="17" name="Picture 16" descr="A picture containing text, way, scene, road&#10;&#10;Description automatically generated">
            <a:extLst>
              <a:ext uri="{FF2B5EF4-FFF2-40B4-BE49-F238E27FC236}">
                <a16:creationId xmlns:a16="http://schemas.microsoft.com/office/drawing/2014/main" id="{26355F93-EE32-4B2D-8D1F-920BA3E0A7D0}"/>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
        <p:nvSpPr>
          <p:cNvPr id="15" name="TextBox 14">
            <a:extLst>
              <a:ext uri="{FF2B5EF4-FFF2-40B4-BE49-F238E27FC236}">
                <a16:creationId xmlns:a16="http://schemas.microsoft.com/office/drawing/2014/main" id="{567A5214-B380-430F-88DA-E46087A599E6}"/>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0407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タイトルとコンテンツ">
    <p:spTree>
      <p:nvGrpSpPr>
        <p:cNvPr id="1" name=""/>
        <p:cNvGrpSpPr/>
        <p:nvPr/>
      </p:nvGrpSpPr>
      <p:grpSpPr>
        <a:xfrm>
          <a:off x="0" y="0"/>
          <a:ext cx="0" cy="0"/>
          <a:chOff x="0" y="0"/>
          <a:chExt cx="0" cy="0"/>
        </a:xfrm>
      </p:grpSpPr>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335457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タイトルとコンテンツ">
    <p:spTree>
      <p:nvGrpSpPr>
        <p:cNvPr id="1" name=""/>
        <p:cNvGrpSpPr/>
        <p:nvPr/>
      </p:nvGrpSpPr>
      <p:grpSpPr>
        <a:xfrm>
          <a:off x="0" y="0"/>
          <a:ext cx="0" cy="0"/>
          <a:chOff x="0" y="0"/>
          <a:chExt cx="0" cy="0"/>
        </a:xfrm>
      </p:grpSpPr>
      <p:pic>
        <p:nvPicPr>
          <p:cNvPr id="15" name="Picture 14" descr="A picture containing outdoor, snow, nature, skiing&#10;&#10;Description automatically generated">
            <a:extLst>
              <a:ext uri="{FF2B5EF4-FFF2-40B4-BE49-F238E27FC236}">
                <a16:creationId xmlns:a16="http://schemas.microsoft.com/office/drawing/2014/main" id="{5F512DFB-8CA1-4BA3-AFE1-2A8687EA7C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3" name="Content Placeholder 2"/>
          <p:cNvSpPr>
            <a:spLocks noGrp="1"/>
          </p:cNvSpPr>
          <p:nvPr>
            <p:ph idx="1" hasCustomPrompt="1"/>
          </p:nvPr>
        </p:nvSpPr>
        <p:spPr>
          <a:xfrm>
            <a:off x="723773" y="1371600"/>
            <a:ext cx="10630028" cy="4448709"/>
          </a:xfrm>
          <a:prstGeom prst="rect">
            <a:avLst/>
          </a:prstGeom>
        </p:spPr>
        <p:txBody>
          <a:bodyPr>
            <a:normAutofit/>
          </a:bodyPr>
          <a:lstStyle>
            <a:lvl1pPr marL="457200" indent="-457200">
              <a:buSzPct val="120000"/>
              <a:buFontTx/>
              <a:buBlip>
                <a:blip r:embed="rId3"/>
              </a:buBlip>
              <a:defRPr>
                <a:latin typeface="Roboto" panose="02000000000000000000" pitchFamily="2" charset="0"/>
                <a:ea typeface="Roboto" panose="02000000000000000000" pitchFamily="2" charset="0"/>
                <a:cs typeface="Roboto" panose="02000000000000000000" pitchFamily="2" charset="0"/>
              </a:defRPr>
            </a:lvl1pPr>
            <a:lvl2pPr marL="914400" indent="-404813">
              <a:buClr>
                <a:srgbClr val="E70014"/>
              </a:buClr>
              <a:buSzPct val="95000"/>
              <a:buFontTx/>
              <a:buBlip>
                <a:blip r:embed="rId4"/>
              </a:buBlip>
              <a:defRPr>
                <a:latin typeface="Roboto" panose="02000000000000000000" pitchFamily="2" charset="0"/>
                <a:ea typeface="Roboto" panose="02000000000000000000" pitchFamily="2" charset="0"/>
                <a:cs typeface="Roboto" panose="02000000000000000000" pitchFamily="2" charset="0"/>
              </a:defRPr>
            </a:lvl2pPr>
            <a:lvl3pPr marL="1143000" indent="-228600">
              <a:buClrTx/>
              <a:buSzPct val="90000"/>
              <a:buFontTx/>
              <a:buBlip>
                <a:blip r:embed="rId5"/>
              </a:buBlip>
              <a:defRPr>
                <a:latin typeface="Roboto" panose="02000000000000000000" pitchFamily="2" charset="0"/>
                <a:ea typeface="Roboto" panose="02000000000000000000" pitchFamily="2" charset="0"/>
                <a:cs typeface="Roboto" panose="02000000000000000000" pitchFamily="2" charset="0"/>
              </a:defRPr>
            </a:lvl3pPr>
            <a:lvl4pPr marL="1371600" indent="0">
              <a:buNone/>
              <a:defRPr>
                <a:latin typeface="Roboto" panose="02000000000000000000" pitchFamily="2" charset="0"/>
                <a:ea typeface="Roboto" panose="02000000000000000000" pitchFamily="2" charset="0"/>
                <a:cs typeface="Roboto" panose="02000000000000000000" pitchFamily="2" charset="0"/>
              </a:defRPr>
            </a:lvl4pPr>
            <a:lvl5pPr marL="1828800" indent="0">
              <a:buNone/>
              <a:defRPr>
                <a:latin typeface="Roboto" panose="02000000000000000000" pitchFamily="2" charset="0"/>
                <a:ea typeface="Roboto" panose="02000000000000000000" pitchFamily="2" charset="0"/>
                <a:cs typeface="Roboto" panose="02000000000000000000" pitchFamily="2" charset="0"/>
              </a:defRPr>
            </a:lvl5pPr>
            <a:lvl6pPr marL="2286000" indent="0">
              <a:buNone/>
              <a:defRPr sz="1050">
                <a:latin typeface="HGｺﾞｼｯｸM" panose="020B0609000000000000" pitchFamily="49" charset="-128"/>
                <a:ea typeface="HGｺﾞｼｯｸM" panose="020B0609000000000000" pitchFamily="49" charset="-128"/>
              </a:defRPr>
            </a:lvl6pPr>
          </a:lstStyle>
          <a:p>
            <a:pPr lvl="0"/>
            <a:r>
              <a:rPr lang="en-US" altLang="ja-JP"/>
              <a:t>Text</a:t>
            </a:r>
            <a:endParaRPr lang="ja-JP" altLang="en-US"/>
          </a:p>
          <a:p>
            <a:pPr lvl="1"/>
            <a:r>
              <a:rPr lang="en-US" altLang="ja-JP"/>
              <a:t>Text</a:t>
            </a:r>
            <a:endParaRPr lang="ja-JP" altLang="en-US"/>
          </a:p>
          <a:p>
            <a:pPr lvl="2"/>
            <a:r>
              <a:rPr lang="ja-JP" altLang="en-US"/>
              <a:t> </a:t>
            </a:r>
            <a:r>
              <a:rPr lang="en-US" altLang="ja-JP"/>
              <a:t>Text</a:t>
            </a:r>
            <a:endParaRPr lang="ja-JP" altLang="en-US"/>
          </a:p>
          <a:p>
            <a:pPr lvl="3"/>
            <a:r>
              <a:rPr lang="ja-JP" altLang="en-US"/>
              <a:t> </a:t>
            </a:r>
            <a:r>
              <a:rPr lang="en-US" altLang="ja-JP"/>
              <a:t>Text</a:t>
            </a:r>
            <a:endParaRPr lang="ja-JP" altLang="en-US"/>
          </a:p>
          <a:p>
            <a:pPr lvl="4"/>
            <a:r>
              <a:rPr lang="ja-JP" altLang="en-US"/>
              <a:t> </a:t>
            </a:r>
            <a:r>
              <a:rPr lang="en-US" altLang="ja-JP"/>
              <a:t>Text</a:t>
            </a:r>
          </a:p>
        </p:txBody>
      </p:sp>
      <p:sp>
        <p:nvSpPr>
          <p:cNvPr id="6" name="タイトル 14"/>
          <p:cNvSpPr>
            <a:spLocks noGrp="1"/>
          </p:cNvSpPr>
          <p:nvPr>
            <p:ph type="title" hasCustomPrompt="1"/>
          </p:nvPr>
        </p:nvSpPr>
        <p:spPr>
          <a:xfrm>
            <a:off x="342472" y="164387"/>
            <a:ext cx="11689107" cy="780836"/>
          </a:xfrm>
          <a:prstGeom prst="rect">
            <a:avLst/>
          </a:prstGeom>
        </p:spPr>
        <p:txBody>
          <a:bodyPr anchor="b">
            <a:normAutofit/>
          </a:bodyPr>
          <a:lstStyle>
            <a:lvl1pPr>
              <a:defRPr b="0">
                <a:latin typeface="Roboto" panose="02000000000000000000" pitchFamily="2" charset="0"/>
                <a:ea typeface="Roboto" panose="02000000000000000000" pitchFamily="2" charset="0"/>
                <a:cs typeface="Roboto" panose="02000000000000000000" pitchFamily="2" charset="0"/>
              </a:defRPr>
            </a:lvl1pPr>
          </a:lstStyle>
          <a:p>
            <a:r>
              <a:rPr kumimoji="1" lang="en-US" altLang="ja-JP"/>
              <a:t>TITLE</a:t>
            </a:r>
            <a:endParaRPr kumimoji="1" lang="ja-JP" altLang="en-US"/>
          </a:p>
        </p:txBody>
      </p:sp>
      <p:grpSp>
        <p:nvGrpSpPr>
          <p:cNvPr id="10" name="グループ化 5">
            <a:extLst>
              <a:ext uri="{FF2B5EF4-FFF2-40B4-BE49-F238E27FC236}">
                <a16:creationId xmlns:a16="http://schemas.microsoft.com/office/drawing/2014/main" id="{32FC29A6-3CA0-488C-BFFA-3D0C0F1300FB}"/>
              </a:ext>
            </a:extLst>
          </p:cNvPr>
          <p:cNvGrpSpPr/>
          <p:nvPr userDrawn="1"/>
        </p:nvGrpSpPr>
        <p:grpSpPr>
          <a:xfrm>
            <a:off x="0" y="1014535"/>
            <a:ext cx="12192000" cy="80840"/>
            <a:chOff x="0" y="1116135"/>
            <a:chExt cx="9144000" cy="80840"/>
          </a:xfrm>
        </p:grpSpPr>
        <p:sp>
          <p:nvSpPr>
            <p:cNvPr id="11" name="正方形/長方形 3">
              <a:extLst>
                <a:ext uri="{FF2B5EF4-FFF2-40B4-BE49-F238E27FC236}">
                  <a16:creationId xmlns:a16="http://schemas.microsoft.com/office/drawing/2014/main" id="{6FC44B94-1A3A-4309-8CF5-32C207F51DDC}"/>
                </a:ext>
              </a:extLst>
            </p:cNvPr>
            <p:cNvSpPr/>
            <p:nvPr userDrawn="1"/>
          </p:nvSpPr>
          <p:spPr>
            <a:xfrm>
              <a:off x="0" y="1116135"/>
              <a:ext cx="569913" cy="80840"/>
            </a:xfrm>
            <a:prstGeom prst="rect">
              <a:avLst/>
            </a:prstGeom>
            <a:solidFill>
              <a:srgbClr val="231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正方形/長方形 4">
              <a:extLst>
                <a:ext uri="{FF2B5EF4-FFF2-40B4-BE49-F238E27FC236}">
                  <a16:creationId xmlns:a16="http://schemas.microsoft.com/office/drawing/2014/main" id="{3B4FD1BC-00FB-45DB-882C-3B678BCB4A52}"/>
                </a:ext>
              </a:extLst>
            </p:cNvPr>
            <p:cNvSpPr/>
            <p:nvPr userDrawn="1"/>
          </p:nvSpPr>
          <p:spPr>
            <a:xfrm>
              <a:off x="569912" y="1116135"/>
              <a:ext cx="8574088" cy="80840"/>
            </a:xfrm>
            <a:prstGeom prst="rect">
              <a:avLst/>
            </a:prstGeom>
            <a:gradFill flip="none" rotWithShape="1">
              <a:gsLst>
                <a:gs pos="0">
                  <a:schemeClr val="bg1"/>
                </a:gs>
                <a:gs pos="50000">
                  <a:srgbClr val="FBC2AE"/>
                </a:gs>
                <a:gs pos="29000">
                  <a:srgbClr val="FEFEFD"/>
                </a:gs>
                <a:gs pos="75000">
                  <a:srgbClr val="ED5B42"/>
                </a:gs>
                <a:gs pos="100000">
                  <a:srgbClr val="E8001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grpSp>
    </p:spTree>
    <p:extLst>
      <p:ext uri="{BB962C8B-B14F-4D97-AF65-F5344CB8AC3E}">
        <p14:creationId xmlns:p14="http://schemas.microsoft.com/office/powerpoint/2010/main" val="382216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组合 7">
            <a:extLst>
              <a:ext uri="{FF2B5EF4-FFF2-40B4-BE49-F238E27FC236}">
                <a16:creationId xmlns:a16="http://schemas.microsoft.com/office/drawing/2014/main" id="{553FFD4B-8C0B-4B99-800E-D9D973EF0484}"/>
              </a:ext>
            </a:extLst>
          </p:cNvPr>
          <p:cNvGrpSpPr/>
          <p:nvPr userDrawn="1"/>
        </p:nvGrpSpPr>
        <p:grpSpPr>
          <a:xfrm>
            <a:off x="0" y="269240"/>
            <a:ext cx="12381160" cy="5496985"/>
            <a:chOff x="-169241" y="0"/>
            <a:chExt cx="12381160" cy="5496985"/>
          </a:xfrm>
        </p:grpSpPr>
        <p:cxnSp>
          <p:nvCxnSpPr>
            <p:cNvPr id="11" name="直接连接符 10">
              <a:extLst>
                <a:ext uri="{FF2B5EF4-FFF2-40B4-BE49-F238E27FC236}">
                  <a16:creationId xmlns:a16="http://schemas.microsoft.com/office/drawing/2014/main" id="{0A09C2A8-21E3-477B-95B2-D21F52F639F2}"/>
                </a:ext>
              </a:extLst>
            </p:cNvPr>
            <p:cNvCxnSpPr/>
            <p:nvPr/>
          </p:nvCxnSpPr>
          <p:spPr>
            <a:xfrm>
              <a:off x="1848051" y="0"/>
              <a:ext cx="625642"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F0A4BBC9-9E10-472F-BBEA-DC4BFB822167}"/>
                </a:ext>
              </a:extLst>
            </p:cNvPr>
            <p:cNvCxnSpPr/>
            <p:nvPr/>
          </p:nvCxnSpPr>
          <p:spPr>
            <a:xfrm>
              <a:off x="2400300" y="0"/>
              <a:ext cx="1511300"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9E687C86-2115-4BE6-8C05-807A2D95EE67}"/>
                </a:ext>
              </a:extLst>
            </p:cNvPr>
            <p:cNvCxnSpPr/>
            <p:nvPr/>
          </p:nvCxnSpPr>
          <p:spPr>
            <a:xfrm>
              <a:off x="2846571" y="0"/>
              <a:ext cx="709429"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734B837-1BA5-49BE-ABA5-7B5A661A2357}"/>
                </a:ext>
              </a:extLst>
            </p:cNvPr>
            <p:cNvCxnSpPr/>
            <p:nvPr/>
          </p:nvCxnSpPr>
          <p:spPr>
            <a:xfrm flipH="1">
              <a:off x="2720975" y="644525"/>
              <a:ext cx="477118" cy="5492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210E1ECF-DF38-42B6-A9A6-B8570875E867}"/>
                </a:ext>
              </a:extLst>
            </p:cNvPr>
            <p:cNvCxnSpPr/>
            <p:nvPr/>
          </p:nvCxnSpPr>
          <p:spPr>
            <a:xfrm>
              <a:off x="82550" y="488950"/>
              <a:ext cx="2139165" cy="8509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31646A31-74BF-45B3-9DC5-0E28F3395DF3}"/>
                </a:ext>
              </a:extLst>
            </p:cNvPr>
            <p:cNvCxnSpPr/>
            <p:nvPr/>
          </p:nvCxnSpPr>
          <p:spPr>
            <a:xfrm>
              <a:off x="82550" y="970059"/>
              <a:ext cx="2078322" cy="318991"/>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79D9AE99-BAB8-41EE-B80C-345ABE5C8389}"/>
                </a:ext>
              </a:extLst>
            </p:cNvPr>
            <p:cNvCxnSpPr/>
            <p:nvPr/>
          </p:nvCxnSpPr>
          <p:spPr>
            <a:xfrm flipV="1">
              <a:off x="-91053" y="1770159"/>
              <a:ext cx="2251925" cy="33031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3AF7654A-A97B-4977-BA1C-640C2A417FFB}"/>
                </a:ext>
              </a:extLst>
            </p:cNvPr>
            <p:cNvCxnSpPr/>
            <p:nvPr/>
          </p:nvCxnSpPr>
          <p:spPr>
            <a:xfrm flipV="1">
              <a:off x="-169241" y="2530778"/>
              <a:ext cx="2642934" cy="21595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3856DACB-332E-4C71-8668-C7745B4896F4}"/>
                </a:ext>
              </a:extLst>
            </p:cNvPr>
            <p:cNvCxnSpPr/>
            <p:nvPr/>
          </p:nvCxnSpPr>
          <p:spPr>
            <a:xfrm flipV="1">
              <a:off x="1121711" y="2178657"/>
              <a:ext cx="1039161" cy="56807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52EA9CCB-C191-418B-A60A-0F9A57FAAB9A}"/>
                </a:ext>
              </a:extLst>
            </p:cNvPr>
            <p:cNvCxnSpPr/>
            <p:nvPr/>
          </p:nvCxnSpPr>
          <p:spPr>
            <a:xfrm>
              <a:off x="0" y="4191000"/>
              <a:ext cx="2221715" cy="50027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6141F318-978A-4D9C-8198-000235C989AC}"/>
                </a:ext>
              </a:extLst>
            </p:cNvPr>
            <p:cNvCxnSpPr/>
            <p:nvPr/>
          </p:nvCxnSpPr>
          <p:spPr>
            <a:xfrm>
              <a:off x="82550" y="4250267"/>
              <a:ext cx="1028307" cy="123613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340502BE-CA13-4D9A-AD9C-D195D3BF2050}"/>
                </a:ext>
              </a:extLst>
            </p:cNvPr>
            <p:cNvCxnSpPr/>
            <p:nvPr/>
          </p:nvCxnSpPr>
          <p:spPr>
            <a:xfrm flipV="1">
              <a:off x="1110857" y="4691270"/>
              <a:ext cx="1110858" cy="79513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直接连接符 23">
              <a:extLst>
                <a:ext uri="{FF2B5EF4-FFF2-40B4-BE49-F238E27FC236}">
                  <a16:creationId xmlns:a16="http://schemas.microsoft.com/office/drawing/2014/main" id="{BDFEB425-11DC-44F7-8C6F-2F681BE0AD18}"/>
                </a:ext>
              </a:extLst>
            </p:cNvPr>
            <p:cNvCxnSpPr/>
            <p:nvPr/>
          </p:nvCxnSpPr>
          <p:spPr>
            <a:xfrm>
              <a:off x="8551333" y="0"/>
              <a:ext cx="990600" cy="3841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72170D63-25B5-479B-92CA-D803F3F7B585}"/>
                </a:ext>
              </a:extLst>
            </p:cNvPr>
            <p:cNvCxnSpPr/>
            <p:nvPr/>
          </p:nvCxnSpPr>
          <p:spPr>
            <a:xfrm flipH="1">
              <a:off x="9211733" y="0"/>
              <a:ext cx="262468" cy="11938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E2716296-A9F4-4D35-AC17-E4CE0666DC04}"/>
                </a:ext>
              </a:extLst>
            </p:cNvPr>
            <p:cNvCxnSpPr/>
            <p:nvPr/>
          </p:nvCxnSpPr>
          <p:spPr>
            <a:xfrm flipH="1">
              <a:off x="8331200" y="0"/>
              <a:ext cx="1803401"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B23B76D6-B3AF-4E12-86A7-AA9307D712CE}"/>
                </a:ext>
              </a:extLst>
            </p:cNvPr>
            <p:cNvCxnSpPr/>
            <p:nvPr/>
          </p:nvCxnSpPr>
          <p:spPr>
            <a:xfrm flipH="1">
              <a:off x="9342968" y="0"/>
              <a:ext cx="1358899" cy="1265354"/>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9542ADD1-5576-4D0E-A682-0AE9FB4A5F2F}"/>
                </a:ext>
              </a:extLst>
            </p:cNvPr>
            <p:cNvCxnSpPr/>
            <p:nvPr/>
          </p:nvCxnSpPr>
          <p:spPr>
            <a:xfrm flipH="1">
              <a:off x="9632987" y="0"/>
              <a:ext cx="569346" cy="13398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36127D6B-FF6D-4120-9F43-700B8134EB08}"/>
                </a:ext>
              </a:extLst>
            </p:cNvPr>
            <p:cNvCxnSpPr/>
            <p:nvPr/>
          </p:nvCxnSpPr>
          <p:spPr>
            <a:xfrm flipH="1">
              <a:off x="9762066" y="192087"/>
              <a:ext cx="2358800" cy="124724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589382DB-9598-4F0D-8382-053B25C2F17D}"/>
                </a:ext>
              </a:extLst>
            </p:cNvPr>
            <p:cNvCxnSpPr/>
            <p:nvPr/>
          </p:nvCxnSpPr>
          <p:spPr>
            <a:xfrm flipH="1">
              <a:off x="9827393" y="0"/>
              <a:ext cx="1746540" cy="165128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AA170804-88CE-4BD3-92EB-1ADB6580CE3F}"/>
                </a:ext>
              </a:extLst>
            </p:cNvPr>
            <p:cNvCxnSpPr/>
            <p:nvPr/>
          </p:nvCxnSpPr>
          <p:spPr>
            <a:xfrm>
              <a:off x="10492352" y="1129554"/>
              <a:ext cx="1628514" cy="8685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4D206DCF-296C-46FA-BC65-043861A605EA}"/>
                </a:ext>
              </a:extLst>
            </p:cNvPr>
            <p:cNvCxnSpPr/>
            <p:nvPr/>
          </p:nvCxnSpPr>
          <p:spPr>
            <a:xfrm>
              <a:off x="10424620" y="1066800"/>
              <a:ext cx="1787299" cy="2730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AD524BB5-BB5B-4F75-840E-81328CBDBE2B}"/>
                </a:ext>
              </a:extLst>
            </p:cNvPr>
            <p:cNvCxnSpPr/>
            <p:nvPr/>
          </p:nvCxnSpPr>
          <p:spPr>
            <a:xfrm>
              <a:off x="9827393" y="1900622"/>
              <a:ext cx="2293473" cy="7327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B48F1FCD-7EFE-45AD-B06D-112891818302}"/>
                </a:ext>
              </a:extLst>
            </p:cNvPr>
            <p:cNvCxnSpPr/>
            <p:nvPr/>
          </p:nvCxnSpPr>
          <p:spPr>
            <a:xfrm>
              <a:off x="9632987" y="2603004"/>
              <a:ext cx="713280" cy="14372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C6E95BF-3B21-47DF-BA38-7D9831EBECDA}"/>
                </a:ext>
              </a:extLst>
            </p:cNvPr>
            <p:cNvCxnSpPr/>
            <p:nvPr/>
          </p:nvCxnSpPr>
          <p:spPr>
            <a:xfrm flipV="1">
              <a:off x="9414933" y="4200117"/>
              <a:ext cx="2705933" cy="42268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7468E405-5044-4DB5-85A1-20ADD3A752C9}"/>
                </a:ext>
              </a:extLst>
            </p:cNvPr>
            <p:cNvCxnSpPr/>
            <p:nvPr/>
          </p:nvCxnSpPr>
          <p:spPr>
            <a:xfrm>
              <a:off x="9474201" y="4622800"/>
              <a:ext cx="660400" cy="63526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7E3BD7AD-ADA8-4EA6-B01F-6742E5BEC579}"/>
                </a:ext>
              </a:extLst>
            </p:cNvPr>
            <p:cNvCxnSpPr/>
            <p:nvPr/>
          </p:nvCxnSpPr>
          <p:spPr>
            <a:xfrm flipV="1">
              <a:off x="10134601" y="4411459"/>
              <a:ext cx="839528" cy="84660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椭圆 37">
              <a:extLst>
                <a:ext uri="{FF2B5EF4-FFF2-40B4-BE49-F238E27FC236}">
                  <a16:creationId xmlns:a16="http://schemas.microsoft.com/office/drawing/2014/main" id="{89DCA1AE-FFB8-477C-997F-008E3E33D5B9}"/>
                </a:ext>
              </a:extLst>
            </p:cNvPr>
            <p:cNvSpPr/>
            <p:nvPr/>
          </p:nvSpPr>
          <p:spPr>
            <a:xfrm>
              <a:off x="3213701" y="663573"/>
              <a:ext cx="45719" cy="45719"/>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0" name="椭圆 38">
              <a:extLst>
                <a:ext uri="{FF2B5EF4-FFF2-40B4-BE49-F238E27FC236}">
                  <a16:creationId xmlns:a16="http://schemas.microsoft.com/office/drawing/2014/main" id="{8B6616DC-1854-4BD6-A95A-3A76BCD00043}"/>
                </a:ext>
              </a:extLst>
            </p:cNvPr>
            <p:cNvSpPr/>
            <p:nvPr/>
          </p:nvSpPr>
          <p:spPr>
            <a:xfrm>
              <a:off x="3160178" y="100329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1" name="椭圆 39">
              <a:extLst>
                <a:ext uri="{FF2B5EF4-FFF2-40B4-BE49-F238E27FC236}">
                  <a16:creationId xmlns:a16="http://schemas.microsoft.com/office/drawing/2014/main" id="{2B9316C3-BB82-415D-B007-C6A993A9F4DF}"/>
                </a:ext>
              </a:extLst>
            </p:cNvPr>
            <p:cNvSpPr/>
            <p:nvPr/>
          </p:nvSpPr>
          <p:spPr>
            <a:xfrm>
              <a:off x="2265884" y="414336"/>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2" name="椭圆 40">
              <a:extLst>
                <a:ext uri="{FF2B5EF4-FFF2-40B4-BE49-F238E27FC236}">
                  <a16:creationId xmlns:a16="http://schemas.microsoft.com/office/drawing/2014/main" id="{CA5F7A8D-01ED-4815-BA42-9754DEA585B2}"/>
                </a:ext>
              </a:extLst>
            </p:cNvPr>
            <p:cNvSpPr/>
            <p:nvPr/>
          </p:nvSpPr>
          <p:spPr>
            <a:xfrm>
              <a:off x="1957049" y="244311"/>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3" name="椭圆 41">
              <a:extLst>
                <a:ext uri="{FF2B5EF4-FFF2-40B4-BE49-F238E27FC236}">
                  <a16:creationId xmlns:a16="http://schemas.microsoft.com/office/drawing/2014/main" id="{49D25FBF-5201-4A28-A194-2160449FC652}"/>
                </a:ext>
              </a:extLst>
            </p:cNvPr>
            <p:cNvSpPr/>
            <p:nvPr/>
          </p:nvSpPr>
          <p:spPr>
            <a:xfrm>
              <a:off x="246782" y="2364273"/>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4" name="椭圆 42">
              <a:extLst>
                <a:ext uri="{FF2B5EF4-FFF2-40B4-BE49-F238E27FC236}">
                  <a16:creationId xmlns:a16="http://schemas.microsoft.com/office/drawing/2014/main" id="{D64EAFC8-0CF7-4597-A8E7-5FA2670BF85F}"/>
                </a:ext>
              </a:extLst>
            </p:cNvPr>
            <p:cNvSpPr/>
            <p:nvPr/>
          </p:nvSpPr>
          <p:spPr>
            <a:xfrm>
              <a:off x="2078561" y="1274144"/>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5" name="椭圆 43">
              <a:extLst>
                <a:ext uri="{FF2B5EF4-FFF2-40B4-BE49-F238E27FC236}">
                  <a16:creationId xmlns:a16="http://schemas.microsoft.com/office/drawing/2014/main" id="{799031B8-5213-40BD-BB7D-EFA57BA3BB73}"/>
                </a:ext>
              </a:extLst>
            </p:cNvPr>
            <p:cNvSpPr/>
            <p:nvPr/>
          </p:nvSpPr>
          <p:spPr>
            <a:xfrm>
              <a:off x="1335223" y="2603132"/>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6" name="椭圆 44">
              <a:extLst>
                <a:ext uri="{FF2B5EF4-FFF2-40B4-BE49-F238E27FC236}">
                  <a16:creationId xmlns:a16="http://schemas.microsoft.com/office/drawing/2014/main" id="{D955217A-3742-4842-82D9-0E6F9E6D3FCD}"/>
                </a:ext>
              </a:extLst>
            </p:cNvPr>
            <p:cNvSpPr/>
            <p:nvPr/>
          </p:nvSpPr>
          <p:spPr>
            <a:xfrm>
              <a:off x="3418023" y="3645512"/>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7" name="椭圆 45">
              <a:extLst>
                <a:ext uri="{FF2B5EF4-FFF2-40B4-BE49-F238E27FC236}">
                  <a16:creationId xmlns:a16="http://schemas.microsoft.com/office/drawing/2014/main" id="{8C1975D1-29BF-44D5-AE02-1AAA052200F8}"/>
                </a:ext>
              </a:extLst>
            </p:cNvPr>
            <p:cNvSpPr/>
            <p:nvPr/>
          </p:nvSpPr>
          <p:spPr>
            <a:xfrm>
              <a:off x="2185715" y="4673270"/>
              <a:ext cx="36000" cy="36000"/>
            </a:xfrm>
            <a:prstGeom prst="ellipse">
              <a:avLst/>
            </a:prstGeom>
            <a:solidFill>
              <a:schemeClr val="bg1">
                <a:alpha val="36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8" name="椭圆 46">
              <a:extLst>
                <a:ext uri="{FF2B5EF4-FFF2-40B4-BE49-F238E27FC236}">
                  <a16:creationId xmlns:a16="http://schemas.microsoft.com/office/drawing/2014/main" id="{31EC573B-674E-4513-8011-41826991E2D0}"/>
                </a:ext>
              </a:extLst>
            </p:cNvPr>
            <p:cNvSpPr/>
            <p:nvPr/>
          </p:nvSpPr>
          <p:spPr>
            <a:xfrm>
              <a:off x="18453" y="4182117"/>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9" name="椭圆 47">
              <a:extLst>
                <a:ext uri="{FF2B5EF4-FFF2-40B4-BE49-F238E27FC236}">
                  <a16:creationId xmlns:a16="http://schemas.microsoft.com/office/drawing/2014/main" id="{9417DE9F-EEE2-4146-9E4B-7B20A97E3B9B}"/>
                </a:ext>
              </a:extLst>
            </p:cNvPr>
            <p:cNvSpPr/>
            <p:nvPr/>
          </p:nvSpPr>
          <p:spPr>
            <a:xfrm>
              <a:off x="1096580" y="5460985"/>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0" name="椭圆 48">
              <a:extLst>
                <a:ext uri="{FF2B5EF4-FFF2-40B4-BE49-F238E27FC236}">
                  <a16:creationId xmlns:a16="http://schemas.microsoft.com/office/drawing/2014/main" id="{EA02A6E6-477D-4648-B393-CB4A5D467D2A}"/>
                </a:ext>
              </a:extLst>
            </p:cNvPr>
            <p:cNvSpPr/>
            <p:nvPr/>
          </p:nvSpPr>
          <p:spPr>
            <a:xfrm>
              <a:off x="10154209" y="424378"/>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1" name="椭圆 49">
              <a:extLst>
                <a:ext uri="{FF2B5EF4-FFF2-40B4-BE49-F238E27FC236}">
                  <a16:creationId xmlns:a16="http://schemas.microsoft.com/office/drawing/2014/main" id="{75CD5C1A-48E8-4293-AFDE-D4B04483E0BA}"/>
                </a:ext>
              </a:extLst>
            </p:cNvPr>
            <p:cNvSpPr/>
            <p:nvPr/>
          </p:nvSpPr>
          <p:spPr>
            <a:xfrm>
              <a:off x="8150191" y="5973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2" name="椭圆 50">
              <a:extLst>
                <a:ext uri="{FF2B5EF4-FFF2-40B4-BE49-F238E27FC236}">
                  <a16:creationId xmlns:a16="http://schemas.microsoft.com/office/drawing/2014/main" id="{F0537F76-9850-49CB-ACBE-8102B4B82E1F}"/>
                </a:ext>
              </a:extLst>
            </p:cNvPr>
            <p:cNvSpPr/>
            <p:nvPr/>
          </p:nvSpPr>
          <p:spPr>
            <a:xfrm>
              <a:off x="9382640" y="31161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3" name="椭圆 51">
              <a:extLst>
                <a:ext uri="{FF2B5EF4-FFF2-40B4-BE49-F238E27FC236}">
                  <a16:creationId xmlns:a16="http://schemas.microsoft.com/office/drawing/2014/main" id="{256A93E8-7883-4963-8B01-19F8269A45E4}"/>
                </a:ext>
              </a:extLst>
            </p:cNvPr>
            <p:cNvSpPr/>
            <p:nvPr/>
          </p:nvSpPr>
          <p:spPr>
            <a:xfrm>
              <a:off x="9533458" y="373259"/>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4" name="椭圆 52">
              <a:extLst>
                <a:ext uri="{FF2B5EF4-FFF2-40B4-BE49-F238E27FC236}">
                  <a16:creationId xmlns:a16="http://schemas.microsoft.com/office/drawing/2014/main" id="{E570E7EB-A926-4C74-85BA-38EDA3DF1869}"/>
                </a:ext>
              </a:extLst>
            </p:cNvPr>
            <p:cNvSpPr/>
            <p:nvPr/>
          </p:nvSpPr>
          <p:spPr>
            <a:xfrm>
              <a:off x="9339791" y="51454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5" name="椭圆 53">
              <a:extLst>
                <a:ext uri="{FF2B5EF4-FFF2-40B4-BE49-F238E27FC236}">
                  <a16:creationId xmlns:a16="http://schemas.microsoft.com/office/drawing/2014/main" id="{93A56C4B-FFBB-42EB-B341-57CBF6B2A4B7}"/>
                </a:ext>
              </a:extLst>
            </p:cNvPr>
            <p:cNvSpPr/>
            <p:nvPr/>
          </p:nvSpPr>
          <p:spPr>
            <a:xfrm>
              <a:off x="9858541" y="750350"/>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6" name="椭圆 54">
              <a:extLst>
                <a:ext uri="{FF2B5EF4-FFF2-40B4-BE49-F238E27FC236}">
                  <a16:creationId xmlns:a16="http://schemas.microsoft.com/office/drawing/2014/main" id="{62CE166F-1F4E-48E2-818C-3C112C5A8929}"/>
                </a:ext>
              </a:extLst>
            </p:cNvPr>
            <p:cNvSpPr/>
            <p:nvPr/>
          </p:nvSpPr>
          <p:spPr>
            <a:xfrm>
              <a:off x="10401699" y="1073324"/>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7" name="椭圆 55">
              <a:extLst>
                <a:ext uri="{FF2B5EF4-FFF2-40B4-BE49-F238E27FC236}">
                  <a16:creationId xmlns:a16="http://schemas.microsoft.com/office/drawing/2014/main" id="{98B2516D-47F5-4681-98C4-494342231E84}"/>
                </a:ext>
              </a:extLst>
            </p:cNvPr>
            <p:cNvSpPr/>
            <p:nvPr/>
          </p:nvSpPr>
          <p:spPr>
            <a:xfrm>
              <a:off x="11074613" y="885729"/>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8" name="椭圆 56">
              <a:extLst>
                <a:ext uri="{FF2B5EF4-FFF2-40B4-BE49-F238E27FC236}">
                  <a16:creationId xmlns:a16="http://schemas.microsoft.com/office/drawing/2014/main" id="{5A3990C2-A474-4A67-9DAD-9EA9FDD2C40A}"/>
                </a:ext>
              </a:extLst>
            </p:cNvPr>
            <p:cNvSpPr/>
            <p:nvPr/>
          </p:nvSpPr>
          <p:spPr>
            <a:xfrm>
              <a:off x="10554365" y="272873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9" name="椭圆 57">
              <a:extLst>
                <a:ext uri="{FF2B5EF4-FFF2-40B4-BE49-F238E27FC236}">
                  <a16:creationId xmlns:a16="http://schemas.microsoft.com/office/drawing/2014/main" id="{677767F2-0FA8-4735-A44F-87E1668A9B6D}"/>
                </a:ext>
              </a:extLst>
            </p:cNvPr>
            <p:cNvSpPr/>
            <p:nvPr/>
          </p:nvSpPr>
          <p:spPr>
            <a:xfrm>
              <a:off x="9451341" y="4215300"/>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60" name="椭圆 58">
              <a:extLst>
                <a:ext uri="{FF2B5EF4-FFF2-40B4-BE49-F238E27FC236}">
                  <a16:creationId xmlns:a16="http://schemas.microsoft.com/office/drawing/2014/main" id="{2FA08D92-0F40-42F2-8B02-A37445FAB055}"/>
                </a:ext>
              </a:extLst>
            </p:cNvPr>
            <p:cNvSpPr/>
            <p:nvPr/>
          </p:nvSpPr>
          <p:spPr>
            <a:xfrm>
              <a:off x="11410316" y="4511555"/>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61" name="椭圆 59">
              <a:extLst>
                <a:ext uri="{FF2B5EF4-FFF2-40B4-BE49-F238E27FC236}">
                  <a16:creationId xmlns:a16="http://schemas.microsoft.com/office/drawing/2014/main" id="{B9C16B6B-CB91-487A-A733-455683DEF5C6}"/>
                </a:ext>
              </a:extLst>
            </p:cNvPr>
            <p:cNvSpPr/>
            <p:nvPr/>
          </p:nvSpPr>
          <p:spPr>
            <a:xfrm>
              <a:off x="10101776" y="525489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62" name="椭圆 60">
              <a:extLst>
                <a:ext uri="{FF2B5EF4-FFF2-40B4-BE49-F238E27FC236}">
                  <a16:creationId xmlns:a16="http://schemas.microsoft.com/office/drawing/2014/main" id="{37EA3EA5-32F9-4E28-8A27-B4FB4BAFB33A}"/>
                </a:ext>
              </a:extLst>
            </p:cNvPr>
            <p:cNvSpPr/>
            <p:nvPr/>
          </p:nvSpPr>
          <p:spPr>
            <a:xfrm>
              <a:off x="9464676" y="4611688"/>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grpSp>
      <p:grpSp>
        <p:nvGrpSpPr>
          <p:cNvPr id="63" name="组合 7">
            <a:extLst>
              <a:ext uri="{FF2B5EF4-FFF2-40B4-BE49-F238E27FC236}">
                <a16:creationId xmlns:a16="http://schemas.microsoft.com/office/drawing/2014/main" id="{02F43EF4-766D-4558-AA29-C49E965F2635}"/>
              </a:ext>
            </a:extLst>
          </p:cNvPr>
          <p:cNvGrpSpPr/>
          <p:nvPr userDrawn="1"/>
        </p:nvGrpSpPr>
        <p:grpSpPr>
          <a:xfrm>
            <a:off x="-2489213" y="-614679"/>
            <a:ext cx="12381160" cy="5496985"/>
            <a:chOff x="-169241" y="0"/>
            <a:chExt cx="12381160" cy="5496985"/>
          </a:xfrm>
        </p:grpSpPr>
        <p:cxnSp>
          <p:nvCxnSpPr>
            <p:cNvPr id="64" name="直接连接符 10">
              <a:extLst>
                <a:ext uri="{FF2B5EF4-FFF2-40B4-BE49-F238E27FC236}">
                  <a16:creationId xmlns:a16="http://schemas.microsoft.com/office/drawing/2014/main" id="{C2189027-54F0-499D-8B60-FC23E7657E5B}"/>
                </a:ext>
              </a:extLst>
            </p:cNvPr>
            <p:cNvCxnSpPr/>
            <p:nvPr/>
          </p:nvCxnSpPr>
          <p:spPr>
            <a:xfrm>
              <a:off x="1848051" y="0"/>
              <a:ext cx="625642"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11">
              <a:extLst>
                <a:ext uri="{FF2B5EF4-FFF2-40B4-BE49-F238E27FC236}">
                  <a16:creationId xmlns:a16="http://schemas.microsoft.com/office/drawing/2014/main" id="{C5579EB9-A3A3-4EAD-B593-38DF7E678A61}"/>
                </a:ext>
              </a:extLst>
            </p:cNvPr>
            <p:cNvCxnSpPr/>
            <p:nvPr/>
          </p:nvCxnSpPr>
          <p:spPr>
            <a:xfrm>
              <a:off x="2400300" y="0"/>
              <a:ext cx="1511300"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12">
              <a:extLst>
                <a:ext uri="{FF2B5EF4-FFF2-40B4-BE49-F238E27FC236}">
                  <a16:creationId xmlns:a16="http://schemas.microsoft.com/office/drawing/2014/main" id="{EA6A0ACE-3A90-451B-B721-CC51484FFA3D}"/>
                </a:ext>
              </a:extLst>
            </p:cNvPr>
            <p:cNvCxnSpPr/>
            <p:nvPr/>
          </p:nvCxnSpPr>
          <p:spPr>
            <a:xfrm>
              <a:off x="2846571" y="0"/>
              <a:ext cx="709429"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14">
              <a:extLst>
                <a:ext uri="{FF2B5EF4-FFF2-40B4-BE49-F238E27FC236}">
                  <a16:creationId xmlns:a16="http://schemas.microsoft.com/office/drawing/2014/main" id="{993F67C9-8218-4351-A8E2-CA5DE05CFCD2}"/>
                </a:ext>
              </a:extLst>
            </p:cNvPr>
            <p:cNvCxnSpPr/>
            <p:nvPr/>
          </p:nvCxnSpPr>
          <p:spPr>
            <a:xfrm flipH="1">
              <a:off x="2720975" y="644525"/>
              <a:ext cx="477118" cy="5492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15">
              <a:extLst>
                <a:ext uri="{FF2B5EF4-FFF2-40B4-BE49-F238E27FC236}">
                  <a16:creationId xmlns:a16="http://schemas.microsoft.com/office/drawing/2014/main" id="{98FBB278-7A19-4007-A589-6AA2A232282A}"/>
                </a:ext>
              </a:extLst>
            </p:cNvPr>
            <p:cNvCxnSpPr/>
            <p:nvPr/>
          </p:nvCxnSpPr>
          <p:spPr>
            <a:xfrm>
              <a:off x="82550" y="488950"/>
              <a:ext cx="2139165" cy="8509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16">
              <a:extLst>
                <a:ext uri="{FF2B5EF4-FFF2-40B4-BE49-F238E27FC236}">
                  <a16:creationId xmlns:a16="http://schemas.microsoft.com/office/drawing/2014/main" id="{97693F83-EF73-4170-9EEF-0844EF3268F3}"/>
                </a:ext>
              </a:extLst>
            </p:cNvPr>
            <p:cNvCxnSpPr/>
            <p:nvPr/>
          </p:nvCxnSpPr>
          <p:spPr>
            <a:xfrm>
              <a:off x="82550" y="970059"/>
              <a:ext cx="2078322" cy="318991"/>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0" name="直接连接符 17">
              <a:extLst>
                <a:ext uri="{FF2B5EF4-FFF2-40B4-BE49-F238E27FC236}">
                  <a16:creationId xmlns:a16="http://schemas.microsoft.com/office/drawing/2014/main" id="{7B4C12F8-8304-4E42-B798-5B2595BADBA7}"/>
                </a:ext>
              </a:extLst>
            </p:cNvPr>
            <p:cNvCxnSpPr/>
            <p:nvPr/>
          </p:nvCxnSpPr>
          <p:spPr>
            <a:xfrm flipV="1">
              <a:off x="-91053" y="1770159"/>
              <a:ext cx="2251925" cy="33031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18">
              <a:extLst>
                <a:ext uri="{FF2B5EF4-FFF2-40B4-BE49-F238E27FC236}">
                  <a16:creationId xmlns:a16="http://schemas.microsoft.com/office/drawing/2014/main" id="{34B331D5-B8DD-414F-8DCC-59F6802CB0DA}"/>
                </a:ext>
              </a:extLst>
            </p:cNvPr>
            <p:cNvCxnSpPr/>
            <p:nvPr/>
          </p:nvCxnSpPr>
          <p:spPr>
            <a:xfrm flipV="1">
              <a:off x="-169241" y="2530778"/>
              <a:ext cx="2642934" cy="21595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19">
              <a:extLst>
                <a:ext uri="{FF2B5EF4-FFF2-40B4-BE49-F238E27FC236}">
                  <a16:creationId xmlns:a16="http://schemas.microsoft.com/office/drawing/2014/main" id="{2F7DC1AC-A1BB-4596-85AD-E5A13D8C6220}"/>
                </a:ext>
              </a:extLst>
            </p:cNvPr>
            <p:cNvCxnSpPr/>
            <p:nvPr/>
          </p:nvCxnSpPr>
          <p:spPr>
            <a:xfrm flipV="1">
              <a:off x="1121711" y="2178657"/>
              <a:ext cx="1039161" cy="56807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20">
              <a:extLst>
                <a:ext uri="{FF2B5EF4-FFF2-40B4-BE49-F238E27FC236}">
                  <a16:creationId xmlns:a16="http://schemas.microsoft.com/office/drawing/2014/main" id="{E53E8B63-77B3-44E7-B5ED-A5A3F6B266EA}"/>
                </a:ext>
              </a:extLst>
            </p:cNvPr>
            <p:cNvCxnSpPr/>
            <p:nvPr/>
          </p:nvCxnSpPr>
          <p:spPr>
            <a:xfrm>
              <a:off x="0" y="4191000"/>
              <a:ext cx="2221715" cy="50027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21">
              <a:extLst>
                <a:ext uri="{FF2B5EF4-FFF2-40B4-BE49-F238E27FC236}">
                  <a16:creationId xmlns:a16="http://schemas.microsoft.com/office/drawing/2014/main" id="{06BCDBED-B437-44A5-BE27-3983FEDC407D}"/>
                </a:ext>
              </a:extLst>
            </p:cNvPr>
            <p:cNvCxnSpPr/>
            <p:nvPr/>
          </p:nvCxnSpPr>
          <p:spPr>
            <a:xfrm>
              <a:off x="82550" y="4250267"/>
              <a:ext cx="1028307" cy="123613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直接连接符 22">
              <a:extLst>
                <a:ext uri="{FF2B5EF4-FFF2-40B4-BE49-F238E27FC236}">
                  <a16:creationId xmlns:a16="http://schemas.microsoft.com/office/drawing/2014/main" id="{7C42F0A0-B01E-4365-93D4-32D329140ADD}"/>
                </a:ext>
              </a:extLst>
            </p:cNvPr>
            <p:cNvCxnSpPr/>
            <p:nvPr/>
          </p:nvCxnSpPr>
          <p:spPr>
            <a:xfrm flipV="1">
              <a:off x="1110857" y="4691270"/>
              <a:ext cx="1110858" cy="79513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6" name="直接连接符 23">
              <a:extLst>
                <a:ext uri="{FF2B5EF4-FFF2-40B4-BE49-F238E27FC236}">
                  <a16:creationId xmlns:a16="http://schemas.microsoft.com/office/drawing/2014/main" id="{B1700A8E-991A-4825-B2AE-471F5338B287}"/>
                </a:ext>
              </a:extLst>
            </p:cNvPr>
            <p:cNvCxnSpPr/>
            <p:nvPr/>
          </p:nvCxnSpPr>
          <p:spPr>
            <a:xfrm>
              <a:off x="8551333" y="0"/>
              <a:ext cx="990600" cy="3841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直接连接符 24">
              <a:extLst>
                <a:ext uri="{FF2B5EF4-FFF2-40B4-BE49-F238E27FC236}">
                  <a16:creationId xmlns:a16="http://schemas.microsoft.com/office/drawing/2014/main" id="{60FEC39E-9A9D-4A3F-8E1D-11DE9BA4BC58}"/>
                </a:ext>
              </a:extLst>
            </p:cNvPr>
            <p:cNvCxnSpPr/>
            <p:nvPr/>
          </p:nvCxnSpPr>
          <p:spPr>
            <a:xfrm flipH="1">
              <a:off x="9211733" y="0"/>
              <a:ext cx="262468" cy="11938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8" name="直接连接符 25">
              <a:extLst>
                <a:ext uri="{FF2B5EF4-FFF2-40B4-BE49-F238E27FC236}">
                  <a16:creationId xmlns:a16="http://schemas.microsoft.com/office/drawing/2014/main" id="{A655B646-E800-46D3-A9DE-1DF72811D087}"/>
                </a:ext>
              </a:extLst>
            </p:cNvPr>
            <p:cNvCxnSpPr/>
            <p:nvPr/>
          </p:nvCxnSpPr>
          <p:spPr>
            <a:xfrm flipH="1">
              <a:off x="8331200" y="0"/>
              <a:ext cx="1803401"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9" name="直接连接符 26">
              <a:extLst>
                <a:ext uri="{FF2B5EF4-FFF2-40B4-BE49-F238E27FC236}">
                  <a16:creationId xmlns:a16="http://schemas.microsoft.com/office/drawing/2014/main" id="{C703982B-E820-48ED-BE4C-3BF9C82D1F00}"/>
                </a:ext>
              </a:extLst>
            </p:cNvPr>
            <p:cNvCxnSpPr/>
            <p:nvPr/>
          </p:nvCxnSpPr>
          <p:spPr>
            <a:xfrm flipH="1">
              <a:off x="9342968" y="0"/>
              <a:ext cx="1358899" cy="1265354"/>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0" name="直接连接符 27">
              <a:extLst>
                <a:ext uri="{FF2B5EF4-FFF2-40B4-BE49-F238E27FC236}">
                  <a16:creationId xmlns:a16="http://schemas.microsoft.com/office/drawing/2014/main" id="{5CA14B71-394E-4696-BBD7-448646AC0DC8}"/>
                </a:ext>
              </a:extLst>
            </p:cNvPr>
            <p:cNvCxnSpPr/>
            <p:nvPr/>
          </p:nvCxnSpPr>
          <p:spPr>
            <a:xfrm flipH="1">
              <a:off x="9632987" y="0"/>
              <a:ext cx="569346" cy="13398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直接连接符 28">
              <a:extLst>
                <a:ext uri="{FF2B5EF4-FFF2-40B4-BE49-F238E27FC236}">
                  <a16:creationId xmlns:a16="http://schemas.microsoft.com/office/drawing/2014/main" id="{369130DB-19D3-48CC-A9EC-15FAB3A24D9C}"/>
                </a:ext>
              </a:extLst>
            </p:cNvPr>
            <p:cNvCxnSpPr/>
            <p:nvPr/>
          </p:nvCxnSpPr>
          <p:spPr>
            <a:xfrm flipH="1">
              <a:off x="9762066" y="192087"/>
              <a:ext cx="2358800" cy="124724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2" name="直接连接符 29">
              <a:extLst>
                <a:ext uri="{FF2B5EF4-FFF2-40B4-BE49-F238E27FC236}">
                  <a16:creationId xmlns:a16="http://schemas.microsoft.com/office/drawing/2014/main" id="{FF9BFBD6-5295-45AF-902C-6B226C2D1592}"/>
                </a:ext>
              </a:extLst>
            </p:cNvPr>
            <p:cNvCxnSpPr/>
            <p:nvPr/>
          </p:nvCxnSpPr>
          <p:spPr>
            <a:xfrm flipH="1">
              <a:off x="9827393" y="0"/>
              <a:ext cx="1746540" cy="165128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3" name="直接连接符 30">
              <a:extLst>
                <a:ext uri="{FF2B5EF4-FFF2-40B4-BE49-F238E27FC236}">
                  <a16:creationId xmlns:a16="http://schemas.microsoft.com/office/drawing/2014/main" id="{884B39A7-029F-4480-B526-E84E2C7E6A28}"/>
                </a:ext>
              </a:extLst>
            </p:cNvPr>
            <p:cNvCxnSpPr/>
            <p:nvPr/>
          </p:nvCxnSpPr>
          <p:spPr>
            <a:xfrm>
              <a:off x="10492352" y="1129554"/>
              <a:ext cx="1628514" cy="8685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4" name="直接连接符 31">
              <a:extLst>
                <a:ext uri="{FF2B5EF4-FFF2-40B4-BE49-F238E27FC236}">
                  <a16:creationId xmlns:a16="http://schemas.microsoft.com/office/drawing/2014/main" id="{61A6349E-E5F7-407D-9B2D-1275DAFB45DE}"/>
                </a:ext>
              </a:extLst>
            </p:cNvPr>
            <p:cNvCxnSpPr/>
            <p:nvPr/>
          </p:nvCxnSpPr>
          <p:spPr>
            <a:xfrm>
              <a:off x="10424620" y="1066800"/>
              <a:ext cx="1787299" cy="2730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5" name="直接连接符 32">
              <a:extLst>
                <a:ext uri="{FF2B5EF4-FFF2-40B4-BE49-F238E27FC236}">
                  <a16:creationId xmlns:a16="http://schemas.microsoft.com/office/drawing/2014/main" id="{D67EC3F8-A825-44EE-9552-CDF2D3D50FA5}"/>
                </a:ext>
              </a:extLst>
            </p:cNvPr>
            <p:cNvCxnSpPr/>
            <p:nvPr/>
          </p:nvCxnSpPr>
          <p:spPr>
            <a:xfrm>
              <a:off x="9827393" y="1900622"/>
              <a:ext cx="2293473" cy="7327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33">
              <a:extLst>
                <a:ext uri="{FF2B5EF4-FFF2-40B4-BE49-F238E27FC236}">
                  <a16:creationId xmlns:a16="http://schemas.microsoft.com/office/drawing/2014/main" id="{3F60D2E1-FF88-401A-AB08-83D0A3AB3997}"/>
                </a:ext>
              </a:extLst>
            </p:cNvPr>
            <p:cNvCxnSpPr/>
            <p:nvPr/>
          </p:nvCxnSpPr>
          <p:spPr>
            <a:xfrm>
              <a:off x="9632987" y="2603004"/>
              <a:ext cx="713280" cy="14372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34">
              <a:extLst>
                <a:ext uri="{FF2B5EF4-FFF2-40B4-BE49-F238E27FC236}">
                  <a16:creationId xmlns:a16="http://schemas.microsoft.com/office/drawing/2014/main" id="{C1588AAC-BE02-4EEF-9E4D-82EC04075B5A}"/>
                </a:ext>
              </a:extLst>
            </p:cNvPr>
            <p:cNvCxnSpPr/>
            <p:nvPr/>
          </p:nvCxnSpPr>
          <p:spPr>
            <a:xfrm flipV="1">
              <a:off x="9414933" y="4200117"/>
              <a:ext cx="2705933" cy="42268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8" name="直接连接符 35">
              <a:extLst>
                <a:ext uri="{FF2B5EF4-FFF2-40B4-BE49-F238E27FC236}">
                  <a16:creationId xmlns:a16="http://schemas.microsoft.com/office/drawing/2014/main" id="{8B9B97CB-126B-4D12-AF45-4242C7E804B8}"/>
                </a:ext>
              </a:extLst>
            </p:cNvPr>
            <p:cNvCxnSpPr/>
            <p:nvPr/>
          </p:nvCxnSpPr>
          <p:spPr>
            <a:xfrm>
              <a:off x="9474201" y="4622800"/>
              <a:ext cx="660400" cy="63526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9" name="直接连接符 36">
              <a:extLst>
                <a:ext uri="{FF2B5EF4-FFF2-40B4-BE49-F238E27FC236}">
                  <a16:creationId xmlns:a16="http://schemas.microsoft.com/office/drawing/2014/main" id="{D8A96669-66FD-4FA1-8486-D9654993C1E5}"/>
                </a:ext>
              </a:extLst>
            </p:cNvPr>
            <p:cNvCxnSpPr/>
            <p:nvPr/>
          </p:nvCxnSpPr>
          <p:spPr>
            <a:xfrm flipV="1">
              <a:off x="10134601" y="4411459"/>
              <a:ext cx="839528" cy="84660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0" name="椭圆 37">
              <a:extLst>
                <a:ext uri="{FF2B5EF4-FFF2-40B4-BE49-F238E27FC236}">
                  <a16:creationId xmlns:a16="http://schemas.microsoft.com/office/drawing/2014/main" id="{8156A5A6-0CBC-4070-8248-FAB24D39D0AF}"/>
                </a:ext>
              </a:extLst>
            </p:cNvPr>
            <p:cNvSpPr/>
            <p:nvPr/>
          </p:nvSpPr>
          <p:spPr>
            <a:xfrm>
              <a:off x="3213701" y="663573"/>
              <a:ext cx="45719" cy="45719"/>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1" name="椭圆 38">
              <a:extLst>
                <a:ext uri="{FF2B5EF4-FFF2-40B4-BE49-F238E27FC236}">
                  <a16:creationId xmlns:a16="http://schemas.microsoft.com/office/drawing/2014/main" id="{FCF10EDC-597A-4187-8100-CB8B60B85552}"/>
                </a:ext>
              </a:extLst>
            </p:cNvPr>
            <p:cNvSpPr/>
            <p:nvPr/>
          </p:nvSpPr>
          <p:spPr>
            <a:xfrm>
              <a:off x="3160178" y="100329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2" name="椭圆 39">
              <a:extLst>
                <a:ext uri="{FF2B5EF4-FFF2-40B4-BE49-F238E27FC236}">
                  <a16:creationId xmlns:a16="http://schemas.microsoft.com/office/drawing/2014/main" id="{F85D3B92-B9AA-44BC-9BB0-D88AA0AF4E30}"/>
                </a:ext>
              </a:extLst>
            </p:cNvPr>
            <p:cNvSpPr/>
            <p:nvPr/>
          </p:nvSpPr>
          <p:spPr>
            <a:xfrm>
              <a:off x="2265884" y="414336"/>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3" name="椭圆 40">
              <a:extLst>
                <a:ext uri="{FF2B5EF4-FFF2-40B4-BE49-F238E27FC236}">
                  <a16:creationId xmlns:a16="http://schemas.microsoft.com/office/drawing/2014/main" id="{3FD0FA08-BD0F-409F-B656-252CEDABEFE1}"/>
                </a:ext>
              </a:extLst>
            </p:cNvPr>
            <p:cNvSpPr/>
            <p:nvPr/>
          </p:nvSpPr>
          <p:spPr>
            <a:xfrm>
              <a:off x="1957049" y="244311"/>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4" name="椭圆 41">
              <a:extLst>
                <a:ext uri="{FF2B5EF4-FFF2-40B4-BE49-F238E27FC236}">
                  <a16:creationId xmlns:a16="http://schemas.microsoft.com/office/drawing/2014/main" id="{6AEA637E-D7FA-4814-AD08-3DB96D31EAD0}"/>
                </a:ext>
              </a:extLst>
            </p:cNvPr>
            <p:cNvSpPr/>
            <p:nvPr/>
          </p:nvSpPr>
          <p:spPr>
            <a:xfrm>
              <a:off x="246782" y="2364273"/>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5" name="椭圆 42">
              <a:extLst>
                <a:ext uri="{FF2B5EF4-FFF2-40B4-BE49-F238E27FC236}">
                  <a16:creationId xmlns:a16="http://schemas.microsoft.com/office/drawing/2014/main" id="{68B4EF72-5DFA-4984-BF2C-1A6AE7EF5F0C}"/>
                </a:ext>
              </a:extLst>
            </p:cNvPr>
            <p:cNvSpPr/>
            <p:nvPr/>
          </p:nvSpPr>
          <p:spPr>
            <a:xfrm>
              <a:off x="2078561" y="1274144"/>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6" name="椭圆 43">
              <a:extLst>
                <a:ext uri="{FF2B5EF4-FFF2-40B4-BE49-F238E27FC236}">
                  <a16:creationId xmlns:a16="http://schemas.microsoft.com/office/drawing/2014/main" id="{05259F84-87F5-4D13-A2CE-6C78F3881767}"/>
                </a:ext>
              </a:extLst>
            </p:cNvPr>
            <p:cNvSpPr/>
            <p:nvPr/>
          </p:nvSpPr>
          <p:spPr>
            <a:xfrm>
              <a:off x="1335223" y="2603132"/>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7" name="椭圆 44">
              <a:extLst>
                <a:ext uri="{FF2B5EF4-FFF2-40B4-BE49-F238E27FC236}">
                  <a16:creationId xmlns:a16="http://schemas.microsoft.com/office/drawing/2014/main" id="{B2CD3D08-71E1-4C1F-BD3C-DE83A4BF0585}"/>
                </a:ext>
              </a:extLst>
            </p:cNvPr>
            <p:cNvSpPr/>
            <p:nvPr/>
          </p:nvSpPr>
          <p:spPr>
            <a:xfrm>
              <a:off x="3418023" y="3645512"/>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8" name="椭圆 45">
              <a:extLst>
                <a:ext uri="{FF2B5EF4-FFF2-40B4-BE49-F238E27FC236}">
                  <a16:creationId xmlns:a16="http://schemas.microsoft.com/office/drawing/2014/main" id="{BF4B5B13-720B-4707-B376-01EF5AEE8C98}"/>
                </a:ext>
              </a:extLst>
            </p:cNvPr>
            <p:cNvSpPr/>
            <p:nvPr/>
          </p:nvSpPr>
          <p:spPr>
            <a:xfrm>
              <a:off x="2185715" y="4673270"/>
              <a:ext cx="36000" cy="36000"/>
            </a:xfrm>
            <a:prstGeom prst="ellipse">
              <a:avLst/>
            </a:prstGeom>
            <a:solidFill>
              <a:schemeClr val="bg1">
                <a:alpha val="36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9" name="椭圆 46">
              <a:extLst>
                <a:ext uri="{FF2B5EF4-FFF2-40B4-BE49-F238E27FC236}">
                  <a16:creationId xmlns:a16="http://schemas.microsoft.com/office/drawing/2014/main" id="{D1713B07-ECD7-4FA8-928D-D78DB1D76A86}"/>
                </a:ext>
              </a:extLst>
            </p:cNvPr>
            <p:cNvSpPr/>
            <p:nvPr/>
          </p:nvSpPr>
          <p:spPr>
            <a:xfrm>
              <a:off x="18453" y="4182117"/>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0" name="椭圆 47">
              <a:extLst>
                <a:ext uri="{FF2B5EF4-FFF2-40B4-BE49-F238E27FC236}">
                  <a16:creationId xmlns:a16="http://schemas.microsoft.com/office/drawing/2014/main" id="{B33494AA-266E-4063-8EE3-81D8E61C91EE}"/>
                </a:ext>
              </a:extLst>
            </p:cNvPr>
            <p:cNvSpPr/>
            <p:nvPr/>
          </p:nvSpPr>
          <p:spPr>
            <a:xfrm>
              <a:off x="1096580" y="5460985"/>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1" name="椭圆 48">
              <a:extLst>
                <a:ext uri="{FF2B5EF4-FFF2-40B4-BE49-F238E27FC236}">
                  <a16:creationId xmlns:a16="http://schemas.microsoft.com/office/drawing/2014/main" id="{9C1A8E30-A8C8-4E64-8C15-71578745B2FE}"/>
                </a:ext>
              </a:extLst>
            </p:cNvPr>
            <p:cNvSpPr/>
            <p:nvPr/>
          </p:nvSpPr>
          <p:spPr>
            <a:xfrm>
              <a:off x="10154209" y="424378"/>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2" name="椭圆 49">
              <a:extLst>
                <a:ext uri="{FF2B5EF4-FFF2-40B4-BE49-F238E27FC236}">
                  <a16:creationId xmlns:a16="http://schemas.microsoft.com/office/drawing/2014/main" id="{1E308E70-EFE7-42A5-8D75-EA8369B0860E}"/>
                </a:ext>
              </a:extLst>
            </p:cNvPr>
            <p:cNvSpPr/>
            <p:nvPr/>
          </p:nvSpPr>
          <p:spPr>
            <a:xfrm>
              <a:off x="8150191" y="5973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3" name="椭圆 50">
              <a:extLst>
                <a:ext uri="{FF2B5EF4-FFF2-40B4-BE49-F238E27FC236}">
                  <a16:creationId xmlns:a16="http://schemas.microsoft.com/office/drawing/2014/main" id="{27CD8D5A-929C-4F2F-9387-E91AB8932C16}"/>
                </a:ext>
              </a:extLst>
            </p:cNvPr>
            <p:cNvSpPr/>
            <p:nvPr/>
          </p:nvSpPr>
          <p:spPr>
            <a:xfrm>
              <a:off x="9382640" y="31161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4" name="椭圆 51">
              <a:extLst>
                <a:ext uri="{FF2B5EF4-FFF2-40B4-BE49-F238E27FC236}">
                  <a16:creationId xmlns:a16="http://schemas.microsoft.com/office/drawing/2014/main" id="{C1D62D97-9148-4649-A967-CB2D8A35931E}"/>
                </a:ext>
              </a:extLst>
            </p:cNvPr>
            <p:cNvSpPr/>
            <p:nvPr/>
          </p:nvSpPr>
          <p:spPr>
            <a:xfrm>
              <a:off x="9533458" y="373259"/>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5" name="椭圆 52">
              <a:extLst>
                <a:ext uri="{FF2B5EF4-FFF2-40B4-BE49-F238E27FC236}">
                  <a16:creationId xmlns:a16="http://schemas.microsoft.com/office/drawing/2014/main" id="{DFB79F86-2985-40A6-A5E0-992F80C7F528}"/>
                </a:ext>
              </a:extLst>
            </p:cNvPr>
            <p:cNvSpPr/>
            <p:nvPr/>
          </p:nvSpPr>
          <p:spPr>
            <a:xfrm>
              <a:off x="9339791" y="51454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6" name="椭圆 53">
              <a:extLst>
                <a:ext uri="{FF2B5EF4-FFF2-40B4-BE49-F238E27FC236}">
                  <a16:creationId xmlns:a16="http://schemas.microsoft.com/office/drawing/2014/main" id="{76E82B41-3866-4EB2-8780-8AADAF4AF7E1}"/>
                </a:ext>
              </a:extLst>
            </p:cNvPr>
            <p:cNvSpPr/>
            <p:nvPr/>
          </p:nvSpPr>
          <p:spPr>
            <a:xfrm>
              <a:off x="9858541" y="750350"/>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7" name="椭圆 54">
              <a:extLst>
                <a:ext uri="{FF2B5EF4-FFF2-40B4-BE49-F238E27FC236}">
                  <a16:creationId xmlns:a16="http://schemas.microsoft.com/office/drawing/2014/main" id="{C1518FA8-0425-4ACE-A2E0-F54F3FDB2222}"/>
                </a:ext>
              </a:extLst>
            </p:cNvPr>
            <p:cNvSpPr/>
            <p:nvPr/>
          </p:nvSpPr>
          <p:spPr>
            <a:xfrm>
              <a:off x="10401699" y="1073324"/>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8" name="椭圆 55">
              <a:extLst>
                <a:ext uri="{FF2B5EF4-FFF2-40B4-BE49-F238E27FC236}">
                  <a16:creationId xmlns:a16="http://schemas.microsoft.com/office/drawing/2014/main" id="{22EA0430-B95D-4A26-8FA6-F73926244414}"/>
                </a:ext>
              </a:extLst>
            </p:cNvPr>
            <p:cNvSpPr/>
            <p:nvPr/>
          </p:nvSpPr>
          <p:spPr>
            <a:xfrm>
              <a:off x="11074613" y="885729"/>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9" name="椭圆 56">
              <a:extLst>
                <a:ext uri="{FF2B5EF4-FFF2-40B4-BE49-F238E27FC236}">
                  <a16:creationId xmlns:a16="http://schemas.microsoft.com/office/drawing/2014/main" id="{5BE42E98-3BFC-41D4-8C58-41889FD26C27}"/>
                </a:ext>
              </a:extLst>
            </p:cNvPr>
            <p:cNvSpPr/>
            <p:nvPr/>
          </p:nvSpPr>
          <p:spPr>
            <a:xfrm>
              <a:off x="10554365" y="272873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0" name="椭圆 57">
              <a:extLst>
                <a:ext uri="{FF2B5EF4-FFF2-40B4-BE49-F238E27FC236}">
                  <a16:creationId xmlns:a16="http://schemas.microsoft.com/office/drawing/2014/main" id="{152A60C5-62CC-43E0-B42A-610DF429BB8D}"/>
                </a:ext>
              </a:extLst>
            </p:cNvPr>
            <p:cNvSpPr/>
            <p:nvPr/>
          </p:nvSpPr>
          <p:spPr>
            <a:xfrm>
              <a:off x="9451341" y="4215300"/>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1" name="椭圆 58">
              <a:extLst>
                <a:ext uri="{FF2B5EF4-FFF2-40B4-BE49-F238E27FC236}">
                  <a16:creationId xmlns:a16="http://schemas.microsoft.com/office/drawing/2014/main" id="{7833A523-28B2-46CC-8651-DBF7613896F2}"/>
                </a:ext>
              </a:extLst>
            </p:cNvPr>
            <p:cNvSpPr/>
            <p:nvPr/>
          </p:nvSpPr>
          <p:spPr>
            <a:xfrm>
              <a:off x="11410316" y="4511555"/>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2" name="椭圆 59">
              <a:extLst>
                <a:ext uri="{FF2B5EF4-FFF2-40B4-BE49-F238E27FC236}">
                  <a16:creationId xmlns:a16="http://schemas.microsoft.com/office/drawing/2014/main" id="{BAC1DB6F-5FCD-4A8E-B0F0-47CC6A62CE32}"/>
                </a:ext>
              </a:extLst>
            </p:cNvPr>
            <p:cNvSpPr/>
            <p:nvPr/>
          </p:nvSpPr>
          <p:spPr>
            <a:xfrm>
              <a:off x="10101776" y="525489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3" name="椭圆 60">
              <a:extLst>
                <a:ext uri="{FF2B5EF4-FFF2-40B4-BE49-F238E27FC236}">
                  <a16:creationId xmlns:a16="http://schemas.microsoft.com/office/drawing/2014/main" id="{C7C58CDA-7BC6-4EE8-B65A-03EB3C8FDEAD}"/>
                </a:ext>
              </a:extLst>
            </p:cNvPr>
            <p:cNvSpPr/>
            <p:nvPr/>
          </p:nvSpPr>
          <p:spPr>
            <a:xfrm>
              <a:off x="9464676" y="4611688"/>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grpSp>
      <p:pic>
        <p:nvPicPr>
          <p:cNvPr id="114" name="Picture 113" descr="A picture containing light, night, outdoor object&#10;&#10;Description automatically generated">
            <a:extLst>
              <a:ext uri="{FF2B5EF4-FFF2-40B4-BE49-F238E27FC236}">
                <a16:creationId xmlns:a16="http://schemas.microsoft.com/office/drawing/2014/main" id="{034D494C-BB2E-4A39-ABCC-B87A8E282041}"/>
              </a:ext>
            </a:extLst>
          </p:cNvPr>
          <p:cNvPicPr>
            <a:picLocks noChangeAspect="1"/>
          </p:cNvPicPr>
          <p:nvPr userDrawn="1"/>
        </p:nvPicPr>
        <p:blipFill rotWithShape="1">
          <a:blip r:embed="rId19" cstate="screen">
            <a:alphaModFix amt="3500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 name="フリーフォーム 14">
            <a:extLst>
              <a:ext uri="{FF2B5EF4-FFF2-40B4-BE49-F238E27FC236}">
                <a16:creationId xmlns:a16="http://schemas.microsoft.com/office/drawing/2014/main" id="{80393F3A-6729-0319-EDD7-4A3B4361C10E}"/>
              </a:ext>
            </a:extLst>
          </p:cNvPr>
          <p:cNvSpPr/>
          <p:nvPr userDrawn="1"/>
        </p:nvSpPr>
        <p:spPr>
          <a:xfrm>
            <a:off x="-1" y="6407066"/>
            <a:ext cx="9739901" cy="80840"/>
          </a:xfrm>
          <a:custGeom>
            <a:avLst/>
            <a:gdLst>
              <a:gd name="connsiteX0" fmla="*/ 0 w 7495974"/>
              <a:gd name="connsiteY0" fmla="*/ 0 h 80840"/>
              <a:gd name="connsiteX1" fmla="*/ 7495974 w 7495974"/>
              <a:gd name="connsiteY1" fmla="*/ 0 h 80840"/>
              <a:gd name="connsiteX2" fmla="*/ 7450306 w 7495974"/>
              <a:gd name="connsiteY2" fmla="*/ 80840 h 80840"/>
              <a:gd name="connsiteX3" fmla="*/ 0 w 7495974"/>
              <a:gd name="connsiteY3" fmla="*/ 80840 h 80840"/>
            </a:gdLst>
            <a:ahLst/>
            <a:cxnLst>
              <a:cxn ang="0">
                <a:pos x="connsiteX0" y="connsiteY0"/>
              </a:cxn>
              <a:cxn ang="0">
                <a:pos x="connsiteX1" y="connsiteY1"/>
              </a:cxn>
              <a:cxn ang="0">
                <a:pos x="connsiteX2" y="connsiteY2"/>
              </a:cxn>
              <a:cxn ang="0">
                <a:pos x="connsiteX3" y="connsiteY3"/>
              </a:cxn>
            </a:cxnLst>
            <a:rect l="l" t="t" r="r" b="b"/>
            <a:pathLst>
              <a:path w="7495974" h="80840">
                <a:moveTo>
                  <a:pt x="0" y="0"/>
                </a:moveTo>
                <a:lnTo>
                  <a:pt x="7495974" y="0"/>
                </a:lnTo>
                <a:lnTo>
                  <a:pt x="7450306" y="80840"/>
                </a:lnTo>
                <a:lnTo>
                  <a:pt x="0" y="80840"/>
                </a:lnTo>
                <a:close/>
              </a:path>
            </a:pathLst>
          </a:custGeom>
          <a:gradFill flip="none" rotWithShape="1">
            <a:gsLst>
              <a:gs pos="16000">
                <a:schemeClr val="bg1"/>
              </a:gs>
              <a:gs pos="0">
                <a:schemeClr val="bg1"/>
              </a:gs>
              <a:gs pos="50000">
                <a:srgbClr val="E5E5E5"/>
              </a:gs>
              <a:gs pos="29000">
                <a:srgbClr val="F5F5F5"/>
              </a:gs>
              <a:gs pos="75000">
                <a:srgbClr val="CDCDCF"/>
              </a:gs>
              <a:gs pos="100000">
                <a:srgbClr val="B5B5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pic>
        <p:nvPicPr>
          <p:cNvPr id="5" name="図 9">
            <a:extLst>
              <a:ext uri="{FF2B5EF4-FFF2-40B4-BE49-F238E27FC236}">
                <a16:creationId xmlns:a16="http://schemas.microsoft.com/office/drawing/2014/main" id="{F41D2E7F-E1B0-5F60-89BD-FCD24464F92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
        <p:nvSpPr>
          <p:cNvPr id="6" name="テキスト プレースホルダー 8">
            <a:extLst>
              <a:ext uri="{FF2B5EF4-FFF2-40B4-BE49-F238E27FC236}">
                <a16:creationId xmlns:a16="http://schemas.microsoft.com/office/drawing/2014/main" id="{538376C7-CE65-B2F1-4627-26470C30DEFD}"/>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dirty="0">
                <a:latin typeface="Open Sans" panose="020B0606030504020204" pitchFamily="34" charset="0"/>
                <a:ea typeface="Open Sans" panose="020B0606030504020204" pitchFamily="34" charset="0"/>
                <a:cs typeface="Open Sans" panose="020B0606030504020204" pitchFamily="34" charset="0"/>
              </a:rPr>
              <a:t>Copyright © 2017-2021 TOYO Corporation.  All Rights Reserved</a:t>
            </a:r>
            <a:endParaRPr lang="ja-JP" altLang="en-US" sz="800" dirty="0">
              <a:latin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60D48D67-1EFF-1D02-734D-6259B38C8505}"/>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132179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8" r:id="rId3"/>
    <p:sldLayoutId id="2147483673" r:id="rId4"/>
    <p:sldLayoutId id="2147483689" r:id="rId5"/>
    <p:sldLayoutId id="2147483733" r:id="rId6"/>
    <p:sldLayoutId id="2147483734" r:id="rId7"/>
    <p:sldLayoutId id="2147483735" r:id="rId8"/>
    <p:sldLayoutId id="2147483736" r:id="rId9"/>
    <p:sldLayoutId id="2147483737" r:id="rId10"/>
    <p:sldLayoutId id="2147483738" r:id="rId11"/>
    <p:sldLayoutId id="2147483732" r:id="rId12"/>
    <p:sldLayoutId id="2147483726" r:id="rId13"/>
    <p:sldLayoutId id="2147483739" r:id="rId14"/>
    <p:sldLayoutId id="2147483698" r:id="rId15"/>
    <p:sldLayoutId id="2147483740" r:id="rId16"/>
    <p:sldLayoutId id="2147483741" r:id="rId17"/>
  </p:sldLayoutIdLst>
  <p:hf hdr="0" ftr="0" dt="0"/>
  <p:txStyles>
    <p:titleStyle>
      <a:lvl1pPr algn="l" defTabSz="914400" rtl="0" eaLnBrk="1" latinLnBrk="0" hangingPunct="1">
        <a:lnSpc>
          <a:spcPct val="90000"/>
        </a:lnSpc>
        <a:spcBef>
          <a:spcPct val="0"/>
        </a:spcBef>
        <a:buNone/>
        <a:defRPr kumimoji="1" sz="3600"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组合 7">
            <a:extLst>
              <a:ext uri="{FF2B5EF4-FFF2-40B4-BE49-F238E27FC236}">
                <a16:creationId xmlns:a16="http://schemas.microsoft.com/office/drawing/2014/main" id="{553FFD4B-8C0B-4B99-800E-D9D973EF0484}"/>
              </a:ext>
            </a:extLst>
          </p:cNvPr>
          <p:cNvGrpSpPr/>
          <p:nvPr userDrawn="1"/>
        </p:nvGrpSpPr>
        <p:grpSpPr>
          <a:xfrm>
            <a:off x="0" y="269240"/>
            <a:ext cx="12381160" cy="5496985"/>
            <a:chOff x="-169241" y="0"/>
            <a:chExt cx="12381160" cy="5496985"/>
          </a:xfrm>
        </p:grpSpPr>
        <p:cxnSp>
          <p:nvCxnSpPr>
            <p:cNvPr id="11" name="直接连接符 10">
              <a:extLst>
                <a:ext uri="{FF2B5EF4-FFF2-40B4-BE49-F238E27FC236}">
                  <a16:creationId xmlns:a16="http://schemas.microsoft.com/office/drawing/2014/main" id="{0A09C2A8-21E3-477B-95B2-D21F52F639F2}"/>
                </a:ext>
              </a:extLst>
            </p:cNvPr>
            <p:cNvCxnSpPr/>
            <p:nvPr/>
          </p:nvCxnSpPr>
          <p:spPr>
            <a:xfrm>
              <a:off x="1848051" y="0"/>
              <a:ext cx="625642"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F0A4BBC9-9E10-472F-BBEA-DC4BFB822167}"/>
                </a:ext>
              </a:extLst>
            </p:cNvPr>
            <p:cNvCxnSpPr/>
            <p:nvPr/>
          </p:nvCxnSpPr>
          <p:spPr>
            <a:xfrm>
              <a:off x="2400300" y="0"/>
              <a:ext cx="1511300"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9E687C86-2115-4BE6-8C05-807A2D95EE67}"/>
                </a:ext>
              </a:extLst>
            </p:cNvPr>
            <p:cNvCxnSpPr/>
            <p:nvPr/>
          </p:nvCxnSpPr>
          <p:spPr>
            <a:xfrm>
              <a:off x="2846571" y="0"/>
              <a:ext cx="709429"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734B837-1BA5-49BE-ABA5-7B5A661A2357}"/>
                </a:ext>
              </a:extLst>
            </p:cNvPr>
            <p:cNvCxnSpPr/>
            <p:nvPr/>
          </p:nvCxnSpPr>
          <p:spPr>
            <a:xfrm flipH="1">
              <a:off x="2720975" y="644525"/>
              <a:ext cx="477118" cy="5492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210E1ECF-DF38-42B6-A9A6-B8570875E867}"/>
                </a:ext>
              </a:extLst>
            </p:cNvPr>
            <p:cNvCxnSpPr/>
            <p:nvPr/>
          </p:nvCxnSpPr>
          <p:spPr>
            <a:xfrm>
              <a:off x="82550" y="488950"/>
              <a:ext cx="2139165" cy="8509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31646A31-74BF-45B3-9DC5-0E28F3395DF3}"/>
                </a:ext>
              </a:extLst>
            </p:cNvPr>
            <p:cNvCxnSpPr/>
            <p:nvPr/>
          </p:nvCxnSpPr>
          <p:spPr>
            <a:xfrm>
              <a:off x="82550" y="970059"/>
              <a:ext cx="2078322" cy="318991"/>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79D9AE99-BAB8-41EE-B80C-345ABE5C8389}"/>
                </a:ext>
              </a:extLst>
            </p:cNvPr>
            <p:cNvCxnSpPr/>
            <p:nvPr/>
          </p:nvCxnSpPr>
          <p:spPr>
            <a:xfrm flipV="1">
              <a:off x="-91053" y="1770159"/>
              <a:ext cx="2251925" cy="33031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3AF7654A-A97B-4977-BA1C-640C2A417FFB}"/>
                </a:ext>
              </a:extLst>
            </p:cNvPr>
            <p:cNvCxnSpPr/>
            <p:nvPr/>
          </p:nvCxnSpPr>
          <p:spPr>
            <a:xfrm flipV="1">
              <a:off x="-169241" y="2530778"/>
              <a:ext cx="2642934" cy="21595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3856DACB-332E-4C71-8668-C7745B4896F4}"/>
                </a:ext>
              </a:extLst>
            </p:cNvPr>
            <p:cNvCxnSpPr/>
            <p:nvPr/>
          </p:nvCxnSpPr>
          <p:spPr>
            <a:xfrm flipV="1">
              <a:off x="1121711" y="2178657"/>
              <a:ext cx="1039161" cy="56807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52EA9CCB-C191-418B-A60A-0F9A57FAAB9A}"/>
                </a:ext>
              </a:extLst>
            </p:cNvPr>
            <p:cNvCxnSpPr/>
            <p:nvPr/>
          </p:nvCxnSpPr>
          <p:spPr>
            <a:xfrm>
              <a:off x="0" y="4191000"/>
              <a:ext cx="2221715" cy="50027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6141F318-978A-4D9C-8198-000235C989AC}"/>
                </a:ext>
              </a:extLst>
            </p:cNvPr>
            <p:cNvCxnSpPr/>
            <p:nvPr/>
          </p:nvCxnSpPr>
          <p:spPr>
            <a:xfrm>
              <a:off x="82550" y="4250267"/>
              <a:ext cx="1028307" cy="123613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340502BE-CA13-4D9A-AD9C-D195D3BF2050}"/>
                </a:ext>
              </a:extLst>
            </p:cNvPr>
            <p:cNvCxnSpPr/>
            <p:nvPr/>
          </p:nvCxnSpPr>
          <p:spPr>
            <a:xfrm flipV="1">
              <a:off x="1110857" y="4691270"/>
              <a:ext cx="1110858" cy="79513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直接连接符 23">
              <a:extLst>
                <a:ext uri="{FF2B5EF4-FFF2-40B4-BE49-F238E27FC236}">
                  <a16:creationId xmlns:a16="http://schemas.microsoft.com/office/drawing/2014/main" id="{BDFEB425-11DC-44F7-8C6F-2F681BE0AD18}"/>
                </a:ext>
              </a:extLst>
            </p:cNvPr>
            <p:cNvCxnSpPr/>
            <p:nvPr/>
          </p:nvCxnSpPr>
          <p:spPr>
            <a:xfrm>
              <a:off x="8551333" y="0"/>
              <a:ext cx="990600" cy="3841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72170D63-25B5-479B-92CA-D803F3F7B585}"/>
                </a:ext>
              </a:extLst>
            </p:cNvPr>
            <p:cNvCxnSpPr/>
            <p:nvPr/>
          </p:nvCxnSpPr>
          <p:spPr>
            <a:xfrm flipH="1">
              <a:off x="9211733" y="0"/>
              <a:ext cx="262468" cy="11938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E2716296-A9F4-4D35-AC17-E4CE0666DC04}"/>
                </a:ext>
              </a:extLst>
            </p:cNvPr>
            <p:cNvCxnSpPr/>
            <p:nvPr/>
          </p:nvCxnSpPr>
          <p:spPr>
            <a:xfrm flipH="1">
              <a:off x="8331200" y="0"/>
              <a:ext cx="1803401"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B23B76D6-B3AF-4E12-86A7-AA9307D712CE}"/>
                </a:ext>
              </a:extLst>
            </p:cNvPr>
            <p:cNvCxnSpPr/>
            <p:nvPr/>
          </p:nvCxnSpPr>
          <p:spPr>
            <a:xfrm flipH="1">
              <a:off x="9342968" y="0"/>
              <a:ext cx="1358899" cy="1265354"/>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9542ADD1-5576-4D0E-A682-0AE9FB4A5F2F}"/>
                </a:ext>
              </a:extLst>
            </p:cNvPr>
            <p:cNvCxnSpPr/>
            <p:nvPr/>
          </p:nvCxnSpPr>
          <p:spPr>
            <a:xfrm flipH="1">
              <a:off x="9632987" y="0"/>
              <a:ext cx="569346" cy="13398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36127D6B-FF6D-4120-9F43-700B8134EB08}"/>
                </a:ext>
              </a:extLst>
            </p:cNvPr>
            <p:cNvCxnSpPr/>
            <p:nvPr/>
          </p:nvCxnSpPr>
          <p:spPr>
            <a:xfrm flipH="1">
              <a:off x="9762066" y="192087"/>
              <a:ext cx="2358800" cy="124724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589382DB-9598-4F0D-8382-053B25C2F17D}"/>
                </a:ext>
              </a:extLst>
            </p:cNvPr>
            <p:cNvCxnSpPr/>
            <p:nvPr/>
          </p:nvCxnSpPr>
          <p:spPr>
            <a:xfrm flipH="1">
              <a:off x="9827393" y="0"/>
              <a:ext cx="1746540" cy="165128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AA170804-88CE-4BD3-92EB-1ADB6580CE3F}"/>
                </a:ext>
              </a:extLst>
            </p:cNvPr>
            <p:cNvCxnSpPr/>
            <p:nvPr/>
          </p:nvCxnSpPr>
          <p:spPr>
            <a:xfrm>
              <a:off x="10492352" y="1129554"/>
              <a:ext cx="1628514" cy="8685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4D206DCF-296C-46FA-BC65-043861A605EA}"/>
                </a:ext>
              </a:extLst>
            </p:cNvPr>
            <p:cNvCxnSpPr/>
            <p:nvPr/>
          </p:nvCxnSpPr>
          <p:spPr>
            <a:xfrm>
              <a:off x="10424620" y="1066800"/>
              <a:ext cx="1787299" cy="2730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AD524BB5-BB5B-4F75-840E-81328CBDBE2B}"/>
                </a:ext>
              </a:extLst>
            </p:cNvPr>
            <p:cNvCxnSpPr/>
            <p:nvPr/>
          </p:nvCxnSpPr>
          <p:spPr>
            <a:xfrm>
              <a:off x="9827393" y="1900622"/>
              <a:ext cx="2293473" cy="7327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B48F1FCD-7EFE-45AD-B06D-112891818302}"/>
                </a:ext>
              </a:extLst>
            </p:cNvPr>
            <p:cNvCxnSpPr/>
            <p:nvPr/>
          </p:nvCxnSpPr>
          <p:spPr>
            <a:xfrm>
              <a:off x="9632987" y="2603004"/>
              <a:ext cx="713280" cy="14372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C6E95BF-3B21-47DF-BA38-7D9831EBECDA}"/>
                </a:ext>
              </a:extLst>
            </p:cNvPr>
            <p:cNvCxnSpPr/>
            <p:nvPr/>
          </p:nvCxnSpPr>
          <p:spPr>
            <a:xfrm flipV="1">
              <a:off x="9414933" y="4200117"/>
              <a:ext cx="2705933" cy="42268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7468E405-5044-4DB5-85A1-20ADD3A752C9}"/>
                </a:ext>
              </a:extLst>
            </p:cNvPr>
            <p:cNvCxnSpPr/>
            <p:nvPr/>
          </p:nvCxnSpPr>
          <p:spPr>
            <a:xfrm>
              <a:off x="9474201" y="4622800"/>
              <a:ext cx="660400" cy="63526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7E3BD7AD-ADA8-4EA6-B01F-6742E5BEC579}"/>
                </a:ext>
              </a:extLst>
            </p:cNvPr>
            <p:cNvCxnSpPr/>
            <p:nvPr/>
          </p:nvCxnSpPr>
          <p:spPr>
            <a:xfrm flipV="1">
              <a:off x="10134601" y="4411459"/>
              <a:ext cx="839528" cy="84660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椭圆 37">
              <a:extLst>
                <a:ext uri="{FF2B5EF4-FFF2-40B4-BE49-F238E27FC236}">
                  <a16:creationId xmlns:a16="http://schemas.microsoft.com/office/drawing/2014/main" id="{89DCA1AE-FFB8-477C-997F-008E3E33D5B9}"/>
                </a:ext>
              </a:extLst>
            </p:cNvPr>
            <p:cNvSpPr/>
            <p:nvPr/>
          </p:nvSpPr>
          <p:spPr>
            <a:xfrm>
              <a:off x="3213701" y="663573"/>
              <a:ext cx="45719" cy="45719"/>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0" name="椭圆 38">
              <a:extLst>
                <a:ext uri="{FF2B5EF4-FFF2-40B4-BE49-F238E27FC236}">
                  <a16:creationId xmlns:a16="http://schemas.microsoft.com/office/drawing/2014/main" id="{8B6616DC-1854-4BD6-A95A-3A76BCD00043}"/>
                </a:ext>
              </a:extLst>
            </p:cNvPr>
            <p:cNvSpPr/>
            <p:nvPr/>
          </p:nvSpPr>
          <p:spPr>
            <a:xfrm>
              <a:off x="3160178" y="100329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1" name="椭圆 39">
              <a:extLst>
                <a:ext uri="{FF2B5EF4-FFF2-40B4-BE49-F238E27FC236}">
                  <a16:creationId xmlns:a16="http://schemas.microsoft.com/office/drawing/2014/main" id="{2B9316C3-BB82-415D-B007-C6A993A9F4DF}"/>
                </a:ext>
              </a:extLst>
            </p:cNvPr>
            <p:cNvSpPr/>
            <p:nvPr/>
          </p:nvSpPr>
          <p:spPr>
            <a:xfrm>
              <a:off x="2265884" y="414336"/>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2" name="椭圆 40">
              <a:extLst>
                <a:ext uri="{FF2B5EF4-FFF2-40B4-BE49-F238E27FC236}">
                  <a16:creationId xmlns:a16="http://schemas.microsoft.com/office/drawing/2014/main" id="{CA5F7A8D-01ED-4815-BA42-9754DEA585B2}"/>
                </a:ext>
              </a:extLst>
            </p:cNvPr>
            <p:cNvSpPr/>
            <p:nvPr/>
          </p:nvSpPr>
          <p:spPr>
            <a:xfrm>
              <a:off x="1957049" y="244311"/>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3" name="椭圆 41">
              <a:extLst>
                <a:ext uri="{FF2B5EF4-FFF2-40B4-BE49-F238E27FC236}">
                  <a16:creationId xmlns:a16="http://schemas.microsoft.com/office/drawing/2014/main" id="{49D25FBF-5201-4A28-A194-2160449FC652}"/>
                </a:ext>
              </a:extLst>
            </p:cNvPr>
            <p:cNvSpPr/>
            <p:nvPr/>
          </p:nvSpPr>
          <p:spPr>
            <a:xfrm>
              <a:off x="246782" y="2364273"/>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4" name="椭圆 42">
              <a:extLst>
                <a:ext uri="{FF2B5EF4-FFF2-40B4-BE49-F238E27FC236}">
                  <a16:creationId xmlns:a16="http://schemas.microsoft.com/office/drawing/2014/main" id="{D64EAFC8-0CF7-4597-A8E7-5FA2670BF85F}"/>
                </a:ext>
              </a:extLst>
            </p:cNvPr>
            <p:cNvSpPr/>
            <p:nvPr/>
          </p:nvSpPr>
          <p:spPr>
            <a:xfrm>
              <a:off x="2078561" y="1274144"/>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5" name="椭圆 43">
              <a:extLst>
                <a:ext uri="{FF2B5EF4-FFF2-40B4-BE49-F238E27FC236}">
                  <a16:creationId xmlns:a16="http://schemas.microsoft.com/office/drawing/2014/main" id="{799031B8-5213-40BD-BB7D-EFA57BA3BB73}"/>
                </a:ext>
              </a:extLst>
            </p:cNvPr>
            <p:cNvSpPr/>
            <p:nvPr/>
          </p:nvSpPr>
          <p:spPr>
            <a:xfrm>
              <a:off x="1335223" y="2603132"/>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6" name="椭圆 44">
              <a:extLst>
                <a:ext uri="{FF2B5EF4-FFF2-40B4-BE49-F238E27FC236}">
                  <a16:creationId xmlns:a16="http://schemas.microsoft.com/office/drawing/2014/main" id="{D955217A-3742-4842-82D9-0E6F9E6D3FCD}"/>
                </a:ext>
              </a:extLst>
            </p:cNvPr>
            <p:cNvSpPr/>
            <p:nvPr/>
          </p:nvSpPr>
          <p:spPr>
            <a:xfrm>
              <a:off x="3418023" y="3645512"/>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7" name="椭圆 45">
              <a:extLst>
                <a:ext uri="{FF2B5EF4-FFF2-40B4-BE49-F238E27FC236}">
                  <a16:creationId xmlns:a16="http://schemas.microsoft.com/office/drawing/2014/main" id="{8C1975D1-29BF-44D5-AE02-1AAA052200F8}"/>
                </a:ext>
              </a:extLst>
            </p:cNvPr>
            <p:cNvSpPr/>
            <p:nvPr/>
          </p:nvSpPr>
          <p:spPr>
            <a:xfrm>
              <a:off x="2185715" y="4673270"/>
              <a:ext cx="36000" cy="36000"/>
            </a:xfrm>
            <a:prstGeom prst="ellipse">
              <a:avLst/>
            </a:prstGeom>
            <a:solidFill>
              <a:schemeClr val="bg1">
                <a:alpha val="36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8" name="椭圆 46">
              <a:extLst>
                <a:ext uri="{FF2B5EF4-FFF2-40B4-BE49-F238E27FC236}">
                  <a16:creationId xmlns:a16="http://schemas.microsoft.com/office/drawing/2014/main" id="{31EC573B-674E-4513-8011-41826991E2D0}"/>
                </a:ext>
              </a:extLst>
            </p:cNvPr>
            <p:cNvSpPr/>
            <p:nvPr/>
          </p:nvSpPr>
          <p:spPr>
            <a:xfrm>
              <a:off x="18453" y="4182117"/>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49" name="椭圆 47">
              <a:extLst>
                <a:ext uri="{FF2B5EF4-FFF2-40B4-BE49-F238E27FC236}">
                  <a16:creationId xmlns:a16="http://schemas.microsoft.com/office/drawing/2014/main" id="{9417DE9F-EEE2-4146-9E4B-7B20A97E3B9B}"/>
                </a:ext>
              </a:extLst>
            </p:cNvPr>
            <p:cNvSpPr/>
            <p:nvPr/>
          </p:nvSpPr>
          <p:spPr>
            <a:xfrm>
              <a:off x="1096580" y="5460985"/>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0" name="椭圆 48">
              <a:extLst>
                <a:ext uri="{FF2B5EF4-FFF2-40B4-BE49-F238E27FC236}">
                  <a16:creationId xmlns:a16="http://schemas.microsoft.com/office/drawing/2014/main" id="{EA02A6E6-477D-4648-B393-CB4A5D467D2A}"/>
                </a:ext>
              </a:extLst>
            </p:cNvPr>
            <p:cNvSpPr/>
            <p:nvPr/>
          </p:nvSpPr>
          <p:spPr>
            <a:xfrm>
              <a:off x="10154209" y="424378"/>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1" name="椭圆 49">
              <a:extLst>
                <a:ext uri="{FF2B5EF4-FFF2-40B4-BE49-F238E27FC236}">
                  <a16:creationId xmlns:a16="http://schemas.microsoft.com/office/drawing/2014/main" id="{75CD5C1A-48E8-4293-AFDE-D4B04483E0BA}"/>
                </a:ext>
              </a:extLst>
            </p:cNvPr>
            <p:cNvSpPr/>
            <p:nvPr/>
          </p:nvSpPr>
          <p:spPr>
            <a:xfrm>
              <a:off x="8150191" y="5973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2" name="椭圆 50">
              <a:extLst>
                <a:ext uri="{FF2B5EF4-FFF2-40B4-BE49-F238E27FC236}">
                  <a16:creationId xmlns:a16="http://schemas.microsoft.com/office/drawing/2014/main" id="{F0537F76-9850-49CB-ACBE-8102B4B82E1F}"/>
                </a:ext>
              </a:extLst>
            </p:cNvPr>
            <p:cNvSpPr/>
            <p:nvPr/>
          </p:nvSpPr>
          <p:spPr>
            <a:xfrm>
              <a:off x="9382640" y="31161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3" name="椭圆 51">
              <a:extLst>
                <a:ext uri="{FF2B5EF4-FFF2-40B4-BE49-F238E27FC236}">
                  <a16:creationId xmlns:a16="http://schemas.microsoft.com/office/drawing/2014/main" id="{256A93E8-7883-4963-8B01-19F8269A45E4}"/>
                </a:ext>
              </a:extLst>
            </p:cNvPr>
            <p:cNvSpPr/>
            <p:nvPr/>
          </p:nvSpPr>
          <p:spPr>
            <a:xfrm>
              <a:off x="9533458" y="373259"/>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4" name="椭圆 52">
              <a:extLst>
                <a:ext uri="{FF2B5EF4-FFF2-40B4-BE49-F238E27FC236}">
                  <a16:creationId xmlns:a16="http://schemas.microsoft.com/office/drawing/2014/main" id="{E570E7EB-A926-4C74-85BA-38EDA3DF1869}"/>
                </a:ext>
              </a:extLst>
            </p:cNvPr>
            <p:cNvSpPr/>
            <p:nvPr/>
          </p:nvSpPr>
          <p:spPr>
            <a:xfrm>
              <a:off x="9339791" y="51454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5" name="椭圆 53">
              <a:extLst>
                <a:ext uri="{FF2B5EF4-FFF2-40B4-BE49-F238E27FC236}">
                  <a16:creationId xmlns:a16="http://schemas.microsoft.com/office/drawing/2014/main" id="{93A56C4B-FFBB-42EB-B341-57CBF6B2A4B7}"/>
                </a:ext>
              </a:extLst>
            </p:cNvPr>
            <p:cNvSpPr/>
            <p:nvPr/>
          </p:nvSpPr>
          <p:spPr>
            <a:xfrm>
              <a:off x="9858541" y="750350"/>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6" name="椭圆 54">
              <a:extLst>
                <a:ext uri="{FF2B5EF4-FFF2-40B4-BE49-F238E27FC236}">
                  <a16:creationId xmlns:a16="http://schemas.microsoft.com/office/drawing/2014/main" id="{62CE166F-1F4E-48E2-818C-3C112C5A8929}"/>
                </a:ext>
              </a:extLst>
            </p:cNvPr>
            <p:cNvSpPr/>
            <p:nvPr/>
          </p:nvSpPr>
          <p:spPr>
            <a:xfrm>
              <a:off x="10401699" y="1073324"/>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7" name="椭圆 55">
              <a:extLst>
                <a:ext uri="{FF2B5EF4-FFF2-40B4-BE49-F238E27FC236}">
                  <a16:creationId xmlns:a16="http://schemas.microsoft.com/office/drawing/2014/main" id="{98B2516D-47F5-4681-98C4-494342231E84}"/>
                </a:ext>
              </a:extLst>
            </p:cNvPr>
            <p:cNvSpPr/>
            <p:nvPr/>
          </p:nvSpPr>
          <p:spPr>
            <a:xfrm>
              <a:off x="11074613" y="885729"/>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8" name="椭圆 56">
              <a:extLst>
                <a:ext uri="{FF2B5EF4-FFF2-40B4-BE49-F238E27FC236}">
                  <a16:creationId xmlns:a16="http://schemas.microsoft.com/office/drawing/2014/main" id="{5A3990C2-A474-4A67-9DAD-9EA9FDD2C40A}"/>
                </a:ext>
              </a:extLst>
            </p:cNvPr>
            <p:cNvSpPr/>
            <p:nvPr/>
          </p:nvSpPr>
          <p:spPr>
            <a:xfrm>
              <a:off x="10554365" y="272873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59" name="椭圆 57">
              <a:extLst>
                <a:ext uri="{FF2B5EF4-FFF2-40B4-BE49-F238E27FC236}">
                  <a16:creationId xmlns:a16="http://schemas.microsoft.com/office/drawing/2014/main" id="{677767F2-0FA8-4735-A44F-87E1668A9B6D}"/>
                </a:ext>
              </a:extLst>
            </p:cNvPr>
            <p:cNvSpPr/>
            <p:nvPr/>
          </p:nvSpPr>
          <p:spPr>
            <a:xfrm>
              <a:off x="9451341" y="4215300"/>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60" name="椭圆 58">
              <a:extLst>
                <a:ext uri="{FF2B5EF4-FFF2-40B4-BE49-F238E27FC236}">
                  <a16:creationId xmlns:a16="http://schemas.microsoft.com/office/drawing/2014/main" id="{2FA08D92-0F40-42F2-8B02-A37445FAB055}"/>
                </a:ext>
              </a:extLst>
            </p:cNvPr>
            <p:cNvSpPr/>
            <p:nvPr/>
          </p:nvSpPr>
          <p:spPr>
            <a:xfrm>
              <a:off x="11410316" y="4511555"/>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61" name="椭圆 59">
              <a:extLst>
                <a:ext uri="{FF2B5EF4-FFF2-40B4-BE49-F238E27FC236}">
                  <a16:creationId xmlns:a16="http://schemas.microsoft.com/office/drawing/2014/main" id="{B9C16B6B-CB91-487A-A733-455683DEF5C6}"/>
                </a:ext>
              </a:extLst>
            </p:cNvPr>
            <p:cNvSpPr/>
            <p:nvPr/>
          </p:nvSpPr>
          <p:spPr>
            <a:xfrm>
              <a:off x="10101776" y="525489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62" name="椭圆 60">
              <a:extLst>
                <a:ext uri="{FF2B5EF4-FFF2-40B4-BE49-F238E27FC236}">
                  <a16:creationId xmlns:a16="http://schemas.microsoft.com/office/drawing/2014/main" id="{37EA3EA5-32F9-4E28-8A27-B4FB4BAFB33A}"/>
                </a:ext>
              </a:extLst>
            </p:cNvPr>
            <p:cNvSpPr/>
            <p:nvPr/>
          </p:nvSpPr>
          <p:spPr>
            <a:xfrm>
              <a:off x="9464676" y="4611688"/>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grpSp>
      <p:grpSp>
        <p:nvGrpSpPr>
          <p:cNvPr id="63" name="组合 7">
            <a:extLst>
              <a:ext uri="{FF2B5EF4-FFF2-40B4-BE49-F238E27FC236}">
                <a16:creationId xmlns:a16="http://schemas.microsoft.com/office/drawing/2014/main" id="{02F43EF4-766D-4558-AA29-C49E965F2635}"/>
              </a:ext>
            </a:extLst>
          </p:cNvPr>
          <p:cNvGrpSpPr/>
          <p:nvPr userDrawn="1"/>
        </p:nvGrpSpPr>
        <p:grpSpPr>
          <a:xfrm>
            <a:off x="-2489213" y="-614679"/>
            <a:ext cx="12381160" cy="5496985"/>
            <a:chOff x="-169241" y="0"/>
            <a:chExt cx="12381160" cy="5496985"/>
          </a:xfrm>
        </p:grpSpPr>
        <p:cxnSp>
          <p:nvCxnSpPr>
            <p:cNvPr id="64" name="直接连接符 10">
              <a:extLst>
                <a:ext uri="{FF2B5EF4-FFF2-40B4-BE49-F238E27FC236}">
                  <a16:creationId xmlns:a16="http://schemas.microsoft.com/office/drawing/2014/main" id="{C2189027-54F0-499D-8B60-FC23E7657E5B}"/>
                </a:ext>
              </a:extLst>
            </p:cNvPr>
            <p:cNvCxnSpPr/>
            <p:nvPr/>
          </p:nvCxnSpPr>
          <p:spPr>
            <a:xfrm>
              <a:off x="1848051" y="0"/>
              <a:ext cx="625642"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11">
              <a:extLst>
                <a:ext uri="{FF2B5EF4-FFF2-40B4-BE49-F238E27FC236}">
                  <a16:creationId xmlns:a16="http://schemas.microsoft.com/office/drawing/2014/main" id="{C5579EB9-A3A3-4EAD-B593-38DF7E678A61}"/>
                </a:ext>
              </a:extLst>
            </p:cNvPr>
            <p:cNvCxnSpPr/>
            <p:nvPr/>
          </p:nvCxnSpPr>
          <p:spPr>
            <a:xfrm>
              <a:off x="2400300" y="0"/>
              <a:ext cx="1511300"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12">
              <a:extLst>
                <a:ext uri="{FF2B5EF4-FFF2-40B4-BE49-F238E27FC236}">
                  <a16:creationId xmlns:a16="http://schemas.microsoft.com/office/drawing/2014/main" id="{EA6A0ACE-3A90-451B-B721-CC51484FFA3D}"/>
                </a:ext>
              </a:extLst>
            </p:cNvPr>
            <p:cNvCxnSpPr/>
            <p:nvPr/>
          </p:nvCxnSpPr>
          <p:spPr>
            <a:xfrm>
              <a:off x="2846571" y="0"/>
              <a:ext cx="709429"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14">
              <a:extLst>
                <a:ext uri="{FF2B5EF4-FFF2-40B4-BE49-F238E27FC236}">
                  <a16:creationId xmlns:a16="http://schemas.microsoft.com/office/drawing/2014/main" id="{993F67C9-8218-4351-A8E2-CA5DE05CFCD2}"/>
                </a:ext>
              </a:extLst>
            </p:cNvPr>
            <p:cNvCxnSpPr/>
            <p:nvPr/>
          </p:nvCxnSpPr>
          <p:spPr>
            <a:xfrm flipH="1">
              <a:off x="2720975" y="644525"/>
              <a:ext cx="477118" cy="5492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15">
              <a:extLst>
                <a:ext uri="{FF2B5EF4-FFF2-40B4-BE49-F238E27FC236}">
                  <a16:creationId xmlns:a16="http://schemas.microsoft.com/office/drawing/2014/main" id="{98FBB278-7A19-4007-A589-6AA2A232282A}"/>
                </a:ext>
              </a:extLst>
            </p:cNvPr>
            <p:cNvCxnSpPr/>
            <p:nvPr/>
          </p:nvCxnSpPr>
          <p:spPr>
            <a:xfrm>
              <a:off x="82550" y="488950"/>
              <a:ext cx="2139165" cy="8509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16">
              <a:extLst>
                <a:ext uri="{FF2B5EF4-FFF2-40B4-BE49-F238E27FC236}">
                  <a16:creationId xmlns:a16="http://schemas.microsoft.com/office/drawing/2014/main" id="{97693F83-EF73-4170-9EEF-0844EF3268F3}"/>
                </a:ext>
              </a:extLst>
            </p:cNvPr>
            <p:cNvCxnSpPr/>
            <p:nvPr/>
          </p:nvCxnSpPr>
          <p:spPr>
            <a:xfrm>
              <a:off x="82550" y="970059"/>
              <a:ext cx="2078322" cy="318991"/>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0" name="直接连接符 17">
              <a:extLst>
                <a:ext uri="{FF2B5EF4-FFF2-40B4-BE49-F238E27FC236}">
                  <a16:creationId xmlns:a16="http://schemas.microsoft.com/office/drawing/2014/main" id="{7B4C12F8-8304-4E42-B798-5B2595BADBA7}"/>
                </a:ext>
              </a:extLst>
            </p:cNvPr>
            <p:cNvCxnSpPr/>
            <p:nvPr/>
          </p:nvCxnSpPr>
          <p:spPr>
            <a:xfrm flipV="1">
              <a:off x="-91053" y="1770159"/>
              <a:ext cx="2251925" cy="33031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18">
              <a:extLst>
                <a:ext uri="{FF2B5EF4-FFF2-40B4-BE49-F238E27FC236}">
                  <a16:creationId xmlns:a16="http://schemas.microsoft.com/office/drawing/2014/main" id="{34B331D5-B8DD-414F-8DCC-59F6802CB0DA}"/>
                </a:ext>
              </a:extLst>
            </p:cNvPr>
            <p:cNvCxnSpPr/>
            <p:nvPr/>
          </p:nvCxnSpPr>
          <p:spPr>
            <a:xfrm flipV="1">
              <a:off x="-169241" y="2530778"/>
              <a:ext cx="2642934" cy="21595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19">
              <a:extLst>
                <a:ext uri="{FF2B5EF4-FFF2-40B4-BE49-F238E27FC236}">
                  <a16:creationId xmlns:a16="http://schemas.microsoft.com/office/drawing/2014/main" id="{2F7DC1AC-A1BB-4596-85AD-E5A13D8C6220}"/>
                </a:ext>
              </a:extLst>
            </p:cNvPr>
            <p:cNvCxnSpPr/>
            <p:nvPr/>
          </p:nvCxnSpPr>
          <p:spPr>
            <a:xfrm flipV="1">
              <a:off x="1121711" y="2178657"/>
              <a:ext cx="1039161" cy="56807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20">
              <a:extLst>
                <a:ext uri="{FF2B5EF4-FFF2-40B4-BE49-F238E27FC236}">
                  <a16:creationId xmlns:a16="http://schemas.microsoft.com/office/drawing/2014/main" id="{E53E8B63-77B3-44E7-B5ED-A5A3F6B266EA}"/>
                </a:ext>
              </a:extLst>
            </p:cNvPr>
            <p:cNvCxnSpPr/>
            <p:nvPr/>
          </p:nvCxnSpPr>
          <p:spPr>
            <a:xfrm>
              <a:off x="0" y="4191000"/>
              <a:ext cx="2221715" cy="50027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21">
              <a:extLst>
                <a:ext uri="{FF2B5EF4-FFF2-40B4-BE49-F238E27FC236}">
                  <a16:creationId xmlns:a16="http://schemas.microsoft.com/office/drawing/2014/main" id="{06BCDBED-B437-44A5-BE27-3983FEDC407D}"/>
                </a:ext>
              </a:extLst>
            </p:cNvPr>
            <p:cNvCxnSpPr/>
            <p:nvPr/>
          </p:nvCxnSpPr>
          <p:spPr>
            <a:xfrm>
              <a:off x="82550" y="4250267"/>
              <a:ext cx="1028307" cy="123613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直接连接符 22">
              <a:extLst>
                <a:ext uri="{FF2B5EF4-FFF2-40B4-BE49-F238E27FC236}">
                  <a16:creationId xmlns:a16="http://schemas.microsoft.com/office/drawing/2014/main" id="{7C42F0A0-B01E-4365-93D4-32D329140ADD}"/>
                </a:ext>
              </a:extLst>
            </p:cNvPr>
            <p:cNvCxnSpPr/>
            <p:nvPr/>
          </p:nvCxnSpPr>
          <p:spPr>
            <a:xfrm flipV="1">
              <a:off x="1110857" y="4691270"/>
              <a:ext cx="1110858" cy="79513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6" name="直接连接符 23">
              <a:extLst>
                <a:ext uri="{FF2B5EF4-FFF2-40B4-BE49-F238E27FC236}">
                  <a16:creationId xmlns:a16="http://schemas.microsoft.com/office/drawing/2014/main" id="{B1700A8E-991A-4825-B2AE-471F5338B287}"/>
                </a:ext>
              </a:extLst>
            </p:cNvPr>
            <p:cNvCxnSpPr/>
            <p:nvPr/>
          </p:nvCxnSpPr>
          <p:spPr>
            <a:xfrm>
              <a:off x="8551333" y="0"/>
              <a:ext cx="990600" cy="384175"/>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直接连接符 24">
              <a:extLst>
                <a:ext uri="{FF2B5EF4-FFF2-40B4-BE49-F238E27FC236}">
                  <a16:creationId xmlns:a16="http://schemas.microsoft.com/office/drawing/2014/main" id="{60FEC39E-9A9D-4A3F-8E1D-11DE9BA4BC58}"/>
                </a:ext>
              </a:extLst>
            </p:cNvPr>
            <p:cNvCxnSpPr/>
            <p:nvPr/>
          </p:nvCxnSpPr>
          <p:spPr>
            <a:xfrm flipH="1">
              <a:off x="9211733" y="0"/>
              <a:ext cx="262468" cy="119380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8" name="直接连接符 25">
              <a:extLst>
                <a:ext uri="{FF2B5EF4-FFF2-40B4-BE49-F238E27FC236}">
                  <a16:creationId xmlns:a16="http://schemas.microsoft.com/office/drawing/2014/main" id="{A655B646-E800-46D3-A9DE-1DF72811D087}"/>
                </a:ext>
              </a:extLst>
            </p:cNvPr>
            <p:cNvCxnSpPr/>
            <p:nvPr/>
          </p:nvCxnSpPr>
          <p:spPr>
            <a:xfrm flipH="1">
              <a:off x="8331200" y="0"/>
              <a:ext cx="1803401" cy="124165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9" name="直接连接符 26">
              <a:extLst>
                <a:ext uri="{FF2B5EF4-FFF2-40B4-BE49-F238E27FC236}">
                  <a16:creationId xmlns:a16="http://schemas.microsoft.com/office/drawing/2014/main" id="{C703982B-E820-48ED-BE4C-3BF9C82D1F00}"/>
                </a:ext>
              </a:extLst>
            </p:cNvPr>
            <p:cNvCxnSpPr/>
            <p:nvPr/>
          </p:nvCxnSpPr>
          <p:spPr>
            <a:xfrm flipH="1">
              <a:off x="9342968" y="0"/>
              <a:ext cx="1358899" cy="1265354"/>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0" name="直接连接符 27">
              <a:extLst>
                <a:ext uri="{FF2B5EF4-FFF2-40B4-BE49-F238E27FC236}">
                  <a16:creationId xmlns:a16="http://schemas.microsoft.com/office/drawing/2014/main" id="{5CA14B71-394E-4696-BBD7-448646AC0DC8}"/>
                </a:ext>
              </a:extLst>
            </p:cNvPr>
            <p:cNvCxnSpPr/>
            <p:nvPr/>
          </p:nvCxnSpPr>
          <p:spPr>
            <a:xfrm flipH="1">
              <a:off x="9632987" y="0"/>
              <a:ext cx="569346" cy="13398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直接连接符 28">
              <a:extLst>
                <a:ext uri="{FF2B5EF4-FFF2-40B4-BE49-F238E27FC236}">
                  <a16:creationId xmlns:a16="http://schemas.microsoft.com/office/drawing/2014/main" id="{369130DB-19D3-48CC-A9EC-15FAB3A24D9C}"/>
                </a:ext>
              </a:extLst>
            </p:cNvPr>
            <p:cNvCxnSpPr/>
            <p:nvPr/>
          </p:nvCxnSpPr>
          <p:spPr>
            <a:xfrm flipH="1">
              <a:off x="9762066" y="192087"/>
              <a:ext cx="2358800" cy="1247246"/>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2" name="直接连接符 29">
              <a:extLst>
                <a:ext uri="{FF2B5EF4-FFF2-40B4-BE49-F238E27FC236}">
                  <a16:creationId xmlns:a16="http://schemas.microsoft.com/office/drawing/2014/main" id="{FF9BFBD6-5295-45AF-902C-6B226C2D1592}"/>
                </a:ext>
              </a:extLst>
            </p:cNvPr>
            <p:cNvCxnSpPr/>
            <p:nvPr/>
          </p:nvCxnSpPr>
          <p:spPr>
            <a:xfrm flipH="1">
              <a:off x="9827393" y="0"/>
              <a:ext cx="1746540" cy="165128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3" name="直接连接符 30">
              <a:extLst>
                <a:ext uri="{FF2B5EF4-FFF2-40B4-BE49-F238E27FC236}">
                  <a16:creationId xmlns:a16="http://schemas.microsoft.com/office/drawing/2014/main" id="{884B39A7-029F-4480-B526-E84E2C7E6A28}"/>
                </a:ext>
              </a:extLst>
            </p:cNvPr>
            <p:cNvCxnSpPr/>
            <p:nvPr/>
          </p:nvCxnSpPr>
          <p:spPr>
            <a:xfrm>
              <a:off x="10492352" y="1129554"/>
              <a:ext cx="1628514" cy="8685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4" name="直接连接符 31">
              <a:extLst>
                <a:ext uri="{FF2B5EF4-FFF2-40B4-BE49-F238E27FC236}">
                  <a16:creationId xmlns:a16="http://schemas.microsoft.com/office/drawing/2014/main" id="{61A6349E-E5F7-407D-9B2D-1275DAFB45DE}"/>
                </a:ext>
              </a:extLst>
            </p:cNvPr>
            <p:cNvCxnSpPr/>
            <p:nvPr/>
          </p:nvCxnSpPr>
          <p:spPr>
            <a:xfrm>
              <a:off x="10424620" y="1066800"/>
              <a:ext cx="1787299" cy="273050"/>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5" name="直接连接符 32">
              <a:extLst>
                <a:ext uri="{FF2B5EF4-FFF2-40B4-BE49-F238E27FC236}">
                  <a16:creationId xmlns:a16="http://schemas.microsoft.com/office/drawing/2014/main" id="{D67EC3F8-A825-44EE-9552-CDF2D3D50FA5}"/>
                </a:ext>
              </a:extLst>
            </p:cNvPr>
            <p:cNvCxnSpPr/>
            <p:nvPr/>
          </p:nvCxnSpPr>
          <p:spPr>
            <a:xfrm>
              <a:off x="9827393" y="1900622"/>
              <a:ext cx="2293473" cy="73277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33">
              <a:extLst>
                <a:ext uri="{FF2B5EF4-FFF2-40B4-BE49-F238E27FC236}">
                  <a16:creationId xmlns:a16="http://schemas.microsoft.com/office/drawing/2014/main" id="{3F60D2E1-FF88-401A-AB08-83D0A3AB3997}"/>
                </a:ext>
              </a:extLst>
            </p:cNvPr>
            <p:cNvCxnSpPr/>
            <p:nvPr/>
          </p:nvCxnSpPr>
          <p:spPr>
            <a:xfrm>
              <a:off x="9632987" y="2603004"/>
              <a:ext cx="713280" cy="14372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34">
              <a:extLst>
                <a:ext uri="{FF2B5EF4-FFF2-40B4-BE49-F238E27FC236}">
                  <a16:creationId xmlns:a16="http://schemas.microsoft.com/office/drawing/2014/main" id="{C1588AAC-BE02-4EEF-9E4D-82EC04075B5A}"/>
                </a:ext>
              </a:extLst>
            </p:cNvPr>
            <p:cNvCxnSpPr/>
            <p:nvPr/>
          </p:nvCxnSpPr>
          <p:spPr>
            <a:xfrm flipV="1">
              <a:off x="9414933" y="4200117"/>
              <a:ext cx="2705933" cy="422683"/>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8" name="直接连接符 35">
              <a:extLst>
                <a:ext uri="{FF2B5EF4-FFF2-40B4-BE49-F238E27FC236}">
                  <a16:creationId xmlns:a16="http://schemas.microsoft.com/office/drawing/2014/main" id="{8B9B97CB-126B-4D12-AF45-4242C7E804B8}"/>
                </a:ext>
              </a:extLst>
            </p:cNvPr>
            <p:cNvCxnSpPr/>
            <p:nvPr/>
          </p:nvCxnSpPr>
          <p:spPr>
            <a:xfrm>
              <a:off x="9474201" y="4622800"/>
              <a:ext cx="660400" cy="635268"/>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9" name="直接连接符 36">
              <a:extLst>
                <a:ext uri="{FF2B5EF4-FFF2-40B4-BE49-F238E27FC236}">
                  <a16:creationId xmlns:a16="http://schemas.microsoft.com/office/drawing/2014/main" id="{D8A96669-66FD-4FA1-8486-D9654993C1E5}"/>
                </a:ext>
              </a:extLst>
            </p:cNvPr>
            <p:cNvCxnSpPr/>
            <p:nvPr/>
          </p:nvCxnSpPr>
          <p:spPr>
            <a:xfrm flipV="1">
              <a:off x="10134601" y="4411459"/>
              <a:ext cx="839528" cy="846609"/>
            </a:xfrm>
            <a:prstGeom prst="line">
              <a:avLst/>
            </a:prstGeom>
            <a:ln>
              <a:gradFill>
                <a:gsLst>
                  <a:gs pos="0">
                    <a:schemeClr val="accent1">
                      <a:lumMod val="5000"/>
                      <a:lumOff val="95000"/>
                      <a:alpha val="4000"/>
                    </a:schemeClr>
                  </a:gs>
                  <a:gs pos="38000">
                    <a:schemeClr val="bg1">
                      <a:alpha val="14000"/>
                    </a:schemeClr>
                  </a:gs>
                  <a:gs pos="68000">
                    <a:schemeClr val="bg1">
                      <a:alpha val="28000"/>
                    </a:schemeClr>
                  </a:gs>
                  <a:gs pos="100000">
                    <a:schemeClr val="bg1">
                      <a:alpha val="7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0" name="椭圆 37">
              <a:extLst>
                <a:ext uri="{FF2B5EF4-FFF2-40B4-BE49-F238E27FC236}">
                  <a16:creationId xmlns:a16="http://schemas.microsoft.com/office/drawing/2014/main" id="{8156A5A6-0CBC-4070-8248-FAB24D39D0AF}"/>
                </a:ext>
              </a:extLst>
            </p:cNvPr>
            <p:cNvSpPr/>
            <p:nvPr/>
          </p:nvSpPr>
          <p:spPr>
            <a:xfrm>
              <a:off x="3213701" y="663573"/>
              <a:ext cx="45719" cy="45719"/>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1" name="椭圆 38">
              <a:extLst>
                <a:ext uri="{FF2B5EF4-FFF2-40B4-BE49-F238E27FC236}">
                  <a16:creationId xmlns:a16="http://schemas.microsoft.com/office/drawing/2014/main" id="{FCF10EDC-597A-4187-8100-CB8B60B85552}"/>
                </a:ext>
              </a:extLst>
            </p:cNvPr>
            <p:cNvSpPr/>
            <p:nvPr/>
          </p:nvSpPr>
          <p:spPr>
            <a:xfrm>
              <a:off x="3160178" y="100329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2" name="椭圆 39">
              <a:extLst>
                <a:ext uri="{FF2B5EF4-FFF2-40B4-BE49-F238E27FC236}">
                  <a16:creationId xmlns:a16="http://schemas.microsoft.com/office/drawing/2014/main" id="{F85D3B92-B9AA-44BC-9BB0-D88AA0AF4E30}"/>
                </a:ext>
              </a:extLst>
            </p:cNvPr>
            <p:cNvSpPr/>
            <p:nvPr/>
          </p:nvSpPr>
          <p:spPr>
            <a:xfrm>
              <a:off x="2265884" y="414336"/>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3" name="椭圆 40">
              <a:extLst>
                <a:ext uri="{FF2B5EF4-FFF2-40B4-BE49-F238E27FC236}">
                  <a16:creationId xmlns:a16="http://schemas.microsoft.com/office/drawing/2014/main" id="{3FD0FA08-BD0F-409F-B656-252CEDABEFE1}"/>
                </a:ext>
              </a:extLst>
            </p:cNvPr>
            <p:cNvSpPr/>
            <p:nvPr/>
          </p:nvSpPr>
          <p:spPr>
            <a:xfrm>
              <a:off x="1957049" y="244311"/>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4" name="椭圆 41">
              <a:extLst>
                <a:ext uri="{FF2B5EF4-FFF2-40B4-BE49-F238E27FC236}">
                  <a16:creationId xmlns:a16="http://schemas.microsoft.com/office/drawing/2014/main" id="{6AEA637E-D7FA-4814-AD08-3DB96D31EAD0}"/>
                </a:ext>
              </a:extLst>
            </p:cNvPr>
            <p:cNvSpPr/>
            <p:nvPr/>
          </p:nvSpPr>
          <p:spPr>
            <a:xfrm>
              <a:off x="246782" y="2364273"/>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5" name="椭圆 42">
              <a:extLst>
                <a:ext uri="{FF2B5EF4-FFF2-40B4-BE49-F238E27FC236}">
                  <a16:creationId xmlns:a16="http://schemas.microsoft.com/office/drawing/2014/main" id="{68B4EF72-5DFA-4984-BF2C-1A6AE7EF5F0C}"/>
                </a:ext>
              </a:extLst>
            </p:cNvPr>
            <p:cNvSpPr/>
            <p:nvPr/>
          </p:nvSpPr>
          <p:spPr>
            <a:xfrm>
              <a:off x="2078561" y="1274144"/>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6" name="椭圆 43">
              <a:extLst>
                <a:ext uri="{FF2B5EF4-FFF2-40B4-BE49-F238E27FC236}">
                  <a16:creationId xmlns:a16="http://schemas.microsoft.com/office/drawing/2014/main" id="{05259F84-87F5-4D13-A2CE-6C78F3881767}"/>
                </a:ext>
              </a:extLst>
            </p:cNvPr>
            <p:cNvSpPr/>
            <p:nvPr/>
          </p:nvSpPr>
          <p:spPr>
            <a:xfrm>
              <a:off x="1335223" y="2603132"/>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7" name="椭圆 44">
              <a:extLst>
                <a:ext uri="{FF2B5EF4-FFF2-40B4-BE49-F238E27FC236}">
                  <a16:creationId xmlns:a16="http://schemas.microsoft.com/office/drawing/2014/main" id="{B2CD3D08-71E1-4C1F-BD3C-DE83A4BF0585}"/>
                </a:ext>
              </a:extLst>
            </p:cNvPr>
            <p:cNvSpPr/>
            <p:nvPr/>
          </p:nvSpPr>
          <p:spPr>
            <a:xfrm>
              <a:off x="3418023" y="3645512"/>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8" name="椭圆 45">
              <a:extLst>
                <a:ext uri="{FF2B5EF4-FFF2-40B4-BE49-F238E27FC236}">
                  <a16:creationId xmlns:a16="http://schemas.microsoft.com/office/drawing/2014/main" id="{BF4B5B13-720B-4707-B376-01EF5AEE8C98}"/>
                </a:ext>
              </a:extLst>
            </p:cNvPr>
            <p:cNvSpPr/>
            <p:nvPr/>
          </p:nvSpPr>
          <p:spPr>
            <a:xfrm>
              <a:off x="2185715" y="4673270"/>
              <a:ext cx="36000" cy="36000"/>
            </a:xfrm>
            <a:prstGeom prst="ellipse">
              <a:avLst/>
            </a:prstGeom>
            <a:solidFill>
              <a:schemeClr val="bg1">
                <a:alpha val="36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99" name="椭圆 46">
              <a:extLst>
                <a:ext uri="{FF2B5EF4-FFF2-40B4-BE49-F238E27FC236}">
                  <a16:creationId xmlns:a16="http://schemas.microsoft.com/office/drawing/2014/main" id="{D1713B07-ECD7-4FA8-928D-D78DB1D76A86}"/>
                </a:ext>
              </a:extLst>
            </p:cNvPr>
            <p:cNvSpPr/>
            <p:nvPr/>
          </p:nvSpPr>
          <p:spPr>
            <a:xfrm>
              <a:off x="18453" y="4182117"/>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0" name="椭圆 47">
              <a:extLst>
                <a:ext uri="{FF2B5EF4-FFF2-40B4-BE49-F238E27FC236}">
                  <a16:creationId xmlns:a16="http://schemas.microsoft.com/office/drawing/2014/main" id="{B33494AA-266E-4063-8EE3-81D8E61C91EE}"/>
                </a:ext>
              </a:extLst>
            </p:cNvPr>
            <p:cNvSpPr/>
            <p:nvPr/>
          </p:nvSpPr>
          <p:spPr>
            <a:xfrm>
              <a:off x="1096580" y="5460985"/>
              <a:ext cx="36000" cy="36000"/>
            </a:xfrm>
            <a:prstGeom prst="ellipse">
              <a:avLst/>
            </a:prstGeom>
            <a:solidFill>
              <a:schemeClr val="bg1">
                <a:alpha val="24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1" name="椭圆 48">
              <a:extLst>
                <a:ext uri="{FF2B5EF4-FFF2-40B4-BE49-F238E27FC236}">
                  <a16:creationId xmlns:a16="http://schemas.microsoft.com/office/drawing/2014/main" id="{9C1A8E30-A8C8-4E64-8C15-71578745B2FE}"/>
                </a:ext>
              </a:extLst>
            </p:cNvPr>
            <p:cNvSpPr/>
            <p:nvPr/>
          </p:nvSpPr>
          <p:spPr>
            <a:xfrm>
              <a:off x="10154209" y="424378"/>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2" name="椭圆 49">
              <a:extLst>
                <a:ext uri="{FF2B5EF4-FFF2-40B4-BE49-F238E27FC236}">
                  <a16:creationId xmlns:a16="http://schemas.microsoft.com/office/drawing/2014/main" id="{1E308E70-EFE7-42A5-8D75-EA8369B0860E}"/>
                </a:ext>
              </a:extLst>
            </p:cNvPr>
            <p:cNvSpPr/>
            <p:nvPr/>
          </p:nvSpPr>
          <p:spPr>
            <a:xfrm>
              <a:off x="8150191" y="5973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3" name="椭圆 50">
              <a:extLst>
                <a:ext uri="{FF2B5EF4-FFF2-40B4-BE49-F238E27FC236}">
                  <a16:creationId xmlns:a16="http://schemas.microsoft.com/office/drawing/2014/main" id="{27CD8D5A-929C-4F2F-9387-E91AB8932C16}"/>
                </a:ext>
              </a:extLst>
            </p:cNvPr>
            <p:cNvSpPr/>
            <p:nvPr/>
          </p:nvSpPr>
          <p:spPr>
            <a:xfrm>
              <a:off x="9382640" y="311618"/>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4" name="椭圆 51">
              <a:extLst>
                <a:ext uri="{FF2B5EF4-FFF2-40B4-BE49-F238E27FC236}">
                  <a16:creationId xmlns:a16="http://schemas.microsoft.com/office/drawing/2014/main" id="{C1D62D97-9148-4649-A967-CB2D8A35931E}"/>
                </a:ext>
              </a:extLst>
            </p:cNvPr>
            <p:cNvSpPr/>
            <p:nvPr/>
          </p:nvSpPr>
          <p:spPr>
            <a:xfrm>
              <a:off x="9533458" y="373259"/>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5" name="椭圆 52">
              <a:extLst>
                <a:ext uri="{FF2B5EF4-FFF2-40B4-BE49-F238E27FC236}">
                  <a16:creationId xmlns:a16="http://schemas.microsoft.com/office/drawing/2014/main" id="{DFB79F86-2985-40A6-A5E0-992F80C7F528}"/>
                </a:ext>
              </a:extLst>
            </p:cNvPr>
            <p:cNvSpPr/>
            <p:nvPr/>
          </p:nvSpPr>
          <p:spPr>
            <a:xfrm>
              <a:off x="9339791" y="514547"/>
              <a:ext cx="36000" cy="36000"/>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6" name="椭圆 53">
              <a:extLst>
                <a:ext uri="{FF2B5EF4-FFF2-40B4-BE49-F238E27FC236}">
                  <a16:creationId xmlns:a16="http://schemas.microsoft.com/office/drawing/2014/main" id="{76E82B41-3866-4EB2-8780-8AADAF4AF7E1}"/>
                </a:ext>
              </a:extLst>
            </p:cNvPr>
            <p:cNvSpPr/>
            <p:nvPr/>
          </p:nvSpPr>
          <p:spPr>
            <a:xfrm>
              <a:off x="9858541" y="750350"/>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7" name="椭圆 54">
              <a:extLst>
                <a:ext uri="{FF2B5EF4-FFF2-40B4-BE49-F238E27FC236}">
                  <a16:creationId xmlns:a16="http://schemas.microsoft.com/office/drawing/2014/main" id="{C1518FA8-0425-4ACE-A2E0-F54F3FDB2222}"/>
                </a:ext>
              </a:extLst>
            </p:cNvPr>
            <p:cNvSpPr/>
            <p:nvPr/>
          </p:nvSpPr>
          <p:spPr>
            <a:xfrm>
              <a:off x="10401699" y="1073324"/>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8" name="椭圆 55">
              <a:extLst>
                <a:ext uri="{FF2B5EF4-FFF2-40B4-BE49-F238E27FC236}">
                  <a16:creationId xmlns:a16="http://schemas.microsoft.com/office/drawing/2014/main" id="{22EA0430-B95D-4A26-8FA6-F73926244414}"/>
                </a:ext>
              </a:extLst>
            </p:cNvPr>
            <p:cNvSpPr/>
            <p:nvPr/>
          </p:nvSpPr>
          <p:spPr>
            <a:xfrm>
              <a:off x="11074613" y="885729"/>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09" name="椭圆 56">
              <a:extLst>
                <a:ext uri="{FF2B5EF4-FFF2-40B4-BE49-F238E27FC236}">
                  <a16:creationId xmlns:a16="http://schemas.microsoft.com/office/drawing/2014/main" id="{5BE42E98-3BFC-41D4-8C58-41889FD26C27}"/>
                </a:ext>
              </a:extLst>
            </p:cNvPr>
            <p:cNvSpPr/>
            <p:nvPr/>
          </p:nvSpPr>
          <p:spPr>
            <a:xfrm>
              <a:off x="10554365" y="272873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0" name="椭圆 57">
              <a:extLst>
                <a:ext uri="{FF2B5EF4-FFF2-40B4-BE49-F238E27FC236}">
                  <a16:creationId xmlns:a16="http://schemas.microsoft.com/office/drawing/2014/main" id="{152A60C5-62CC-43E0-B42A-610DF429BB8D}"/>
                </a:ext>
              </a:extLst>
            </p:cNvPr>
            <p:cNvSpPr/>
            <p:nvPr/>
          </p:nvSpPr>
          <p:spPr>
            <a:xfrm>
              <a:off x="9451341" y="4215300"/>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1" name="椭圆 58">
              <a:extLst>
                <a:ext uri="{FF2B5EF4-FFF2-40B4-BE49-F238E27FC236}">
                  <a16:creationId xmlns:a16="http://schemas.microsoft.com/office/drawing/2014/main" id="{7833A523-28B2-46CC-8651-DBF7613896F2}"/>
                </a:ext>
              </a:extLst>
            </p:cNvPr>
            <p:cNvSpPr/>
            <p:nvPr/>
          </p:nvSpPr>
          <p:spPr>
            <a:xfrm>
              <a:off x="11410316" y="4511555"/>
              <a:ext cx="45719" cy="45719"/>
            </a:xfrm>
            <a:prstGeom prst="ellipse">
              <a:avLst/>
            </a:prstGeom>
            <a:solidFill>
              <a:schemeClr val="bg1">
                <a:alpha val="33000"/>
              </a:schemeClr>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2" name="椭圆 59">
              <a:extLst>
                <a:ext uri="{FF2B5EF4-FFF2-40B4-BE49-F238E27FC236}">
                  <a16:creationId xmlns:a16="http://schemas.microsoft.com/office/drawing/2014/main" id="{BAC1DB6F-5FCD-4A8E-B0F0-47CC6A62CE32}"/>
                </a:ext>
              </a:extLst>
            </p:cNvPr>
            <p:cNvSpPr/>
            <p:nvPr/>
          </p:nvSpPr>
          <p:spPr>
            <a:xfrm>
              <a:off x="10101776" y="5254893"/>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sp>
          <p:nvSpPr>
            <p:cNvPr id="113" name="椭圆 60">
              <a:extLst>
                <a:ext uri="{FF2B5EF4-FFF2-40B4-BE49-F238E27FC236}">
                  <a16:creationId xmlns:a16="http://schemas.microsoft.com/office/drawing/2014/main" id="{C7C58CDA-7BC6-4EE8-B65A-03EB3C8FDEAD}"/>
                </a:ext>
              </a:extLst>
            </p:cNvPr>
            <p:cNvSpPr/>
            <p:nvPr/>
          </p:nvSpPr>
          <p:spPr>
            <a:xfrm>
              <a:off x="9464676" y="4611688"/>
              <a:ext cx="36000" cy="36000"/>
            </a:xfrm>
            <a:prstGeom prst="ellipse">
              <a:avLst/>
            </a:prstGeom>
            <a:solidFill>
              <a:schemeClr val="bg1"/>
            </a:solidFill>
            <a:ln>
              <a:noFill/>
            </a:ln>
            <a:effectLst>
              <a:glow>
                <a:srgbClr val="00B0F0">
                  <a:alpha val="7000"/>
                </a:srgbClr>
              </a:glow>
              <a:outerShdw blurRad="292100" sx="102000" sy="102000" algn="ctr" rotWithShape="0">
                <a:srgbClr val="5DFFF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lumMod val="95000"/>
                    <a:lumOff val="5000"/>
                  </a:schemeClr>
                </a:solidFill>
              </a:endParaRPr>
            </a:p>
          </p:txBody>
        </p:sp>
      </p:grpSp>
      <p:pic>
        <p:nvPicPr>
          <p:cNvPr id="115" name="Picture 114" descr="Background pattern&#10;&#10;Description automatically generated">
            <a:extLst>
              <a:ext uri="{FF2B5EF4-FFF2-40B4-BE49-F238E27FC236}">
                <a16:creationId xmlns:a16="http://schemas.microsoft.com/office/drawing/2014/main" id="{662BEFD9-928B-4258-A284-D5E4CFD697CE}"/>
              </a:ext>
            </a:extLst>
          </p:cNvPr>
          <p:cNvPicPr>
            <a:picLocks noChangeAspect="1"/>
          </p:cNvPicPr>
          <p:nvPr userDrawn="1"/>
        </p:nvPicPr>
        <p:blipFill rotWithShape="1">
          <a:blip r:embed="rId9" cstate="screen">
            <a:alphaModFix amt="20000"/>
            <a:extLst>
              <a:ext uri="{28A0092B-C50C-407E-A947-70E740481C1C}">
                <a14:useLocalDpi xmlns:a14="http://schemas.microsoft.com/office/drawing/2010/main" val="0"/>
              </a:ext>
            </a:extLst>
          </a:blip>
          <a:srcRect/>
          <a:stretch/>
        </p:blipFill>
        <p:spPr>
          <a:xfrm flipH="1">
            <a:off x="-18734" y="-14210"/>
            <a:ext cx="12210731" cy="6884028"/>
          </a:xfrm>
          <a:prstGeom prst="rect">
            <a:avLst/>
          </a:prstGeom>
        </p:spPr>
      </p:pic>
      <p:sp>
        <p:nvSpPr>
          <p:cNvPr id="3" name="フリーフォーム 14">
            <a:extLst>
              <a:ext uri="{FF2B5EF4-FFF2-40B4-BE49-F238E27FC236}">
                <a16:creationId xmlns:a16="http://schemas.microsoft.com/office/drawing/2014/main" id="{0D22D139-AAE7-48ED-BC1E-D4EB2B33B3A2}"/>
              </a:ext>
            </a:extLst>
          </p:cNvPr>
          <p:cNvSpPr/>
          <p:nvPr userDrawn="1"/>
        </p:nvSpPr>
        <p:spPr>
          <a:xfrm>
            <a:off x="-1" y="6407066"/>
            <a:ext cx="9739901" cy="80840"/>
          </a:xfrm>
          <a:custGeom>
            <a:avLst/>
            <a:gdLst>
              <a:gd name="connsiteX0" fmla="*/ 0 w 7495974"/>
              <a:gd name="connsiteY0" fmla="*/ 0 h 80840"/>
              <a:gd name="connsiteX1" fmla="*/ 7495974 w 7495974"/>
              <a:gd name="connsiteY1" fmla="*/ 0 h 80840"/>
              <a:gd name="connsiteX2" fmla="*/ 7450306 w 7495974"/>
              <a:gd name="connsiteY2" fmla="*/ 80840 h 80840"/>
              <a:gd name="connsiteX3" fmla="*/ 0 w 7495974"/>
              <a:gd name="connsiteY3" fmla="*/ 80840 h 80840"/>
            </a:gdLst>
            <a:ahLst/>
            <a:cxnLst>
              <a:cxn ang="0">
                <a:pos x="connsiteX0" y="connsiteY0"/>
              </a:cxn>
              <a:cxn ang="0">
                <a:pos x="connsiteX1" y="connsiteY1"/>
              </a:cxn>
              <a:cxn ang="0">
                <a:pos x="connsiteX2" y="connsiteY2"/>
              </a:cxn>
              <a:cxn ang="0">
                <a:pos x="connsiteX3" y="connsiteY3"/>
              </a:cxn>
            </a:cxnLst>
            <a:rect l="l" t="t" r="r" b="b"/>
            <a:pathLst>
              <a:path w="7495974" h="80840">
                <a:moveTo>
                  <a:pt x="0" y="0"/>
                </a:moveTo>
                <a:lnTo>
                  <a:pt x="7495974" y="0"/>
                </a:lnTo>
                <a:lnTo>
                  <a:pt x="7450306" y="80840"/>
                </a:lnTo>
                <a:lnTo>
                  <a:pt x="0" y="80840"/>
                </a:lnTo>
                <a:close/>
              </a:path>
            </a:pathLst>
          </a:custGeom>
          <a:gradFill flip="none" rotWithShape="1">
            <a:gsLst>
              <a:gs pos="16000">
                <a:schemeClr val="bg1"/>
              </a:gs>
              <a:gs pos="0">
                <a:schemeClr val="bg1"/>
              </a:gs>
              <a:gs pos="50000">
                <a:srgbClr val="E5E5E5"/>
              </a:gs>
              <a:gs pos="29000">
                <a:srgbClr val="F5F5F5"/>
              </a:gs>
              <a:gs pos="75000">
                <a:srgbClr val="CDCDCF"/>
              </a:gs>
              <a:gs pos="100000">
                <a:srgbClr val="B5B5B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pic>
        <p:nvPicPr>
          <p:cNvPr id="5" name="図 9">
            <a:extLst>
              <a:ext uri="{FF2B5EF4-FFF2-40B4-BE49-F238E27FC236}">
                <a16:creationId xmlns:a16="http://schemas.microsoft.com/office/drawing/2014/main" id="{1EC6B634-3B2D-59A5-DC06-CAA09D0BFCB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8487" y="6331403"/>
            <a:ext cx="2030586" cy="357383"/>
          </a:xfrm>
          <a:prstGeom prst="rect">
            <a:avLst/>
          </a:prstGeom>
        </p:spPr>
      </p:pic>
      <p:sp>
        <p:nvSpPr>
          <p:cNvPr id="6" name="テキスト プレースホルダー 8">
            <a:extLst>
              <a:ext uri="{FF2B5EF4-FFF2-40B4-BE49-F238E27FC236}">
                <a16:creationId xmlns:a16="http://schemas.microsoft.com/office/drawing/2014/main" id="{D0716ADA-FE8F-2F22-6B22-B18588DD2884}"/>
              </a:ext>
            </a:extLst>
          </p:cNvPr>
          <p:cNvSpPr txBox="1">
            <a:spLocks/>
          </p:cNvSpPr>
          <p:nvPr userDrawn="1"/>
        </p:nvSpPr>
        <p:spPr>
          <a:xfrm>
            <a:off x="255627" y="6466403"/>
            <a:ext cx="4270186" cy="368087"/>
          </a:xfrm>
          <a:prstGeom prst="rect">
            <a:avLst/>
          </a:prstGeom>
        </p:spPr>
        <p:txBody>
          <a:bodyPr anchor="ctr">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00" dirty="0">
                <a:latin typeface="Open Sans" panose="020B0606030504020204" pitchFamily="34" charset="0"/>
                <a:ea typeface="Open Sans" panose="020B0606030504020204" pitchFamily="34" charset="0"/>
                <a:cs typeface="Open Sans" panose="020B0606030504020204" pitchFamily="34" charset="0"/>
              </a:rPr>
              <a:t>Copyright © 2017-2021 TOYO Corporation.  All Rights Reserved</a:t>
            </a:r>
            <a:endParaRPr lang="ja-JP" altLang="en-US" sz="800" dirty="0">
              <a:latin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C4BBDC2B-B50B-7FE1-6907-EBDF9310D4E1}"/>
              </a:ext>
            </a:extLst>
          </p:cNvPr>
          <p:cNvSpPr txBox="1"/>
          <p:nvPr userDrawn="1"/>
        </p:nvSpPr>
        <p:spPr>
          <a:xfrm>
            <a:off x="5667153" y="6513091"/>
            <a:ext cx="857693" cy="215444"/>
          </a:xfrm>
          <a:prstGeom prst="rect">
            <a:avLst/>
          </a:prstGeom>
          <a:noFill/>
        </p:spPr>
        <p:txBody>
          <a:bodyPr wrap="square" rtlCol="0">
            <a:spAutoFit/>
          </a:bodyPr>
          <a:lstStyle/>
          <a:p>
            <a:pPr algn="ctr"/>
            <a:fld id="{CF052E8E-B9D8-4C38-B7FB-C415D8A08675}" type="slidenum">
              <a:rPr lang="en-US" sz="800" i="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0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132179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hf hdr="0" ftr="0" dt="0"/>
  <p:txStyles>
    <p:titleStyle>
      <a:lvl1pPr algn="l" defTabSz="914400" rtl="0" eaLnBrk="1" latinLnBrk="0" hangingPunct="1">
        <a:lnSpc>
          <a:spcPct val="90000"/>
        </a:lnSpc>
        <a:spcBef>
          <a:spcPct val="0"/>
        </a:spcBef>
        <a:buNone/>
        <a:defRPr kumimoji="1" sz="3600"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3" Type="http://schemas.openxmlformats.org/officeDocument/2006/relationships/image" Target="../media/image52.emf"/><Relationship Id="rId18" Type="http://schemas.openxmlformats.org/officeDocument/2006/relationships/image" Target="../media/image57.emf"/><Relationship Id="rId26" Type="http://schemas.openxmlformats.org/officeDocument/2006/relationships/image" Target="../media/image65.emf"/><Relationship Id="rId39" Type="http://schemas.openxmlformats.org/officeDocument/2006/relationships/image" Target="../media/image78.emf"/><Relationship Id="rId21" Type="http://schemas.openxmlformats.org/officeDocument/2006/relationships/image" Target="../media/image60.emf"/><Relationship Id="rId34" Type="http://schemas.openxmlformats.org/officeDocument/2006/relationships/image" Target="../media/image73.emf"/><Relationship Id="rId42" Type="http://schemas.openxmlformats.org/officeDocument/2006/relationships/image" Target="../media/image81.emf"/><Relationship Id="rId7" Type="http://schemas.openxmlformats.org/officeDocument/2006/relationships/image" Target="../media/image46.emf"/><Relationship Id="rId2" Type="http://schemas.openxmlformats.org/officeDocument/2006/relationships/notesSlide" Target="../notesSlides/notesSlide8.xml"/><Relationship Id="rId16" Type="http://schemas.openxmlformats.org/officeDocument/2006/relationships/image" Target="../media/image55.emf"/><Relationship Id="rId29" Type="http://schemas.openxmlformats.org/officeDocument/2006/relationships/image" Target="../media/image68.emf"/><Relationship Id="rId1" Type="http://schemas.openxmlformats.org/officeDocument/2006/relationships/slideLayout" Target="../slideLayouts/slideLayout4.xml"/><Relationship Id="rId6" Type="http://schemas.openxmlformats.org/officeDocument/2006/relationships/image" Target="../media/image45.emf"/><Relationship Id="rId11" Type="http://schemas.openxmlformats.org/officeDocument/2006/relationships/image" Target="../media/image50.emf"/><Relationship Id="rId24" Type="http://schemas.openxmlformats.org/officeDocument/2006/relationships/image" Target="../media/image63.emf"/><Relationship Id="rId32" Type="http://schemas.openxmlformats.org/officeDocument/2006/relationships/image" Target="../media/image71.emf"/><Relationship Id="rId37" Type="http://schemas.openxmlformats.org/officeDocument/2006/relationships/image" Target="../media/image76.emf"/><Relationship Id="rId40" Type="http://schemas.openxmlformats.org/officeDocument/2006/relationships/image" Target="../media/image79.emf"/><Relationship Id="rId45" Type="http://schemas.openxmlformats.org/officeDocument/2006/relationships/image" Target="../media/image84.emf"/><Relationship Id="rId5" Type="http://schemas.openxmlformats.org/officeDocument/2006/relationships/image" Target="../media/image44.emf"/><Relationship Id="rId15" Type="http://schemas.openxmlformats.org/officeDocument/2006/relationships/image" Target="../media/image54.emf"/><Relationship Id="rId23" Type="http://schemas.openxmlformats.org/officeDocument/2006/relationships/image" Target="../media/image62.emf"/><Relationship Id="rId28" Type="http://schemas.openxmlformats.org/officeDocument/2006/relationships/image" Target="../media/image67.emf"/><Relationship Id="rId36" Type="http://schemas.openxmlformats.org/officeDocument/2006/relationships/image" Target="../media/image75.png"/><Relationship Id="rId10" Type="http://schemas.openxmlformats.org/officeDocument/2006/relationships/image" Target="../media/image49.emf"/><Relationship Id="rId19" Type="http://schemas.openxmlformats.org/officeDocument/2006/relationships/image" Target="../media/image58.emf"/><Relationship Id="rId31" Type="http://schemas.openxmlformats.org/officeDocument/2006/relationships/image" Target="../media/image70.emf"/><Relationship Id="rId44" Type="http://schemas.openxmlformats.org/officeDocument/2006/relationships/image" Target="../media/image83.emf"/><Relationship Id="rId4" Type="http://schemas.openxmlformats.org/officeDocument/2006/relationships/image" Target="../media/image43.emf"/><Relationship Id="rId9" Type="http://schemas.openxmlformats.org/officeDocument/2006/relationships/image" Target="../media/image48.png"/><Relationship Id="rId14" Type="http://schemas.openxmlformats.org/officeDocument/2006/relationships/image" Target="../media/image53.emf"/><Relationship Id="rId22" Type="http://schemas.openxmlformats.org/officeDocument/2006/relationships/image" Target="../media/image61.emf"/><Relationship Id="rId27" Type="http://schemas.openxmlformats.org/officeDocument/2006/relationships/image" Target="../media/image66.emf"/><Relationship Id="rId30" Type="http://schemas.openxmlformats.org/officeDocument/2006/relationships/image" Target="../media/image69.emf"/><Relationship Id="rId35" Type="http://schemas.openxmlformats.org/officeDocument/2006/relationships/image" Target="../media/image74.emf"/><Relationship Id="rId43" Type="http://schemas.openxmlformats.org/officeDocument/2006/relationships/image" Target="../media/image82.emf"/><Relationship Id="rId8" Type="http://schemas.openxmlformats.org/officeDocument/2006/relationships/image" Target="../media/image47.emf"/><Relationship Id="rId3" Type="http://schemas.openxmlformats.org/officeDocument/2006/relationships/image" Target="../media/image42.emf"/><Relationship Id="rId12" Type="http://schemas.openxmlformats.org/officeDocument/2006/relationships/image" Target="../media/image51.emf"/><Relationship Id="rId17" Type="http://schemas.openxmlformats.org/officeDocument/2006/relationships/image" Target="../media/image56.emf"/><Relationship Id="rId25" Type="http://schemas.openxmlformats.org/officeDocument/2006/relationships/image" Target="../media/image64.png"/><Relationship Id="rId33" Type="http://schemas.openxmlformats.org/officeDocument/2006/relationships/image" Target="../media/image72.emf"/><Relationship Id="rId38" Type="http://schemas.openxmlformats.org/officeDocument/2006/relationships/image" Target="../media/image77.emf"/><Relationship Id="rId46" Type="http://schemas.openxmlformats.org/officeDocument/2006/relationships/image" Target="../media/image85.emf"/><Relationship Id="rId20" Type="http://schemas.openxmlformats.org/officeDocument/2006/relationships/image" Target="../media/image59.png"/><Relationship Id="rId41" Type="http://schemas.openxmlformats.org/officeDocument/2006/relationships/image" Target="../media/image80.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7.png"/><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89.jpeg"/><Relationship Id="rId7" Type="http://schemas.openxmlformats.org/officeDocument/2006/relationships/image" Target="../media/image92.wmf"/><Relationship Id="rId12" Type="http://schemas.openxmlformats.org/officeDocument/2006/relationships/image" Target="../media/image95.png"/><Relationship Id="rId2" Type="http://schemas.openxmlformats.org/officeDocument/2006/relationships/image" Target="../media/image88.emf"/><Relationship Id="rId1" Type="http://schemas.openxmlformats.org/officeDocument/2006/relationships/slideLayout" Target="../slideLayouts/slideLayout4.xml"/><Relationship Id="rId6" Type="http://schemas.openxmlformats.org/officeDocument/2006/relationships/oleObject" Target="../embeddings/oleObject2.bin"/><Relationship Id="rId11" Type="http://schemas.openxmlformats.org/officeDocument/2006/relationships/image" Target="../media/image94.wmf"/><Relationship Id="rId5" Type="http://schemas.openxmlformats.org/officeDocument/2006/relationships/image" Target="../media/image91.jpeg"/><Relationship Id="rId10" Type="http://schemas.openxmlformats.org/officeDocument/2006/relationships/oleObject" Target="../embeddings/oleObject4.bin"/><Relationship Id="rId4" Type="http://schemas.openxmlformats.org/officeDocument/2006/relationships/image" Target="../media/image90.jpeg"/><Relationship Id="rId9" Type="http://schemas.openxmlformats.org/officeDocument/2006/relationships/image" Target="../media/image93.wmf"/></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104.png"/><Relationship Id="rId5" Type="http://schemas.openxmlformats.org/officeDocument/2006/relationships/image" Target="../media/image38.png"/><Relationship Id="rId10" Type="http://schemas.openxmlformats.org/officeDocument/2006/relationships/image" Target="../media/image103.png"/><Relationship Id="rId4" Type="http://schemas.openxmlformats.org/officeDocument/2006/relationships/image" Target="../media/image37.png"/><Relationship Id="rId9" Type="http://schemas.openxmlformats.org/officeDocument/2006/relationships/image" Target="../media/image102.png"/></Relationships>
</file>

<file path=ppt/slides/_rels/slide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97.png"/><Relationship Id="rId1" Type="http://schemas.openxmlformats.org/officeDocument/2006/relationships/slideLayout" Target="../slideLayouts/slideLayout1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hyperlink" Target="mailto:info@toyotechus.com" TargetMode="External"/><Relationship Id="rId2" Type="http://schemas.openxmlformats.org/officeDocument/2006/relationships/image" Target="../media/image116.jpeg"/><Relationship Id="rId1" Type="http://schemas.openxmlformats.org/officeDocument/2006/relationships/slideLayout" Target="../slideLayouts/slideLayout15.xml"/><Relationship Id="rId6" Type="http://schemas.openxmlformats.org/officeDocument/2006/relationships/hyperlink" Target="https://youtu.be/Gr1hojkvRmE" TargetMode="External"/><Relationship Id="rId5" Type="http://schemas.openxmlformats.org/officeDocument/2006/relationships/hyperlink" Target="https://www.linkedin.com/company/aerogt-labs" TargetMode="External"/><Relationship Id="rId4" Type="http://schemas.openxmlformats.org/officeDocument/2006/relationships/hyperlink" Target="http://www.aerogtlabs.com/"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2.xml"/><Relationship Id="rId3" Type="http://schemas.openxmlformats.org/officeDocument/2006/relationships/tags" Target="../tags/tag3.xml"/><Relationship Id="rId21" Type="http://schemas.openxmlformats.org/officeDocument/2006/relationships/image" Target="../media/image19.jpe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8.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image" Target="../media/image17.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4DE3D63-DB82-4DA6-A9FD-8873B810D81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8CA0835-875F-E89D-2F86-81B3E8EFD3E3}"/>
              </a:ext>
            </a:extLst>
          </p:cNvPr>
          <p:cNvSpPr>
            <a:spLocks noGrp="1"/>
          </p:cNvSpPr>
          <p:nvPr>
            <p:ph type="ctrTitle"/>
          </p:nvPr>
        </p:nvSpPr>
        <p:spPr/>
        <p:txBody>
          <a:bodyPr>
            <a:normAutofit fontScale="90000"/>
          </a:bodyPr>
          <a:lstStyle/>
          <a:p>
            <a:r>
              <a:rPr lang="en-US" sz="4800" dirty="0">
                <a:solidFill>
                  <a:schemeClr val="tx1"/>
                </a:solidFill>
                <a:latin typeface="Roboto"/>
                <a:ea typeface="Roboto"/>
                <a:cs typeface="Roboto"/>
              </a:rPr>
              <a:t>The Challenges of 5G MIMO </a:t>
            </a:r>
            <a:br>
              <a:rPr lang="en-US" sz="4800" dirty="0">
                <a:latin typeface="Roboto"/>
                <a:ea typeface="Roboto"/>
                <a:cs typeface="Roboto"/>
              </a:rPr>
            </a:br>
            <a:r>
              <a:rPr lang="en-US" sz="4800" dirty="0">
                <a:latin typeface="Roboto"/>
                <a:ea typeface="Roboto"/>
                <a:cs typeface="Roboto"/>
              </a:rPr>
              <a:t>Measurements in a Vehicle</a:t>
            </a:r>
            <a:endParaRPr lang="en-US" dirty="0"/>
          </a:p>
        </p:txBody>
      </p:sp>
      <p:sp>
        <p:nvSpPr>
          <p:cNvPr id="7" name="TextBox 6">
            <a:extLst>
              <a:ext uri="{FF2B5EF4-FFF2-40B4-BE49-F238E27FC236}">
                <a16:creationId xmlns:a16="http://schemas.microsoft.com/office/drawing/2014/main" id="{AFCF4CA2-C5AD-92D7-4AE0-F3F77FC5FA1C}"/>
              </a:ext>
            </a:extLst>
          </p:cNvPr>
          <p:cNvSpPr txBox="1"/>
          <p:nvPr/>
        </p:nvSpPr>
        <p:spPr>
          <a:xfrm>
            <a:off x="806548" y="2817838"/>
            <a:ext cx="5289452" cy="646331"/>
          </a:xfrm>
          <a:prstGeom prst="rect">
            <a:avLst/>
          </a:prstGeom>
          <a:noFill/>
        </p:spPr>
        <p:txBody>
          <a:bodyPr wrap="square" rtlCol="0">
            <a:spAutoFit/>
          </a:bodyPr>
          <a:lstStyle/>
          <a:p>
            <a:r>
              <a:rPr lang="en-US" dirty="0"/>
              <a:t>Bo Han</a:t>
            </a:r>
          </a:p>
          <a:p>
            <a:r>
              <a:rPr lang="en-US" dirty="0"/>
              <a:t>Bo.han@aerogtlabs.com</a:t>
            </a:r>
          </a:p>
        </p:txBody>
      </p:sp>
    </p:spTree>
    <p:extLst>
      <p:ext uri="{BB962C8B-B14F-4D97-AF65-F5344CB8AC3E}">
        <p14:creationId xmlns:p14="http://schemas.microsoft.com/office/powerpoint/2010/main" val="20394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0B0ECE-B9FA-4850-B29B-1F043D7BDD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BA610F-9724-4B6E-8E97-4A05E60BEC71}"/>
              </a:ext>
            </a:extLst>
          </p:cNvPr>
          <p:cNvSpPr txBox="1"/>
          <p:nvPr/>
        </p:nvSpPr>
        <p:spPr>
          <a:xfrm>
            <a:off x="8065463" y="1723204"/>
            <a:ext cx="3829116" cy="338554"/>
          </a:xfrm>
          <a:prstGeom prst="rect">
            <a:avLst/>
          </a:prstGeom>
          <a:noFill/>
        </p:spPr>
        <p:txBody>
          <a:bodyPr wrap="square">
            <a:spAutoFit/>
          </a:bodyPr>
          <a:lstStyle/>
          <a:p>
            <a:r>
              <a:rPr lang="en-CA" sz="1600"/>
              <a:t>ESTIMATED NUMBER OF PROBES*</a:t>
            </a:r>
          </a:p>
        </p:txBody>
      </p:sp>
      <p:graphicFrame>
        <p:nvGraphicFramePr>
          <p:cNvPr id="3" name="Table 4">
            <a:extLst>
              <a:ext uri="{FF2B5EF4-FFF2-40B4-BE49-F238E27FC236}">
                <a16:creationId xmlns:a16="http://schemas.microsoft.com/office/drawing/2014/main" id="{204A0C1E-D5C6-468E-85DD-7D6139CC7776}"/>
              </a:ext>
            </a:extLst>
          </p:cNvPr>
          <p:cNvGraphicFramePr>
            <a:graphicFrameLocks noGrp="1"/>
          </p:cNvGraphicFramePr>
          <p:nvPr>
            <p:extLst>
              <p:ext uri="{D42A27DB-BD31-4B8C-83A1-F6EECF244321}">
                <p14:modId xmlns:p14="http://schemas.microsoft.com/office/powerpoint/2010/main" val="473556480"/>
              </p:ext>
            </p:extLst>
          </p:nvPr>
        </p:nvGraphicFramePr>
        <p:xfrm>
          <a:off x="8065463" y="2061758"/>
          <a:ext cx="3769230" cy="1032627"/>
        </p:xfrm>
        <a:graphic>
          <a:graphicData uri="http://schemas.openxmlformats.org/drawingml/2006/table">
            <a:tbl>
              <a:tblPr firstRow="1" bandRow="1">
                <a:tableStyleId>{5FD0F851-EC5A-4D38-B0AD-8093EC10F338}</a:tableStyleId>
              </a:tblPr>
              <a:tblGrid>
                <a:gridCol w="1384218">
                  <a:extLst>
                    <a:ext uri="{9D8B030D-6E8A-4147-A177-3AD203B41FA5}">
                      <a16:colId xmlns:a16="http://schemas.microsoft.com/office/drawing/2014/main" val="2492860684"/>
                    </a:ext>
                  </a:extLst>
                </a:gridCol>
                <a:gridCol w="1128602">
                  <a:extLst>
                    <a:ext uri="{9D8B030D-6E8A-4147-A177-3AD203B41FA5}">
                      <a16:colId xmlns:a16="http://schemas.microsoft.com/office/drawing/2014/main" val="3194889571"/>
                    </a:ext>
                  </a:extLst>
                </a:gridCol>
                <a:gridCol w="1256410">
                  <a:extLst>
                    <a:ext uri="{9D8B030D-6E8A-4147-A177-3AD203B41FA5}">
                      <a16:colId xmlns:a16="http://schemas.microsoft.com/office/drawing/2014/main" val="2072522677"/>
                    </a:ext>
                  </a:extLst>
                </a:gridCol>
              </a:tblGrid>
              <a:tr h="344209">
                <a:tc>
                  <a:txBody>
                    <a:bodyPr/>
                    <a:lstStyle/>
                    <a:p>
                      <a:r>
                        <a:rPr lang="en-CA" sz="1400"/>
                        <a:t>Frequency</a:t>
                      </a:r>
                    </a:p>
                  </a:txBody>
                  <a:tcPr/>
                </a:tc>
                <a:tc>
                  <a:txBody>
                    <a:bodyPr/>
                    <a:lstStyle/>
                    <a:p>
                      <a:r>
                        <a:rPr lang="en-CA" sz="1400"/>
                        <a:t>Small car</a:t>
                      </a:r>
                    </a:p>
                  </a:txBody>
                  <a:tcPr/>
                </a:tc>
                <a:tc>
                  <a:txBody>
                    <a:bodyPr/>
                    <a:lstStyle/>
                    <a:p>
                      <a:r>
                        <a:rPr lang="en-CA" sz="1400"/>
                        <a:t>Large truck</a:t>
                      </a:r>
                    </a:p>
                  </a:txBody>
                  <a:tcPr/>
                </a:tc>
                <a:extLst>
                  <a:ext uri="{0D108BD9-81ED-4DB2-BD59-A6C34878D82A}">
                    <a16:rowId xmlns:a16="http://schemas.microsoft.com/office/drawing/2014/main" val="3725948152"/>
                  </a:ext>
                </a:extLst>
              </a:tr>
              <a:tr h="344209">
                <a:tc>
                  <a:txBody>
                    <a:bodyPr/>
                    <a:lstStyle/>
                    <a:p>
                      <a:r>
                        <a:rPr lang="en-CA" sz="1400"/>
                        <a:t>410MHz</a:t>
                      </a:r>
                    </a:p>
                  </a:txBody>
                  <a:tcPr/>
                </a:tc>
                <a:tc>
                  <a:txBody>
                    <a:bodyPr/>
                    <a:lstStyle/>
                    <a:p>
                      <a:r>
                        <a:rPr lang="en-CA" sz="1400"/>
                        <a:t>49</a:t>
                      </a:r>
                    </a:p>
                  </a:txBody>
                  <a:tcPr/>
                </a:tc>
                <a:tc>
                  <a:txBody>
                    <a:bodyPr/>
                    <a:lstStyle/>
                    <a:p>
                      <a:r>
                        <a:rPr lang="en-CA" sz="1400"/>
                        <a:t>68</a:t>
                      </a:r>
                    </a:p>
                  </a:txBody>
                  <a:tcPr/>
                </a:tc>
                <a:extLst>
                  <a:ext uri="{0D108BD9-81ED-4DB2-BD59-A6C34878D82A}">
                    <a16:rowId xmlns:a16="http://schemas.microsoft.com/office/drawing/2014/main" val="3425272161"/>
                  </a:ext>
                </a:extLst>
              </a:tr>
              <a:tr h="344209">
                <a:tc>
                  <a:txBody>
                    <a:bodyPr/>
                    <a:lstStyle/>
                    <a:p>
                      <a:r>
                        <a:rPr lang="en-CA" sz="1400"/>
                        <a:t>7.125GHz</a:t>
                      </a:r>
                    </a:p>
                  </a:txBody>
                  <a:tcPr/>
                </a:tc>
                <a:tc>
                  <a:txBody>
                    <a:bodyPr/>
                    <a:lstStyle/>
                    <a:p>
                      <a:r>
                        <a:rPr lang="en-CA" sz="1400"/>
                        <a:t>851</a:t>
                      </a:r>
                    </a:p>
                  </a:txBody>
                  <a:tcPr/>
                </a:tc>
                <a:tc>
                  <a:txBody>
                    <a:bodyPr/>
                    <a:lstStyle/>
                    <a:p>
                      <a:r>
                        <a:rPr lang="en-CA" sz="1400"/>
                        <a:t>1178</a:t>
                      </a:r>
                    </a:p>
                  </a:txBody>
                  <a:tcPr/>
                </a:tc>
                <a:extLst>
                  <a:ext uri="{0D108BD9-81ED-4DB2-BD59-A6C34878D82A}">
                    <a16:rowId xmlns:a16="http://schemas.microsoft.com/office/drawing/2014/main" val="1229191072"/>
                  </a:ext>
                </a:extLst>
              </a:tr>
            </a:tbl>
          </a:graphicData>
        </a:graphic>
      </p:graphicFrame>
      <p:sp>
        <p:nvSpPr>
          <p:cNvPr id="7" name="TextBox 6">
            <a:extLst>
              <a:ext uri="{FF2B5EF4-FFF2-40B4-BE49-F238E27FC236}">
                <a16:creationId xmlns:a16="http://schemas.microsoft.com/office/drawing/2014/main" id="{C0C11B57-41FE-40DE-A2BA-E564EF1B3B4A}"/>
              </a:ext>
            </a:extLst>
          </p:cNvPr>
          <p:cNvSpPr txBox="1"/>
          <p:nvPr/>
        </p:nvSpPr>
        <p:spPr>
          <a:xfrm>
            <a:off x="8065463" y="3176451"/>
            <a:ext cx="3769230" cy="674031"/>
          </a:xfrm>
          <a:prstGeom prst="rect">
            <a:avLst/>
          </a:prstGeom>
          <a:noFill/>
        </p:spPr>
        <p:txBody>
          <a:bodyPr wrap="square" rtlCol="0">
            <a:spAutoFit/>
          </a:bodyPr>
          <a:lstStyle/>
          <a:p>
            <a:pPr>
              <a:lnSpc>
                <a:spcPct val="90000"/>
              </a:lnSpc>
            </a:pPr>
            <a:r>
              <a:rPr lang="en-CA" sz="1200"/>
              <a:t>* </a:t>
            </a:r>
            <a:r>
              <a:rPr lang="en-CA" sz="1000"/>
              <a:t>M. </a:t>
            </a:r>
            <a:r>
              <a:rPr lang="en-CA" sz="1000" err="1"/>
              <a:t>Berbeci</a:t>
            </a:r>
            <a:r>
              <a:rPr lang="en-CA" sz="1000"/>
              <a:t>, P. </a:t>
            </a:r>
            <a:r>
              <a:rPr lang="en-CA" sz="1000" err="1"/>
              <a:t>Pelland</a:t>
            </a:r>
            <a:r>
              <a:rPr lang="en-CA" sz="1000"/>
              <a:t> and T. </a:t>
            </a:r>
            <a:r>
              <a:rPr lang="en-CA" sz="1000" err="1"/>
              <a:t>Leifert</a:t>
            </a:r>
            <a:r>
              <a:rPr lang="en-CA" sz="1000"/>
              <a:t>, "Challenges for the Automotive Industry on MIMO OTA Testing," 2020 Antenna Measurement Techniques Association Symposium (AMTA), Newport, RI, USA, 2020, pp. 1-5.</a:t>
            </a:r>
          </a:p>
        </p:txBody>
      </p:sp>
      <p:sp>
        <p:nvSpPr>
          <p:cNvPr id="8" name="Title 7">
            <a:extLst>
              <a:ext uri="{FF2B5EF4-FFF2-40B4-BE49-F238E27FC236}">
                <a16:creationId xmlns:a16="http://schemas.microsoft.com/office/drawing/2014/main" id="{D1510751-81B2-43CB-AB5E-88DECF67CF51}"/>
              </a:ext>
            </a:extLst>
          </p:cNvPr>
          <p:cNvSpPr>
            <a:spLocks noGrp="1"/>
          </p:cNvSpPr>
          <p:nvPr>
            <p:ph type="title"/>
          </p:nvPr>
        </p:nvSpPr>
        <p:spPr/>
        <p:txBody>
          <a:bodyPr>
            <a:normAutofit/>
          </a:bodyPr>
          <a:lstStyle/>
          <a:p>
            <a:r>
              <a:rPr lang="en-US" altLang="zh-CN" sz="3600"/>
              <a:t>MPAC</a:t>
            </a:r>
            <a:r>
              <a:rPr lang="zh-CN" altLang="en-US" sz="3600"/>
              <a:t> </a:t>
            </a:r>
            <a:r>
              <a:rPr lang="en-US" altLang="zh-CN" sz="3600"/>
              <a:t>Solution</a:t>
            </a:r>
            <a:r>
              <a:rPr lang="zh-CN" altLang="en-US" sz="3600"/>
              <a:t> </a:t>
            </a:r>
            <a:r>
              <a:rPr lang="en-US" altLang="zh-CN" sz="3600"/>
              <a:t>for Automotive MIMO testing</a:t>
            </a:r>
            <a:endParaRPr lang="en-US"/>
          </a:p>
        </p:txBody>
      </p:sp>
      <p:sp>
        <p:nvSpPr>
          <p:cNvPr id="1852" name="Rectangle 5">
            <a:extLst>
              <a:ext uri="{FF2B5EF4-FFF2-40B4-BE49-F238E27FC236}">
                <a16:creationId xmlns:a16="http://schemas.microsoft.com/office/drawing/2014/main" id="{71E4C7EB-CC35-4517-A81D-52674537EB99}"/>
              </a:ext>
            </a:extLst>
          </p:cNvPr>
          <p:cNvSpPr>
            <a:spLocks noChangeArrowheads="1"/>
          </p:cNvSpPr>
          <p:nvPr/>
        </p:nvSpPr>
        <p:spPr bwMode="auto">
          <a:xfrm>
            <a:off x="2326847" y="4016092"/>
            <a:ext cx="1544638" cy="13922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3" name="Rectangle 6">
            <a:extLst>
              <a:ext uri="{FF2B5EF4-FFF2-40B4-BE49-F238E27FC236}">
                <a16:creationId xmlns:a16="http://schemas.microsoft.com/office/drawing/2014/main" id="{CD872056-61CC-4AC3-8E1E-953D4F5E2CC5}"/>
              </a:ext>
            </a:extLst>
          </p:cNvPr>
          <p:cNvSpPr>
            <a:spLocks noChangeArrowheads="1"/>
          </p:cNvSpPr>
          <p:nvPr/>
        </p:nvSpPr>
        <p:spPr bwMode="auto">
          <a:xfrm>
            <a:off x="2326847" y="4016092"/>
            <a:ext cx="1544638" cy="1392238"/>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4" name="Rectangle 7">
            <a:extLst>
              <a:ext uri="{FF2B5EF4-FFF2-40B4-BE49-F238E27FC236}">
                <a16:creationId xmlns:a16="http://schemas.microsoft.com/office/drawing/2014/main" id="{9FC577CB-B337-46EE-A73A-C1D6EFE0E8EE}"/>
              </a:ext>
            </a:extLst>
          </p:cNvPr>
          <p:cNvSpPr>
            <a:spLocks noChangeArrowheads="1"/>
          </p:cNvSpPr>
          <p:nvPr/>
        </p:nvSpPr>
        <p:spPr bwMode="auto">
          <a:xfrm>
            <a:off x="2877709" y="5203542"/>
            <a:ext cx="4584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Roboto" panose="02000000000000000000" pitchFamily="2" charset="0"/>
              </a:rPr>
              <a:t>Spirent </a:t>
            </a:r>
            <a:r>
              <a:rPr kumimoji="0" lang="en-US" altLang="en-US" sz="600" b="0" i="0" u="none" strike="noStrike" cap="none" normalizeH="0" baseline="0" err="1">
                <a:ln>
                  <a:noFill/>
                </a:ln>
                <a:solidFill>
                  <a:srgbClr val="000000"/>
                </a:solidFill>
                <a:effectLst/>
                <a:latin typeface="Roboto" panose="02000000000000000000" pitchFamily="2" charset="0"/>
              </a:rPr>
              <a:t>Virtex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5" name="Rectangle 8">
            <a:extLst>
              <a:ext uri="{FF2B5EF4-FFF2-40B4-BE49-F238E27FC236}">
                <a16:creationId xmlns:a16="http://schemas.microsoft.com/office/drawing/2014/main" id="{46CAA25E-05A3-41FA-975B-D6059537DB8F}"/>
              </a:ext>
            </a:extLst>
          </p:cNvPr>
          <p:cNvSpPr>
            <a:spLocks noChangeArrowheads="1"/>
          </p:cNvSpPr>
          <p:nvPr/>
        </p:nvSpPr>
        <p:spPr bwMode="auto">
          <a:xfrm>
            <a:off x="2818972" y="5295617"/>
            <a:ext cx="6027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Roboto" panose="02000000000000000000" pitchFamily="2" charset="0"/>
              </a:rPr>
              <a:t>Channel Emulator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56" name="Oval 9">
            <a:extLst>
              <a:ext uri="{FF2B5EF4-FFF2-40B4-BE49-F238E27FC236}">
                <a16:creationId xmlns:a16="http://schemas.microsoft.com/office/drawing/2014/main" id="{E06B9830-5B84-462F-85D7-0A6D4A5DA277}"/>
              </a:ext>
            </a:extLst>
          </p:cNvPr>
          <p:cNvSpPr>
            <a:spLocks noChangeArrowheads="1"/>
          </p:cNvSpPr>
          <p:nvPr/>
        </p:nvSpPr>
        <p:spPr bwMode="auto">
          <a:xfrm>
            <a:off x="2180797" y="3015967"/>
            <a:ext cx="5267325" cy="722313"/>
          </a:xfrm>
          <a:prstGeom prst="ellipse">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a:extLst>
              <a:ext uri="{FF2B5EF4-FFF2-40B4-BE49-F238E27FC236}">
                <a16:creationId xmlns:a16="http://schemas.microsoft.com/office/drawing/2014/main" id="{58001970-B8D2-474E-B78C-6D1911DC1BD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41397" y="2022192"/>
            <a:ext cx="13652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6E4B9C67-2F97-48A0-8DF5-73F48C07245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41397" y="2022192"/>
            <a:ext cx="13652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7" name="Freeform 12">
            <a:extLst>
              <a:ext uri="{FF2B5EF4-FFF2-40B4-BE49-F238E27FC236}">
                <a16:creationId xmlns:a16="http://schemas.microsoft.com/office/drawing/2014/main" id="{457F067F-0618-4FD1-844D-EE1C7426E8D5}"/>
              </a:ext>
            </a:extLst>
          </p:cNvPr>
          <p:cNvSpPr>
            <a:spLocks/>
          </p:cNvSpPr>
          <p:nvPr/>
        </p:nvSpPr>
        <p:spPr bwMode="auto">
          <a:xfrm>
            <a:off x="2961847"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8" name="Freeform 13">
            <a:extLst>
              <a:ext uri="{FF2B5EF4-FFF2-40B4-BE49-F238E27FC236}">
                <a16:creationId xmlns:a16="http://schemas.microsoft.com/office/drawing/2014/main" id="{10D823AB-4BF5-4978-BA55-8C064236709B}"/>
              </a:ext>
            </a:extLst>
          </p:cNvPr>
          <p:cNvSpPr>
            <a:spLocks/>
          </p:cNvSpPr>
          <p:nvPr/>
        </p:nvSpPr>
        <p:spPr bwMode="auto">
          <a:xfrm>
            <a:off x="2961847"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9" name="Freeform 14">
            <a:extLst>
              <a:ext uri="{FF2B5EF4-FFF2-40B4-BE49-F238E27FC236}">
                <a16:creationId xmlns:a16="http://schemas.microsoft.com/office/drawing/2014/main" id="{BB50D8F3-8FB8-4417-9797-9DB661882814}"/>
              </a:ext>
            </a:extLst>
          </p:cNvPr>
          <p:cNvSpPr>
            <a:spLocks/>
          </p:cNvSpPr>
          <p:nvPr/>
        </p:nvSpPr>
        <p:spPr bwMode="auto">
          <a:xfrm>
            <a:off x="3107897"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0" name="Freeform 15">
            <a:extLst>
              <a:ext uri="{FF2B5EF4-FFF2-40B4-BE49-F238E27FC236}">
                <a16:creationId xmlns:a16="http://schemas.microsoft.com/office/drawing/2014/main" id="{142E84C0-9C2A-4CEF-8267-5C7826412BB4}"/>
              </a:ext>
            </a:extLst>
          </p:cNvPr>
          <p:cNvSpPr>
            <a:spLocks/>
          </p:cNvSpPr>
          <p:nvPr/>
        </p:nvSpPr>
        <p:spPr bwMode="auto">
          <a:xfrm>
            <a:off x="3107897"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1" name="Freeform 16">
            <a:extLst>
              <a:ext uri="{FF2B5EF4-FFF2-40B4-BE49-F238E27FC236}">
                <a16:creationId xmlns:a16="http://schemas.microsoft.com/office/drawing/2014/main" id="{DD579AF5-CA95-479E-B90B-135706D9F91E}"/>
              </a:ext>
            </a:extLst>
          </p:cNvPr>
          <p:cNvSpPr>
            <a:spLocks/>
          </p:cNvSpPr>
          <p:nvPr/>
        </p:nvSpPr>
        <p:spPr bwMode="auto">
          <a:xfrm>
            <a:off x="3252359"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2" name="Freeform 17">
            <a:extLst>
              <a:ext uri="{FF2B5EF4-FFF2-40B4-BE49-F238E27FC236}">
                <a16:creationId xmlns:a16="http://schemas.microsoft.com/office/drawing/2014/main" id="{CEDC32F2-6EFC-443E-A8F7-288CE8E160C9}"/>
              </a:ext>
            </a:extLst>
          </p:cNvPr>
          <p:cNvSpPr>
            <a:spLocks/>
          </p:cNvSpPr>
          <p:nvPr/>
        </p:nvSpPr>
        <p:spPr bwMode="auto">
          <a:xfrm>
            <a:off x="3252359"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3" name="Freeform 18">
            <a:extLst>
              <a:ext uri="{FF2B5EF4-FFF2-40B4-BE49-F238E27FC236}">
                <a16:creationId xmlns:a16="http://schemas.microsoft.com/office/drawing/2014/main" id="{B5B5F254-A465-4931-B61E-45362E026D66}"/>
              </a:ext>
            </a:extLst>
          </p:cNvPr>
          <p:cNvSpPr>
            <a:spLocks/>
          </p:cNvSpPr>
          <p:nvPr/>
        </p:nvSpPr>
        <p:spPr bwMode="auto">
          <a:xfrm>
            <a:off x="3398409"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4" name="Freeform 19">
            <a:extLst>
              <a:ext uri="{FF2B5EF4-FFF2-40B4-BE49-F238E27FC236}">
                <a16:creationId xmlns:a16="http://schemas.microsoft.com/office/drawing/2014/main" id="{ACA68B64-2602-444B-8C08-17394CB984D7}"/>
              </a:ext>
            </a:extLst>
          </p:cNvPr>
          <p:cNvSpPr>
            <a:spLocks/>
          </p:cNvSpPr>
          <p:nvPr/>
        </p:nvSpPr>
        <p:spPr bwMode="auto">
          <a:xfrm>
            <a:off x="3398409"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5" name="Freeform 20">
            <a:extLst>
              <a:ext uri="{FF2B5EF4-FFF2-40B4-BE49-F238E27FC236}">
                <a16:creationId xmlns:a16="http://schemas.microsoft.com/office/drawing/2014/main" id="{F87B2DFF-5119-4592-9BA7-43A1558CA73C}"/>
              </a:ext>
            </a:extLst>
          </p:cNvPr>
          <p:cNvSpPr>
            <a:spLocks/>
          </p:cNvSpPr>
          <p:nvPr/>
        </p:nvSpPr>
        <p:spPr bwMode="auto">
          <a:xfrm>
            <a:off x="3542872"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6" name="Freeform 21">
            <a:extLst>
              <a:ext uri="{FF2B5EF4-FFF2-40B4-BE49-F238E27FC236}">
                <a16:creationId xmlns:a16="http://schemas.microsoft.com/office/drawing/2014/main" id="{D1E4BCB0-35F0-40AA-8177-214980865D62}"/>
              </a:ext>
            </a:extLst>
          </p:cNvPr>
          <p:cNvSpPr>
            <a:spLocks/>
          </p:cNvSpPr>
          <p:nvPr/>
        </p:nvSpPr>
        <p:spPr bwMode="auto">
          <a:xfrm>
            <a:off x="3542872"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7" name="Freeform 22">
            <a:extLst>
              <a:ext uri="{FF2B5EF4-FFF2-40B4-BE49-F238E27FC236}">
                <a16:creationId xmlns:a16="http://schemas.microsoft.com/office/drawing/2014/main" id="{15EEE16C-F208-42C1-BEFA-FE18D1E0AC84}"/>
              </a:ext>
            </a:extLst>
          </p:cNvPr>
          <p:cNvSpPr>
            <a:spLocks/>
          </p:cNvSpPr>
          <p:nvPr/>
        </p:nvSpPr>
        <p:spPr bwMode="auto">
          <a:xfrm>
            <a:off x="3688922"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8" name="Freeform 23">
            <a:extLst>
              <a:ext uri="{FF2B5EF4-FFF2-40B4-BE49-F238E27FC236}">
                <a16:creationId xmlns:a16="http://schemas.microsoft.com/office/drawing/2014/main" id="{5D950330-31E0-4839-A77A-D659ACD911E6}"/>
              </a:ext>
            </a:extLst>
          </p:cNvPr>
          <p:cNvSpPr>
            <a:spLocks/>
          </p:cNvSpPr>
          <p:nvPr/>
        </p:nvSpPr>
        <p:spPr bwMode="auto">
          <a:xfrm>
            <a:off x="3688922"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9" name="Freeform 24">
            <a:extLst>
              <a:ext uri="{FF2B5EF4-FFF2-40B4-BE49-F238E27FC236}">
                <a16:creationId xmlns:a16="http://schemas.microsoft.com/office/drawing/2014/main" id="{9DD30AFA-C8F1-4104-8B68-06718E7F859B}"/>
              </a:ext>
            </a:extLst>
          </p:cNvPr>
          <p:cNvSpPr>
            <a:spLocks/>
          </p:cNvSpPr>
          <p:nvPr/>
        </p:nvSpPr>
        <p:spPr bwMode="auto">
          <a:xfrm>
            <a:off x="3833384"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0" name="Freeform 25">
            <a:extLst>
              <a:ext uri="{FF2B5EF4-FFF2-40B4-BE49-F238E27FC236}">
                <a16:creationId xmlns:a16="http://schemas.microsoft.com/office/drawing/2014/main" id="{FA239F1F-C7C2-41C1-AFA8-40C24AE30637}"/>
              </a:ext>
            </a:extLst>
          </p:cNvPr>
          <p:cNvSpPr>
            <a:spLocks/>
          </p:cNvSpPr>
          <p:nvPr/>
        </p:nvSpPr>
        <p:spPr bwMode="auto">
          <a:xfrm>
            <a:off x="3833384"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1" name="Freeform 26">
            <a:extLst>
              <a:ext uri="{FF2B5EF4-FFF2-40B4-BE49-F238E27FC236}">
                <a16:creationId xmlns:a16="http://schemas.microsoft.com/office/drawing/2014/main" id="{32B4D3EA-76E7-4BE7-9100-48044A5295DD}"/>
              </a:ext>
            </a:extLst>
          </p:cNvPr>
          <p:cNvSpPr>
            <a:spLocks/>
          </p:cNvSpPr>
          <p:nvPr/>
        </p:nvSpPr>
        <p:spPr bwMode="auto">
          <a:xfrm>
            <a:off x="3979434"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2" name="Freeform 27">
            <a:extLst>
              <a:ext uri="{FF2B5EF4-FFF2-40B4-BE49-F238E27FC236}">
                <a16:creationId xmlns:a16="http://schemas.microsoft.com/office/drawing/2014/main" id="{B38651A5-C885-4F35-987A-1F5810AD595E}"/>
              </a:ext>
            </a:extLst>
          </p:cNvPr>
          <p:cNvSpPr>
            <a:spLocks/>
          </p:cNvSpPr>
          <p:nvPr/>
        </p:nvSpPr>
        <p:spPr bwMode="auto">
          <a:xfrm>
            <a:off x="3979434"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3" name="Freeform 28">
            <a:extLst>
              <a:ext uri="{FF2B5EF4-FFF2-40B4-BE49-F238E27FC236}">
                <a16:creationId xmlns:a16="http://schemas.microsoft.com/office/drawing/2014/main" id="{D883B873-6F28-4642-AD4F-2BEE67806FF8}"/>
              </a:ext>
            </a:extLst>
          </p:cNvPr>
          <p:cNvSpPr>
            <a:spLocks/>
          </p:cNvSpPr>
          <p:nvPr/>
        </p:nvSpPr>
        <p:spPr bwMode="auto">
          <a:xfrm>
            <a:off x="4123897" y="3725580"/>
            <a:ext cx="147638" cy="146050"/>
          </a:xfrm>
          <a:custGeom>
            <a:avLst/>
            <a:gdLst>
              <a:gd name="T0" fmla="*/ 0 w 93"/>
              <a:gd name="T1" fmla="*/ 92 h 92"/>
              <a:gd name="T2" fmla="*/ 47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7"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4" name="Freeform 29">
            <a:extLst>
              <a:ext uri="{FF2B5EF4-FFF2-40B4-BE49-F238E27FC236}">
                <a16:creationId xmlns:a16="http://schemas.microsoft.com/office/drawing/2014/main" id="{73F5F507-1590-4171-8FF2-9FCB488F34B7}"/>
              </a:ext>
            </a:extLst>
          </p:cNvPr>
          <p:cNvSpPr>
            <a:spLocks/>
          </p:cNvSpPr>
          <p:nvPr/>
        </p:nvSpPr>
        <p:spPr bwMode="auto">
          <a:xfrm>
            <a:off x="4123897" y="3725580"/>
            <a:ext cx="147638" cy="146050"/>
          </a:xfrm>
          <a:custGeom>
            <a:avLst/>
            <a:gdLst>
              <a:gd name="T0" fmla="*/ 0 w 93"/>
              <a:gd name="T1" fmla="*/ 92 h 92"/>
              <a:gd name="T2" fmla="*/ 47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7"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5" name="Freeform 30">
            <a:extLst>
              <a:ext uri="{FF2B5EF4-FFF2-40B4-BE49-F238E27FC236}">
                <a16:creationId xmlns:a16="http://schemas.microsoft.com/office/drawing/2014/main" id="{AA308824-D07A-4180-A877-FBAACC5DC0DA}"/>
              </a:ext>
            </a:extLst>
          </p:cNvPr>
          <p:cNvSpPr>
            <a:spLocks/>
          </p:cNvSpPr>
          <p:nvPr/>
        </p:nvSpPr>
        <p:spPr bwMode="auto">
          <a:xfrm>
            <a:off x="4269947"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6" name="Freeform 31">
            <a:extLst>
              <a:ext uri="{FF2B5EF4-FFF2-40B4-BE49-F238E27FC236}">
                <a16:creationId xmlns:a16="http://schemas.microsoft.com/office/drawing/2014/main" id="{A6A1A764-3277-4E12-94ED-5987056A1988}"/>
              </a:ext>
            </a:extLst>
          </p:cNvPr>
          <p:cNvSpPr>
            <a:spLocks/>
          </p:cNvSpPr>
          <p:nvPr/>
        </p:nvSpPr>
        <p:spPr bwMode="auto">
          <a:xfrm>
            <a:off x="4269947"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7" name="Freeform 32">
            <a:extLst>
              <a:ext uri="{FF2B5EF4-FFF2-40B4-BE49-F238E27FC236}">
                <a16:creationId xmlns:a16="http://schemas.microsoft.com/office/drawing/2014/main" id="{E1C6289B-E3F1-4F3F-BA16-4BDBBF9C1135}"/>
              </a:ext>
            </a:extLst>
          </p:cNvPr>
          <p:cNvSpPr>
            <a:spLocks/>
          </p:cNvSpPr>
          <p:nvPr/>
        </p:nvSpPr>
        <p:spPr bwMode="auto">
          <a:xfrm>
            <a:off x="4414409"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8" name="Freeform 33">
            <a:extLst>
              <a:ext uri="{FF2B5EF4-FFF2-40B4-BE49-F238E27FC236}">
                <a16:creationId xmlns:a16="http://schemas.microsoft.com/office/drawing/2014/main" id="{5DCF6554-436D-427D-ABC8-6A8FF53C086A}"/>
              </a:ext>
            </a:extLst>
          </p:cNvPr>
          <p:cNvSpPr>
            <a:spLocks/>
          </p:cNvSpPr>
          <p:nvPr/>
        </p:nvSpPr>
        <p:spPr bwMode="auto">
          <a:xfrm>
            <a:off x="4414409" y="3725580"/>
            <a:ext cx="147638" cy="146050"/>
          </a:xfrm>
          <a:custGeom>
            <a:avLst/>
            <a:gdLst>
              <a:gd name="T0" fmla="*/ 0 w 93"/>
              <a:gd name="T1" fmla="*/ 92 h 92"/>
              <a:gd name="T2" fmla="*/ 46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6"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9" name="Freeform 34">
            <a:extLst>
              <a:ext uri="{FF2B5EF4-FFF2-40B4-BE49-F238E27FC236}">
                <a16:creationId xmlns:a16="http://schemas.microsoft.com/office/drawing/2014/main" id="{D994C752-C6C5-45B6-BADA-4028FABF2BF3}"/>
              </a:ext>
            </a:extLst>
          </p:cNvPr>
          <p:cNvSpPr>
            <a:spLocks/>
          </p:cNvSpPr>
          <p:nvPr/>
        </p:nvSpPr>
        <p:spPr bwMode="auto">
          <a:xfrm>
            <a:off x="4560459"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0" name="Freeform 35">
            <a:extLst>
              <a:ext uri="{FF2B5EF4-FFF2-40B4-BE49-F238E27FC236}">
                <a16:creationId xmlns:a16="http://schemas.microsoft.com/office/drawing/2014/main" id="{C2F3DB38-50EE-4207-BDA1-D7583CF87BBD}"/>
              </a:ext>
            </a:extLst>
          </p:cNvPr>
          <p:cNvSpPr>
            <a:spLocks/>
          </p:cNvSpPr>
          <p:nvPr/>
        </p:nvSpPr>
        <p:spPr bwMode="auto">
          <a:xfrm>
            <a:off x="4560459"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1" name="Freeform 36">
            <a:extLst>
              <a:ext uri="{FF2B5EF4-FFF2-40B4-BE49-F238E27FC236}">
                <a16:creationId xmlns:a16="http://schemas.microsoft.com/office/drawing/2014/main" id="{C28DB020-77EF-409C-9F21-9CE744132BA7}"/>
              </a:ext>
            </a:extLst>
          </p:cNvPr>
          <p:cNvSpPr>
            <a:spLocks/>
          </p:cNvSpPr>
          <p:nvPr/>
        </p:nvSpPr>
        <p:spPr bwMode="auto">
          <a:xfrm>
            <a:off x="4704922" y="3725580"/>
            <a:ext cx="147638" cy="146050"/>
          </a:xfrm>
          <a:custGeom>
            <a:avLst/>
            <a:gdLst>
              <a:gd name="T0" fmla="*/ 0 w 93"/>
              <a:gd name="T1" fmla="*/ 92 h 92"/>
              <a:gd name="T2" fmla="*/ 47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7"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2" name="Freeform 37">
            <a:extLst>
              <a:ext uri="{FF2B5EF4-FFF2-40B4-BE49-F238E27FC236}">
                <a16:creationId xmlns:a16="http://schemas.microsoft.com/office/drawing/2014/main" id="{0150E0A3-BF84-46B1-B7FE-94699F917865}"/>
              </a:ext>
            </a:extLst>
          </p:cNvPr>
          <p:cNvSpPr>
            <a:spLocks/>
          </p:cNvSpPr>
          <p:nvPr/>
        </p:nvSpPr>
        <p:spPr bwMode="auto">
          <a:xfrm>
            <a:off x="4704922" y="3725580"/>
            <a:ext cx="147638" cy="146050"/>
          </a:xfrm>
          <a:custGeom>
            <a:avLst/>
            <a:gdLst>
              <a:gd name="T0" fmla="*/ 0 w 93"/>
              <a:gd name="T1" fmla="*/ 92 h 92"/>
              <a:gd name="T2" fmla="*/ 47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7"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3" name="Freeform 38">
            <a:extLst>
              <a:ext uri="{FF2B5EF4-FFF2-40B4-BE49-F238E27FC236}">
                <a16:creationId xmlns:a16="http://schemas.microsoft.com/office/drawing/2014/main" id="{43B3A12F-8D8D-47FD-ACB4-E2D1C0FFF0DE}"/>
              </a:ext>
            </a:extLst>
          </p:cNvPr>
          <p:cNvSpPr>
            <a:spLocks/>
          </p:cNvSpPr>
          <p:nvPr/>
        </p:nvSpPr>
        <p:spPr bwMode="auto">
          <a:xfrm>
            <a:off x="4850972"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4" name="Freeform 39">
            <a:extLst>
              <a:ext uri="{FF2B5EF4-FFF2-40B4-BE49-F238E27FC236}">
                <a16:creationId xmlns:a16="http://schemas.microsoft.com/office/drawing/2014/main" id="{1C6E6EE3-7164-4B80-8DBD-091FF7A50CC3}"/>
              </a:ext>
            </a:extLst>
          </p:cNvPr>
          <p:cNvSpPr>
            <a:spLocks/>
          </p:cNvSpPr>
          <p:nvPr/>
        </p:nvSpPr>
        <p:spPr bwMode="auto">
          <a:xfrm>
            <a:off x="4850972" y="3725580"/>
            <a:ext cx="146050" cy="146050"/>
          </a:xfrm>
          <a:custGeom>
            <a:avLst/>
            <a:gdLst>
              <a:gd name="T0" fmla="*/ 0 w 92"/>
              <a:gd name="T1" fmla="*/ 92 h 92"/>
              <a:gd name="T2" fmla="*/ 46 w 92"/>
              <a:gd name="T3" fmla="*/ 0 h 92"/>
              <a:gd name="T4" fmla="*/ 92 w 92"/>
              <a:gd name="T5" fmla="*/ 92 h 92"/>
              <a:gd name="T6" fmla="*/ 0 w 92"/>
              <a:gd name="T7" fmla="*/ 92 h 92"/>
            </a:gdLst>
            <a:ahLst/>
            <a:cxnLst>
              <a:cxn ang="0">
                <a:pos x="T0" y="T1"/>
              </a:cxn>
              <a:cxn ang="0">
                <a:pos x="T2" y="T3"/>
              </a:cxn>
              <a:cxn ang="0">
                <a:pos x="T4" y="T5"/>
              </a:cxn>
              <a:cxn ang="0">
                <a:pos x="T6" y="T7"/>
              </a:cxn>
            </a:cxnLst>
            <a:rect l="0" t="0" r="r" b="b"/>
            <a:pathLst>
              <a:path w="92" h="92">
                <a:moveTo>
                  <a:pt x="0" y="92"/>
                </a:moveTo>
                <a:lnTo>
                  <a:pt x="46" y="0"/>
                </a:lnTo>
                <a:lnTo>
                  <a:pt x="92"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5" name="Freeform 40">
            <a:extLst>
              <a:ext uri="{FF2B5EF4-FFF2-40B4-BE49-F238E27FC236}">
                <a16:creationId xmlns:a16="http://schemas.microsoft.com/office/drawing/2014/main" id="{5E6AFBFC-6564-447F-9BFF-917075DB6FE8}"/>
              </a:ext>
            </a:extLst>
          </p:cNvPr>
          <p:cNvSpPr>
            <a:spLocks/>
          </p:cNvSpPr>
          <p:nvPr/>
        </p:nvSpPr>
        <p:spPr bwMode="auto">
          <a:xfrm>
            <a:off x="4995434" y="3725580"/>
            <a:ext cx="147638" cy="146050"/>
          </a:xfrm>
          <a:custGeom>
            <a:avLst/>
            <a:gdLst>
              <a:gd name="T0" fmla="*/ 0 w 93"/>
              <a:gd name="T1" fmla="*/ 92 h 92"/>
              <a:gd name="T2" fmla="*/ 47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7" y="0"/>
                </a:lnTo>
                <a:lnTo>
                  <a:pt x="93" y="92"/>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6" name="Freeform 41">
            <a:extLst>
              <a:ext uri="{FF2B5EF4-FFF2-40B4-BE49-F238E27FC236}">
                <a16:creationId xmlns:a16="http://schemas.microsoft.com/office/drawing/2014/main" id="{680D5B7F-D10F-4220-89A7-47290A786629}"/>
              </a:ext>
            </a:extLst>
          </p:cNvPr>
          <p:cNvSpPr>
            <a:spLocks/>
          </p:cNvSpPr>
          <p:nvPr/>
        </p:nvSpPr>
        <p:spPr bwMode="auto">
          <a:xfrm>
            <a:off x="4995434" y="3725580"/>
            <a:ext cx="147638" cy="146050"/>
          </a:xfrm>
          <a:custGeom>
            <a:avLst/>
            <a:gdLst>
              <a:gd name="T0" fmla="*/ 0 w 93"/>
              <a:gd name="T1" fmla="*/ 92 h 92"/>
              <a:gd name="T2" fmla="*/ 47 w 93"/>
              <a:gd name="T3" fmla="*/ 0 h 92"/>
              <a:gd name="T4" fmla="*/ 93 w 93"/>
              <a:gd name="T5" fmla="*/ 92 h 92"/>
              <a:gd name="T6" fmla="*/ 0 w 93"/>
              <a:gd name="T7" fmla="*/ 92 h 92"/>
            </a:gdLst>
            <a:ahLst/>
            <a:cxnLst>
              <a:cxn ang="0">
                <a:pos x="T0" y="T1"/>
              </a:cxn>
              <a:cxn ang="0">
                <a:pos x="T2" y="T3"/>
              </a:cxn>
              <a:cxn ang="0">
                <a:pos x="T4" y="T5"/>
              </a:cxn>
              <a:cxn ang="0">
                <a:pos x="T6" y="T7"/>
              </a:cxn>
            </a:cxnLst>
            <a:rect l="0" t="0" r="r" b="b"/>
            <a:pathLst>
              <a:path w="93" h="92">
                <a:moveTo>
                  <a:pt x="0" y="92"/>
                </a:moveTo>
                <a:lnTo>
                  <a:pt x="47" y="0"/>
                </a:lnTo>
                <a:lnTo>
                  <a:pt x="93" y="92"/>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7" name="Rectangle 42">
            <a:extLst>
              <a:ext uri="{FF2B5EF4-FFF2-40B4-BE49-F238E27FC236}">
                <a16:creationId xmlns:a16="http://schemas.microsoft.com/office/drawing/2014/main" id="{8D776708-7D98-4DDD-8E29-F8A608DF7C0E}"/>
              </a:ext>
            </a:extLst>
          </p:cNvPr>
          <p:cNvSpPr>
            <a:spLocks noChangeArrowheads="1"/>
          </p:cNvSpPr>
          <p:nvPr/>
        </p:nvSpPr>
        <p:spPr bwMode="auto">
          <a:xfrm>
            <a:off x="3123772" y="4103405"/>
            <a:ext cx="234950"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8" name="Rectangle 43">
            <a:extLst>
              <a:ext uri="{FF2B5EF4-FFF2-40B4-BE49-F238E27FC236}">
                <a16:creationId xmlns:a16="http://schemas.microsoft.com/office/drawing/2014/main" id="{C58B61F1-4D2A-4AD2-83D9-E21A04BD73B7}"/>
              </a:ext>
            </a:extLst>
          </p:cNvPr>
          <p:cNvSpPr>
            <a:spLocks noChangeArrowheads="1"/>
          </p:cNvSpPr>
          <p:nvPr/>
        </p:nvSpPr>
        <p:spPr bwMode="auto">
          <a:xfrm>
            <a:off x="3123772" y="4103405"/>
            <a:ext cx="234950" cy="3175"/>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9" name="Rectangle 44">
            <a:extLst>
              <a:ext uri="{FF2B5EF4-FFF2-40B4-BE49-F238E27FC236}">
                <a16:creationId xmlns:a16="http://schemas.microsoft.com/office/drawing/2014/main" id="{77CF7109-1AC1-4451-A0BE-5774C8716157}"/>
              </a:ext>
            </a:extLst>
          </p:cNvPr>
          <p:cNvSpPr>
            <a:spLocks noChangeArrowheads="1"/>
          </p:cNvSpPr>
          <p:nvPr/>
        </p:nvSpPr>
        <p:spPr bwMode="auto">
          <a:xfrm>
            <a:off x="3123772" y="4309780"/>
            <a:ext cx="234950"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0" name="Rectangle 45">
            <a:extLst>
              <a:ext uri="{FF2B5EF4-FFF2-40B4-BE49-F238E27FC236}">
                <a16:creationId xmlns:a16="http://schemas.microsoft.com/office/drawing/2014/main" id="{ED01DC9E-7D35-450D-8A05-E9731BDAA042}"/>
              </a:ext>
            </a:extLst>
          </p:cNvPr>
          <p:cNvSpPr>
            <a:spLocks noChangeArrowheads="1"/>
          </p:cNvSpPr>
          <p:nvPr/>
        </p:nvSpPr>
        <p:spPr bwMode="auto">
          <a:xfrm>
            <a:off x="3123772" y="4309780"/>
            <a:ext cx="234950" cy="4763"/>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1" name="Rectangle 46">
            <a:extLst>
              <a:ext uri="{FF2B5EF4-FFF2-40B4-BE49-F238E27FC236}">
                <a16:creationId xmlns:a16="http://schemas.microsoft.com/office/drawing/2014/main" id="{B7FDF95D-7DEB-4656-A07B-63DA92F76940}"/>
              </a:ext>
            </a:extLst>
          </p:cNvPr>
          <p:cNvSpPr>
            <a:spLocks noChangeArrowheads="1"/>
          </p:cNvSpPr>
          <p:nvPr/>
        </p:nvSpPr>
        <p:spPr bwMode="auto">
          <a:xfrm>
            <a:off x="3123772" y="4517742"/>
            <a:ext cx="234950"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2" name="Rectangle 47">
            <a:extLst>
              <a:ext uri="{FF2B5EF4-FFF2-40B4-BE49-F238E27FC236}">
                <a16:creationId xmlns:a16="http://schemas.microsoft.com/office/drawing/2014/main" id="{DCEA7F9C-53C3-47D9-BEF3-288408D3810E}"/>
              </a:ext>
            </a:extLst>
          </p:cNvPr>
          <p:cNvSpPr>
            <a:spLocks noChangeArrowheads="1"/>
          </p:cNvSpPr>
          <p:nvPr/>
        </p:nvSpPr>
        <p:spPr bwMode="auto">
          <a:xfrm>
            <a:off x="3123772" y="4517742"/>
            <a:ext cx="234950" cy="3175"/>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3" name="Rectangle 48">
            <a:extLst>
              <a:ext uri="{FF2B5EF4-FFF2-40B4-BE49-F238E27FC236}">
                <a16:creationId xmlns:a16="http://schemas.microsoft.com/office/drawing/2014/main" id="{D158FDC3-A03D-442E-A69B-6A86667D79FF}"/>
              </a:ext>
            </a:extLst>
          </p:cNvPr>
          <p:cNvSpPr>
            <a:spLocks noChangeArrowheads="1"/>
          </p:cNvSpPr>
          <p:nvPr/>
        </p:nvSpPr>
        <p:spPr bwMode="auto">
          <a:xfrm>
            <a:off x="3123772" y="4720942"/>
            <a:ext cx="234950"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4" name="Rectangle 49">
            <a:extLst>
              <a:ext uri="{FF2B5EF4-FFF2-40B4-BE49-F238E27FC236}">
                <a16:creationId xmlns:a16="http://schemas.microsoft.com/office/drawing/2014/main" id="{8706EC05-324E-4373-8067-FC02F59032E9}"/>
              </a:ext>
            </a:extLst>
          </p:cNvPr>
          <p:cNvSpPr>
            <a:spLocks noChangeArrowheads="1"/>
          </p:cNvSpPr>
          <p:nvPr/>
        </p:nvSpPr>
        <p:spPr bwMode="auto">
          <a:xfrm>
            <a:off x="3123772" y="4720942"/>
            <a:ext cx="234950" cy="3175"/>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5" name="Freeform 50">
            <a:extLst>
              <a:ext uri="{FF2B5EF4-FFF2-40B4-BE49-F238E27FC236}">
                <a16:creationId xmlns:a16="http://schemas.microsoft.com/office/drawing/2014/main" id="{59520B8E-CAF7-445B-8406-87C3EE7EF937}"/>
              </a:ext>
            </a:extLst>
          </p:cNvPr>
          <p:cNvSpPr>
            <a:spLocks noEditPoints="1"/>
          </p:cNvSpPr>
          <p:nvPr/>
        </p:nvSpPr>
        <p:spPr bwMode="auto">
          <a:xfrm>
            <a:off x="2952322" y="4447892"/>
            <a:ext cx="69850" cy="241300"/>
          </a:xfrm>
          <a:custGeom>
            <a:avLst/>
            <a:gdLst>
              <a:gd name="T0" fmla="*/ 0 w 44"/>
              <a:gd name="T1" fmla="*/ 0 h 152"/>
              <a:gd name="T2" fmla="*/ 44 w 44"/>
              <a:gd name="T3" fmla="*/ 0 h 152"/>
              <a:gd name="T4" fmla="*/ 44 w 44"/>
              <a:gd name="T5" fmla="*/ 152 h 152"/>
              <a:gd name="T6" fmla="*/ 0 w 44"/>
              <a:gd name="T7" fmla="*/ 152 h 152"/>
              <a:gd name="T8" fmla="*/ 0 w 44"/>
              <a:gd name="T9" fmla="*/ 0 h 152"/>
              <a:gd name="T10" fmla="*/ 3 w 44"/>
              <a:gd name="T11" fmla="*/ 151 h 152"/>
              <a:gd name="T12" fmla="*/ 2 w 44"/>
              <a:gd name="T13" fmla="*/ 150 h 152"/>
              <a:gd name="T14" fmla="*/ 43 w 44"/>
              <a:gd name="T15" fmla="*/ 150 h 152"/>
              <a:gd name="T16" fmla="*/ 41 w 44"/>
              <a:gd name="T17" fmla="*/ 151 h 152"/>
              <a:gd name="T18" fmla="*/ 41 w 44"/>
              <a:gd name="T19" fmla="*/ 1 h 152"/>
              <a:gd name="T20" fmla="*/ 43 w 44"/>
              <a:gd name="T21" fmla="*/ 3 h 152"/>
              <a:gd name="T22" fmla="*/ 2 w 44"/>
              <a:gd name="T23" fmla="*/ 3 h 152"/>
              <a:gd name="T24" fmla="*/ 3 w 44"/>
              <a:gd name="T25" fmla="*/ 1 h 152"/>
              <a:gd name="T26" fmla="*/ 3 w 44"/>
              <a:gd name="T27" fmla="*/ 15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52">
                <a:moveTo>
                  <a:pt x="0" y="0"/>
                </a:moveTo>
                <a:lnTo>
                  <a:pt x="44" y="0"/>
                </a:lnTo>
                <a:lnTo>
                  <a:pt x="44" y="152"/>
                </a:lnTo>
                <a:lnTo>
                  <a:pt x="0" y="152"/>
                </a:lnTo>
                <a:lnTo>
                  <a:pt x="0" y="0"/>
                </a:lnTo>
                <a:close/>
                <a:moveTo>
                  <a:pt x="3" y="151"/>
                </a:moveTo>
                <a:lnTo>
                  <a:pt x="2" y="150"/>
                </a:lnTo>
                <a:lnTo>
                  <a:pt x="43" y="150"/>
                </a:lnTo>
                <a:lnTo>
                  <a:pt x="41" y="151"/>
                </a:lnTo>
                <a:lnTo>
                  <a:pt x="41" y="1"/>
                </a:lnTo>
                <a:lnTo>
                  <a:pt x="43" y="3"/>
                </a:lnTo>
                <a:lnTo>
                  <a:pt x="2" y="3"/>
                </a:lnTo>
                <a:lnTo>
                  <a:pt x="3" y="1"/>
                </a:lnTo>
                <a:lnTo>
                  <a:pt x="3"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6" name="Rectangle 51">
            <a:extLst>
              <a:ext uri="{FF2B5EF4-FFF2-40B4-BE49-F238E27FC236}">
                <a16:creationId xmlns:a16="http://schemas.microsoft.com/office/drawing/2014/main" id="{B6E023F9-A597-4C82-B143-7338FBCF1270}"/>
              </a:ext>
            </a:extLst>
          </p:cNvPr>
          <p:cNvSpPr>
            <a:spLocks noChangeArrowheads="1"/>
          </p:cNvSpPr>
          <p:nvPr/>
        </p:nvSpPr>
        <p:spPr bwMode="auto">
          <a:xfrm>
            <a:off x="2952322" y="4447892"/>
            <a:ext cx="69850" cy="241300"/>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7" name="Freeform 52">
            <a:extLst>
              <a:ext uri="{FF2B5EF4-FFF2-40B4-BE49-F238E27FC236}">
                <a16:creationId xmlns:a16="http://schemas.microsoft.com/office/drawing/2014/main" id="{75F4910A-3DD3-48AB-921F-320A05534F34}"/>
              </a:ext>
            </a:extLst>
          </p:cNvPr>
          <p:cNvSpPr>
            <a:spLocks/>
          </p:cNvSpPr>
          <p:nvPr/>
        </p:nvSpPr>
        <p:spPr bwMode="auto">
          <a:xfrm>
            <a:off x="2955497" y="4449480"/>
            <a:ext cx="65088" cy="238125"/>
          </a:xfrm>
          <a:custGeom>
            <a:avLst/>
            <a:gdLst>
              <a:gd name="T0" fmla="*/ 1 w 41"/>
              <a:gd name="T1" fmla="*/ 150 h 150"/>
              <a:gd name="T2" fmla="*/ 0 w 41"/>
              <a:gd name="T3" fmla="*/ 149 h 150"/>
              <a:gd name="T4" fmla="*/ 41 w 41"/>
              <a:gd name="T5" fmla="*/ 149 h 150"/>
              <a:gd name="T6" fmla="*/ 39 w 41"/>
              <a:gd name="T7" fmla="*/ 150 h 150"/>
              <a:gd name="T8" fmla="*/ 39 w 41"/>
              <a:gd name="T9" fmla="*/ 0 h 150"/>
              <a:gd name="T10" fmla="*/ 41 w 41"/>
              <a:gd name="T11" fmla="*/ 2 h 150"/>
              <a:gd name="T12" fmla="*/ 0 w 41"/>
              <a:gd name="T13" fmla="*/ 2 h 150"/>
              <a:gd name="T14" fmla="*/ 1 w 41"/>
              <a:gd name="T15" fmla="*/ 0 h 150"/>
              <a:gd name="T16" fmla="*/ 1 w 41"/>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50">
                <a:moveTo>
                  <a:pt x="1" y="150"/>
                </a:moveTo>
                <a:lnTo>
                  <a:pt x="0" y="149"/>
                </a:lnTo>
                <a:lnTo>
                  <a:pt x="41" y="149"/>
                </a:lnTo>
                <a:lnTo>
                  <a:pt x="39" y="150"/>
                </a:lnTo>
                <a:lnTo>
                  <a:pt x="39" y="0"/>
                </a:lnTo>
                <a:lnTo>
                  <a:pt x="41" y="2"/>
                </a:lnTo>
                <a:lnTo>
                  <a:pt x="0" y="2"/>
                </a:lnTo>
                <a:lnTo>
                  <a:pt x="1" y="0"/>
                </a:lnTo>
                <a:lnTo>
                  <a:pt x="1" y="15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8" name="Freeform 53">
            <a:extLst>
              <a:ext uri="{FF2B5EF4-FFF2-40B4-BE49-F238E27FC236}">
                <a16:creationId xmlns:a16="http://schemas.microsoft.com/office/drawing/2014/main" id="{11567E0B-C8EF-4A20-A27D-E209EB2EEEC4}"/>
              </a:ext>
            </a:extLst>
          </p:cNvPr>
          <p:cNvSpPr>
            <a:spLocks noEditPoints="1"/>
          </p:cNvSpPr>
          <p:nvPr/>
        </p:nvSpPr>
        <p:spPr bwMode="auto">
          <a:xfrm>
            <a:off x="2952322" y="4938430"/>
            <a:ext cx="69850" cy="246063"/>
          </a:xfrm>
          <a:custGeom>
            <a:avLst/>
            <a:gdLst>
              <a:gd name="T0" fmla="*/ 0 w 44"/>
              <a:gd name="T1" fmla="*/ 0 h 155"/>
              <a:gd name="T2" fmla="*/ 44 w 44"/>
              <a:gd name="T3" fmla="*/ 0 h 155"/>
              <a:gd name="T4" fmla="*/ 44 w 44"/>
              <a:gd name="T5" fmla="*/ 155 h 155"/>
              <a:gd name="T6" fmla="*/ 0 w 44"/>
              <a:gd name="T7" fmla="*/ 155 h 155"/>
              <a:gd name="T8" fmla="*/ 0 w 44"/>
              <a:gd name="T9" fmla="*/ 0 h 155"/>
              <a:gd name="T10" fmla="*/ 3 w 44"/>
              <a:gd name="T11" fmla="*/ 154 h 155"/>
              <a:gd name="T12" fmla="*/ 2 w 44"/>
              <a:gd name="T13" fmla="*/ 153 h 155"/>
              <a:gd name="T14" fmla="*/ 43 w 44"/>
              <a:gd name="T15" fmla="*/ 153 h 155"/>
              <a:gd name="T16" fmla="*/ 41 w 44"/>
              <a:gd name="T17" fmla="*/ 154 h 155"/>
              <a:gd name="T18" fmla="*/ 41 w 44"/>
              <a:gd name="T19" fmla="*/ 2 h 155"/>
              <a:gd name="T20" fmla="*/ 43 w 44"/>
              <a:gd name="T21" fmla="*/ 3 h 155"/>
              <a:gd name="T22" fmla="*/ 2 w 44"/>
              <a:gd name="T23" fmla="*/ 3 h 155"/>
              <a:gd name="T24" fmla="*/ 3 w 44"/>
              <a:gd name="T25" fmla="*/ 2 h 155"/>
              <a:gd name="T26" fmla="*/ 3 w 44"/>
              <a:gd name="T27"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55">
                <a:moveTo>
                  <a:pt x="0" y="0"/>
                </a:moveTo>
                <a:lnTo>
                  <a:pt x="44" y="0"/>
                </a:lnTo>
                <a:lnTo>
                  <a:pt x="44" y="155"/>
                </a:lnTo>
                <a:lnTo>
                  <a:pt x="0" y="155"/>
                </a:lnTo>
                <a:lnTo>
                  <a:pt x="0" y="0"/>
                </a:lnTo>
                <a:close/>
                <a:moveTo>
                  <a:pt x="3" y="154"/>
                </a:moveTo>
                <a:lnTo>
                  <a:pt x="2" y="153"/>
                </a:lnTo>
                <a:lnTo>
                  <a:pt x="43" y="153"/>
                </a:lnTo>
                <a:lnTo>
                  <a:pt x="41" y="154"/>
                </a:lnTo>
                <a:lnTo>
                  <a:pt x="41" y="2"/>
                </a:lnTo>
                <a:lnTo>
                  <a:pt x="43" y="3"/>
                </a:lnTo>
                <a:lnTo>
                  <a:pt x="2" y="3"/>
                </a:lnTo>
                <a:lnTo>
                  <a:pt x="3" y="2"/>
                </a:lnTo>
                <a:lnTo>
                  <a:pt x="3" y="154"/>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9" name="Rectangle 54">
            <a:extLst>
              <a:ext uri="{FF2B5EF4-FFF2-40B4-BE49-F238E27FC236}">
                <a16:creationId xmlns:a16="http://schemas.microsoft.com/office/drawing/2014/main" id="{3B984BE7-BB50-4D8A-B5D7-8FEF3A109885}"/>
              </a:ext>
            </a:extLst>
          </p:cNvPr>
          <p:cNvSpPr>
            <a:spLocks noChangeArrowheads="1"/>
          </p:cNvSpPr>
          <p:nvPr/>
        </p:nvSpPr>
        <p:spPr bwMode="auto">
          <a:xfrm>
            <a:off x="2952322" y="4938430"/>
            <a:ext cx="69850" cy="246063"/>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0" name="Freeform 55">
            <a:extLst>
              <a:ext uri="{FF2B5EF4-FFF2-40B4-BE49-F238E27FC236}">
                <a16:creationId xmlns:a16="http://schemas.microsoft.com/office/drawing/2014/main" id="{9F0EB8AB-3349-4575-8A39-56A27555128F}"/>
              </a:ext>
            </a:extLst>
          </p:cNvPr>
          <p:cNvSpPr>
            <a:spLocks/>
          </p:cNvSpPr>
          <p:nvPr/>
        </p:nvSpPr>
        <p:spPr bwMode="auto">
          <a:xfrm>
            <a:off x="2955497" y="4941605"/>
            <a:ext cx="65088" cy="241300"/>
          </a:xfrm>
          <a:custGeom>
            <a:avLst/>
            <a:gdLst>
              <a:gd name="T0" fmla="*/ 1 w 41"/>
              <a:gd name="T1" fmla="*/ 152 h 152"/>
              <a:gd name="T2" fmla="*/ 0 w 41"/>
              <a:gd name="T3" fmla="*/ 151 h 152"/>
              <a:gd name="T4" fmla="*/ 41 w 41"/>
              <a:gd name="T5" fmla="*/ 151 h 152"/>
              <a:gd name="T6" fmla="*/ 39 w 41"/>
              <a:gd name="T7" fmla="*/ 152 h 152"/>
              <a:gd name="T8" fmla="*/ 39 w 41"/>
              <a:gd name="T9" fmla="*/ 0 h 152"/>
              <a:gd name="T10" fmla="*/ 41 w 41"/>
              <a:gd name="T11" fmla="*/ 1 h 152"/>
              <a:gd name="T12" fmla="*/ 0 w 41"/>
              <a:gd name="T13" fmla="*/ 1 h 152"/>
              <a:gd name="T14" fmla="*/ 1 w 41"/>
              <a:gd name="T15" fmla="*/ 0 h 152"/>
              <a:gd name="T16" fmla="*/ 1 w 41"/>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52">
                <a:moveTo>
                  <a:pt x="1" y="152"/>
                </a:moveTo>
                <a:lnTo>
                  <a:pt x="0" y="151"/>
                </a:lnTo>
                <a:lnTo>
                  <a:pt x="41" y="151"/>
                </a:lnTo>
                <a:lnTo>
                  <a:pt x="39" y="152"/>
                </a:lnTo>
                <a:lnTo>
                  <a:pt x="39" y="0"/>
                </a:lnTo>
                <a:lnTo>
                  <a:pt x="41" y="1"/>
                </a:lnTo>
                <a:lnTo>
                  <a:pt x="0" y="1"/>
                </a:lnTo>
                <a:lnTo>
                  <a:pt x="1" y="0"/>
                </a:lnTo>
                <a:lnTo>
                  <a:pt x="1" y="152"/>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1" name="Freeform 56">
            <a:extLst>
              <a:ext uri="{FF2B5EF4-FFF2-40B4-BE49-F238E27FC236}">
                <a16:creationId xmlns:a16="http://schemas.microsoft.com/office/drawing/2014/main" id="{A07C3D80-6C76-4F56-9DC9-AF816E97547D}"/>
              </a:ext>
            </a:extLst>
          </p:cNvPr>
          <p:cNvSpPr>
            <a:spLocks/>
          </p:cNvSpPr>
          <p:nvPr/>
        </p:nvSpPr>
        <p:spPr bwMode="auto">
          <a:xfrm>
            <a:off x="3114247" y="4103405"/>
            <a:ext cx="19050" cy="620713"/>
          </a:xfrm>
          <a:custGeom>
            <a:avLst/>
            <a:gdLst>
              <a:gd name="T0" fmla="*/ 10 w 12"/>
              <a:gd name="T1" fmla="*/ 0 h 391"/>
              <a:gd name="T2" fmla="*/ 12 w 12"/>
              <a:gd name="T3" fmla="*/ 391 h 391"/>
              <a:gd name="T4" fmla="*/ 2 w 12"/>
              <a:gd name="T5" fmla="*/ 391 h 391"/>
              <a:gd name="T6" fmla="*/ 0 w 12"/>
              <a:gd name="T7" fmla="*/ 0 h 391"/>
              <a:gd name="T8" fmla="*/ 10 w 12"/>
              <a:gd name="T9" fmla="*/ 0 h 391"/>
            </a:gdLst>
            <a:ahLst/>
            <a:cxnLst>
              <a:cxn ang="0">
                <a:pos x="T0" y="T1"/>
              </a:cxn>
              <a:cxn ang="0">
                <a:pos x="T2" y="T3"/>
              </a:cxn>
              <a:cxn ang="0">
                <a:pos x="T4" y="T5"/>
              </a:cxn>
              <a:cxn ang="0">
                <a:pos x="T6" y="T7"/>
              </a:cxn>
              <a:cxn ang="0">
                <a:pos x="T8" y="T9"/>
              </a:cxn>
            </a:cxnLst>
            <a:rect l="0" t="0" r="r" b="b"/>
            <a:pathLst>
              <a:path w="12" h="391">
                <a:moveTo>
                  <a:pt x="10" y="0"/>
                </a:moveTo>
                <a:lnTo>
                  <a:pt x="12" y="391"/>
                </a:lnTo>
                <a:lnTo>
                  <a:pt x="2" y="391"/>
                </a:lnTo>
                <a:lnTo>
                  <a:pt x="0"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2" name="Freeform 57">
            <a:extLst>
              <a:ext uri="{FF2B5EF4-FFF2-40B4-BE49-F238E27FC236}">
                <a16:creationId xmlns:a16="http://schemas.microsoft.com/office/drawing/2014/main" id="{FE70648D-0255-4305-8FFA-97BBB41673F8}"/>
              </a:ext>
            </a:extLst>
          </p:cNvPr>
          <p:cNvSpPr>
            <a:spLocks/>
          </p:cNvSpPr>
          <p:nvPr/>
        </p:nvSpPr>
        <p:spPr bwMode="auto">
          <a:xfrm>
            <a:off x="3114247" y="4103405"/>
            <a:ext cx="19050" cy="620713"/>
          </a:xfrm>
          <a:custGeom>
            <a:avLst/>
            <a:gdLst>
              <a:gd name="T0" fmla="*/ 10 w 12"/>
              <a:gd name="T1" fmla="*/ 0 h 391"/>
              <a:gd name="T2" fmla="*/ 12 w 12"/>
              <a:gd name="T3" fmla="*/ 391 h 391"/>
              <a:gd name="T4" fmla="*/ 2 w 12"/>
              <a:gd name="T5" fmla="*/ 391 h 391"/>
              <a:gd name="T6" fmla="*/ 0 w 12"/>
              <a:gd name="T7" fmla="*/ 0 h 391"/>
              <a:gd name="T8" fmla="*/ 10 w 12"/>
              <a:gd name="T9" fmla="*/ 0 h 391"/>
            </a:gdLst>
            <a:ahLst/>
            <a:cxnLst>
              <a:cxn ang="0">
                <a:pos x="T0" y="T1"/>
              </a:cxn>
              <a:cxn ang="0">
                <a:pos x="T2" y="T3"/>
              </a:cxn>
              <a:cxn ang="0">
                <a:pos x="T4" y="T5"/>
              </a:cxn>
              <a:cxn ang="0">
                <a:pos x="T6" y="T7"/>
              </a:cxn>
              <a:cxn ang="0">
                <a:pos x="T8" y="T9"/>
              </a:cxn>
            </a:cxnLst>
            <a:rect l="0" t="0" r="r" b="b"/>
            <a:pathLst>
              <a:path w="12" h="391">
                <a:moveTo>
                  <a:pt x="10" y="0"/>
                </a:moveTo>
                <a:lnTo>
                  <a:pt x="12" y="391"/>
                </a:lnTo>
                <a:lnTo>
                  <a:pt x="2" y="391"/>
                </a:lnTo>
                <a:lnTo>
                  <a:pt x="0" y="0"/>
                </a:lnTo>
                <a:lnTo>
                  <a:pt x="1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3" name="Rectangle 58">
            <a:extLst>
              <a:ext uri="{FF2B5EF4-FFF2-40B4-BE49-F238E27FC236}">
                <a16:creationId xmlns:a16="http://schemas.microsoft.com/office/drawing/2014/main" id="{9A69B745-1BFB-4F1C-9FCE-3A441F2AFCB0}"/>
              </a:ext>
            </a:extLst>
          </p:cNvPr>
          <p:cNvSpPr>
            <a:spLocks noChangeArrowheads="1"/>
          </p:cNvSpPr>
          <p:nvPr/>
        </p:nvSpPr>
        <p:spPr bwMode="auto">
          <a:xfrm>
            <a:off x="3228547" y="4206592"/>
            <a:ext cx="130175" cy="47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4" name="Rectangle 59">
            <a:extLst>
              <a:ext uri="{FF2B5EF4-FFF2-40B4-BE49-F238E27FC236}">
                <a16:creationId xmlns:a16="http://schemas.microsoft.com/office/drawing/2014/main" id="{9D8F4443-DC71-4B85-92F0-72A8C3F039B1}"/>
              </a:ext>
            </a:extLst>
          </p:cNvPr>
          <p:cNvSpPr>
            <a:spLocks noChangeArrowheads="1"/>
          </p:cNvSpPr>
          <p:nvPr/>
        </p:nvSpPr>
        <p:spPr bwMode="auto">
          <a:xfrm>
            <a:off x="3228547" y="4206592"/>
            <a:ext cx="130175" cy="4763"/>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5" name="Rectangle 60">
            <a:extLst>
              <a:ext uri="{FF2B5EF4-FFF2-40B4-BE49-F238E27FC236}">
                <a16:creationId xmlns:a16="http://schemas.microsoft.com/office/drawing/2014/main" id="{46F7D93B-2F0A-4800-856E-0DD97A923F0D}"/>
              </a:ext>
            </a:extLst>
          </p:cNvPr>
          <p:cNvSpPr>
            <a:spLocks noChangeArrowheads="1"/>
          </p:cNvSpPr>
          <p:nvPr/>
        </p:nvSpPr>
        <p:spPr bwMode="auto">
          <a:xfrm>
            <a:off x="3231722" y="4420905"/>
            <a:ext cx="131763" cy="47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6" name="Rectangle 61">
            <a:extLst>
              <a:ext uri="{FF2B5EF4-FFF2-40B4-BE49-F238E27FC236}">
                <a16:creationId xmlns:a16="http://schemas.microsoft.com/office/drawing/2014/main" id="{D0454D24-C161-4E9A-9D68-0B343468F6D3}"/>
              </a:ext>
            </a:extLst>
          </p:cNvPr>
          <p:cNvSpPr>
            <a:spLocks noChangeArrowheads="1"/>
          </p:cNvSpPr>
          <p:nvPr/>
        </p:nvSpPr>
        <p:spPr bwMode="auto">
          <a:xfrm>
            <a:off x="3231722" y="4420905"/>
            <a:ext cx="131763" cy="4763"/>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7" name="Rectangle 62">
            <a:extLst>
              <a:ext uri="{FF2B5EF4-FFF2-40B4-BE49-F238E27FC236}">
                <a16:creationId xmlns:a16="http://schemas.microsoft.com/office/drawing/2014/main" id="{EDF4DCC2-C423-4D86-9EC4-F5DD3DCEB877}"/>
              </a:ext>
            </a:extLst>
          </p:cNvPr>
          <p:cNvSpPr>
            <a:spLocks noChangeArrowheads="1"/>
          </p:cNvSpPr>
          <p:nvPr/>
        </p:nvSpPr>
        <p:spPr bwMode="auto">
          <a:xfrm>
            <a:off x="3228547" y="4624105"/>
            <a:ext cx="130175" cy="47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8" name="Rectangle 63">
            <a:extLst>
              <a:ext uri="{FF2B5EF4-FFF2-40B4-BE49-F238E27FC236}">
                <a16:creationId xmlns:a16="http://schemas.microsoft.com/office/drawing/2014/main" id="{CB5DCC18-BEC2-4AF7-91B3-35059E9BCB79}"/>
              </a:ext>
            </a:extLst>
          </p:cNvPr>
          <p:cNvSpPr>
            <a:spLocks noChangeArrowheads="1"/>
          </p:cNvSpPr>
          <p:nvPr/>
        </p:nvSpPr>
        <p:spPr bwMode="auto">
          <a:xfrm>
            <a:off x="3228547" y="4624105"/>
            <a:ext cx="130175" cy="4763"/>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9" name="Rectangle 64">
            <a:extLst>
              <a:ext uri="{FF2B5EF4-FFF2-40B4-BE49-F238E27FC236}">
                <a16:creationId xmlns:a16="http://schemas.microsoft.com/office/drawing/2014/main" id="{40EE4C45-887C-4B43-9E8F-7BE318F1A39B}"/>
              </a:ext>
            </a:extLst>
          </p:cNvPr>
          <p:cNvSpPr>
            <a:spLocks noChangeArrowheads="1"/>
          </p:cNvSpPr>
          <p:nvPr/>
        </p:nvSpPr>
        <p:spPr bwMode="auto">
          <a:xfrm>
            <a:off x="3231722" y="4827305"/>
            <a:ext cx="131763" cy="47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0" name="Rectangle 65">
            <a:extLst>
              <a:ext uri="{FF2B5EF4-FFF2-40B4-BE49-F238E27FC236}">
                <a16:creationId xmlns:a16="http://schemas.microsoft.com/office/drawing/2014/main" id="{3A9E1AE5-99E5-4254-A5F7-D7D5C7AB371D}"/>
              </a:ext>
            </a:extLst>
          </p:cNvPr>
          <p:cNvSpPr>
            <a:spLocks noChangeArrowheads="1"/>
          </p:cNvSpPr>
          <p:nvPr/>
        </p:nvSpPr>
        <p:spPr bwMode="auto">
          <a:xfrm>
            <a:off x="3231722" y="4827305"/>
            <a:ext cx="131763" cy="4763"/>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1" name="Rectangle 66">
            <a:extLst>
              <a:ext uri="{FF2B5EF4-FFF2-40B4-BE49-F238E27FC236}">
                <a16:creationId xmlns:a16="http://schemas.microsoft.com/office/drawing/2014/main" id="{589826EB-DC83-494F-AD4E-11E9276B7DEC}"/>
              </a:ext>
            </a:extLst>
          </p:cNvPr>
          <p:cNvSpPr>
            <a:spLocks noChangeArrowheads="1"/>
          </p:cNvSpPr>
          <p:nvPr/>
        </p:nvSpPr>
        <p:spPr bwMode="auto">
          <a:xfrm>
            <a:off x="3222197" y="4206592"/>
            <a:ext cx="15875" cy="86201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2" name="Rectangle 67">
            <a:extLst>
              <a:ext uri="{FF2B5EF4-FFF2-40B4-BE49-F238E27FC236}">
                <a16:creationId xmlns:a16="http://schemas.microsoft.com/office/drawing/2014/main" id="{9F6D66E5-A356-4FB2-B248-7E13C5ABB0E2}"/>
              </a:ext>
            </a:extLst>
          </p:cNvPr>
          <p:cNvSpPr>
            <a:spLocks noChangeArrowheads="1"/>
          </p:cNvSpPr>
          <p:nvPr/>
        </p:nvSpPr>
        <p:spPr bwMode="auto">
          <a:xfrm>
            <a:off x="3222197" y="4206592"/>
            <a:ext cx="15875" cy="862013"/>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3" name="Rectangle 68">
            <a:extLst>
              <a:ext uri="{FF2B5EF4-FFF2-40B4-BE49-F238E27FC236}">
                <a16:creationId xmlns:a16="http://schemas.microsoft.com/office/drawing/2014/main" id="{55B305F4-CEE1-4AC7-9A49-9796A3A97475}"/>
              </a:ext>
            </a:extLst>
          </p:cNvPr>
          <p:cNvSpPr>
            <a:spLocks noChangeArrowheads="1"/>
          </p:cNvSpPr>
          <p:nvPr/>
        </p:nvSpPr>
        <p:spPr bwMode="auto">
          <a:xfrm>
            <a:off x="3017409" y="5054317"/>
            <a:ext cx="212725" cy="1428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4" name="Rectangle 69">
            <a:extLst>
              <a:ext uri="{FF2B5EF4-FFF2-40B4-BE49-F238E27FC236}">
                <a16:creationId xmlns:a16="http://schemas.microsoft.com/office/drawing/2014/main" id="{2EACD386-8CC7-47AB-AEE2-89F89931DB7D}"/>
              </a:ext>
            </a:extLst>
          </p:cNvPr>
          <p:cNvSpPr>
            <a:spLocks noChangeArrowheads="1"/>
          </p:cNvSpPr>
          <p:nvPr/>
        </p:nvSpPr>
        <p:spPr bwMode="auto">
          <a:xfrm>
            <a:off x="3017409" y="5054317"/>
            <a:ext cx="212725" cy="14288"/>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5" name="Rectangle 70">
            <a:extLst>
              <a:ext uri="{FF2B5EF4-FFF2-40B4-BE49-F238E27FC236}">
                <a16:creationId xmlns:a16="http://schemas.microsoft.com/office/drawing/2014/main" id="{DC432338-1FCC-45E2-8809-99ABAF0BC455}"/>
              </a:ext>
            </a:extLst>
          </p:cNvPr>
          <p:cNvSpPr>
            <a:spLocks noChangeArrowheads="1"/>
          </p:cNvSpPr>
          <p:nvPr/>
        </p:nvSpPr>
        <p:spPr bwMode="auto">
          <a:xfrm>
            <a:off x="3017409" y="4552667"/>
            <a:ext cx="10795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6" name="Rectangle 71">
            <a:extLst>
              <a:ext uri="{FF2B5EF4-FFF2-40B4-BE49-F238E27FC236}">
                <a16:creationId xmlns:a16="http://schemas.microsoft.com/office/drawing/2014/main" id="{4B23726B-3A9E-4866-BBB8-90A78B881B92}"/>
              </a:ext>
            </a:extLst>
          </p:cNvPr>
          <p:cNvSpPr>
            <a:spLocks noChangeArrowheads="1"/>
          </p:cNvSpPr>
          <p:nvPr/>
        </p:nvSpPr>
        <p:spPr bwMode="auto">
          <a:xfrm>
            <a:off x="3017409" y="4552667"/>
            <a:ext cx="107950" cy="1428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7" name="Freeform 72">
            <a:extLst>
              <a:ext uri="{FF2B5EF4-FFF2-40B4-BE49-F238E27FC236}">
                <a16:creationId xmlns:a16="http://schemas.microsoft.com/office/drawing/2014/main" id="{74C4B37F-B99C-4F16-810C-A4611243850D}"/>
              </a:ext>
            </a:extLst>
          </p:cNvPr>
          <p:cNvSpPr>
            <a:spLocks noEditPoints="1"/>
          </p:cNvSpPr>
          <p:nvPr/>
        </p:nvSpPr>
        <p:spPr bwMode="auto">
          <a:xfrm>
            <a:off x="2858659" y="4547905"/>
            <a:ext cx="96838" cy="19050"/>
          </a:xfrm>
          <a:custGeom>
            <a:avLst/>
            <a:gdLst>
              <a:gd name="T0" fmla="*/ 0 w 61"/>
              <a:gd name="T1" fmla="*/ 5 h 12"/>
              <a:gd name="T2" fmla="*/ 51 w 61"/>
              <a:gd name="T3" fmla="*/ 5 h 12"/>
              <a:gd name="T4" fmla="*/ 51 w 61"/>
              <a:gd name="T5" fmla="*/ 7 h 12"/>
              <a:gd name="T6" fmla="*/ 0 w 61"/>
              <a:gd name="T7" fmla="*/ 7 h 12"/>
              <a:gd name="T8" fmla="*/ 0 w 61"/>
              <a:gd name="T9" fmla="*/ 5 h 12"/>
              <a:gd name="T10" fmla="*/ 47 w 61"/>
              <a:gd name="T11" fmla="*/ 0 h 12"/>
              <a:gd name="T12" fmla="*/ 61 w 61"/>
              <a:gd name="T13" fmla="*/ 6 h 12"/>
              <a:gd name="T14" fmla="*/ 47 w 61"/>
              <a:gd name="T15" fmla="*/ 12 h 12"/>
              <a:gd name="T16" fmla="*/ 47 w 6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2">
                <a:moveTo>
                  <a:pt x="0" y="5"/>
                </a:moveTo>
                <a:lnTo>
                  <a:pt x="51" y="5"/>
                </a:lnTo>
                <a:lnTo>
                  <a:pt x="51" y="7"/>
                </a:lnTo>
                <a:lnTo>
                  <a:pt x="0" y="7"/>
                </a:lnTo>
                <a:lnTo>
                  <a:pt x="0" y="5"/>
                </a:lnTo>
                <a:close/>
                <a:moveTo>
                  <a:pt x="47" y="0"/>
                </a:moveTo>
                <a:lnTo>
                  <a:pt x="61" y="6"/>
                </a:lnTo>
                <a:lnTo>
                  <a:pt x="47" y="12"/>
                </a:lnTo>
                <a:lnTo>
                  <a:pt x="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8" name="Rectangle 73">
            <a:extLst>
              <a:ext uri="{FF2B5EF4-FFF2-40B4-BE49-F238E27FC236}">
                <a16:creationId xmlns:a16="http://schemas.microsoft.com/office/drawing/2014/main" id="{142B7FB2-FAFA-4B3C-83EA-7771D92835E9}"/>
              </a:ext>
            </a:extLst>
          </p:cNvPr>
          <p:cNvSpPr>
            <a:spLocks noChangeArrowheads="1"/>
          </p:cNvSpPr>
          <p:nvPr/>
        </p:nvSpPr>
        <p:spPr bwMode="auto">
          <a:xfrm>
            <a:off x="2858659" y="4555842"/>
            <a:ext cx="80963" cy="3175"/>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9" name="Freeform 74">
            <a:extLst>
              <a:ext uri="{FF2B5EF4-FFF2-40B4-BE49-F238E27FC236}">
                <a16:creationId xmlns:a16="http://schemas.microsoft.com/office/drawing/2014/main" id="{597323BF-1B71-48B4-A39E-0E85AF5580E8}"/>
              </a:ext>
            </a:extLst>
          </p:cNvPr>
          <p:cNvSpPr>
            <a:spLocks/>
          </p:cNvSpPr>
          <p:nvPr/>
        </p:nvSpPr>
        <p:spPr bwMode="auto">
          <a:xfrm>
            <a:off x="2933272" y="4547905"/>
            <a:ext cx="22225" cy="19050"/>
          </a:xfrm>
          <a:custGeom>
            <a:avLst/>
            <a:gdLst>
              <a:gd name="T0" fmla="*/ 0 w 14"/>
              <a:gd name="T1" fmla="*/ 0 h 12"/>
              <a:gd name="T2" fmla="*/ 14 w 14"/>
              <a:gd name="T3" fmla="*/ 6 h 12"/>
              <a:gd name="T4" fmla="*/ 0 w 14"/>
              <a:gd name="T5" fmla="*/ 12 h 12"/>
              <a:gd name="T6" fmla="*/ 0 w 14"/>
              <a:gd name="T7" fmla="*/ 0 h 12"/>
            </a:gdLst>
            <a:ahLst/>
            <a:cxnLst>
              <a:cxn ang="0">
                <a:pos x="T0" y="T1"/>
              </a:cxn>
              <a:cxn ang="0">
                <a:pos x="T2" y="T3"/>
              </a:cxn>
              <a:cxn ang="0">
                <a:pos x="T4" y="T5"/>
              </a:cxn>
              <a:cxn ang="0">
                <a:pos x="T6" y="T7"/>
              </a:cxn>
            </a:cxnLst>
            <a:rect l="0" t="0" r="r" b="b"/>
            <a:pathLst>
              <a:path w="14" h="12">
                <a:moveTo>
                  <a:pt x="0" y="0"/>
                </a:moveTo>
                <a:lnTo>
                  <a:pt x="14" y="6"/>
                </a:lnTo>
                <a:lnTo>
                  <a:pt x="0" y="12"/>
                </a:lnTo>
                <a:lnTo>
                  <a:pt x="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Freeform 75">
            <a:extLst>
              <a:ext uri="{FF2B5EF4-FFF2-40B4-BE49-F238E27FC236}">
                <a16:creationId xmlns:a16="http://schemas.microsoft.com/office/drawing/2014/main" id="{57C67629-E1AA-437F-87C9-5DEBE83573E1}"/>
              </a:ext>
            </a:extLst>
          </p:cNvPr>
          <p:cNvSpPr>
            <a:spLocks noEditPoints="1"/>
          </p:cNvSpPr>
          <p:nvPr/>
        </p:nvSpPr>
        <p:spPr bwMode="auto">
          <a:xfrm>
            <a:off x="2858659" y="5054317"/>
            <a:ext cx="96838" cy="19050"/>
          </a:xfrm>
          <a:custGeom>
            <a:avLst/>
            <a:gdLst>
              <a:gd name="T0" fmla="*/ 0 w 61"/>
              <a:gd name="T1" fmla="*/ 5 h 12"/>
              <a:gd name="T2" fmla="*/ 51 w 61"/>
              <a:gd name="T3" fmla="*/ 5 h 12"/>
              <a:gd name="T4" fmla="*/ 51 w 61"/>
              <a:gd name="T5" fmla="*/ 7 h 12"/>
              <a:gd name="T6" fmla="*/ 0 w 61"/>
              <a:gd name="T7" fmla="*/ 7 h 12"/>
              <a:gd name="T8" fmla="*/ 0 w 61"/>
              <a:gd name="T9" fmla="*/ 5 h 12"/>
              <a:gd name="T10" fmla="*/ 47 w 61"/>
              <a:gd name="T11" fmla="*/ 0 h 12"/>
              <a:gd name="T12" fmla="*/ 61 w 61"/>
              <a:gd name="T13" fmla="*/ 6 h 12"/>
              <a:gd name="T14" fmla="*/ 47 w 61"/>
              <a:gd name="T15" fmla="*/ 12 h 12"/>
              <a:gd name="T16" fmla="*/ 47 w 6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2">
                <a:moveTo>
                  <a:pt x="0" y="5"/>
                </a:moveTo>
                <a:lnTo>
                  <a:pt x="51" y="5"/>
                </a:lnTo>
                <a:lnTo>
                  <a:pt x="51" y="7"/>
                </a:lnTo>
                <a:lnTo>
                  <a:pt x="0" y="7"/>
                </a:lnTo>
                <a:lnTo>
                  <a:pt x="0" y="5"/>
                </a:lnTo>
                <a:close/>
                <a:moveTo>
                  <a:pt x="47" y="0"/>
                </a:moveTo>
                <a:lnTo>
                  <a:pt x="61" y="6"/>
                </a:lnTo>
                <a:lnTo>
                  <a:pt x="47" y="12"/>
                </a:lnTo>
                <a:lnTo>
                  <a:pt x="47"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Rectangle 76">
            <a:extLst>
              <a:ext uri="{FF2B5EF4-FFF2-40B4-BE49-F238E27FC236}">
                <a16:creationId xmlns:a16="http://schemas.microsoft.com/office/drawing/2014/main" id="{E6F62391-B9FE-4EAE-B828-7E74490101E1}"/>
              </a:ext>
            </a:extLst>
          </p:cNvPr>
          <p:cNvSpPr>
            <a:spLocks noChangeArrowheads="1"/>
          </p:cNvSpPr>
          <p:nvPr/>
        </p:nvSpPr>
        <p:spPr bwMode="auto">
          <a:xfrm>
            <a:off x="2858659" y="5062255"/>
            <a:ext cx="80963" cy="3175"/>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Freeform 77">
            <a:extLst>
              <a:ext uri="{FF2B5EF4-FFF2-40B4-BE49-F238E27FC236}">
                <a16:creationId xmlns:a16="http://schemas.microsoft.com/office/drawing/2014/main" id="{4CC6C18D-8149-443D-A938-873146A7140C}"/>
              </a:ext>
            </a:extLst>
          </p:cNvPr>
          <p:cNvSpPr>
            <a:spLocks/>
          </p:cNvSpPr>
          <p:nvPr/>
        </p:nvSpPr>
        <p:spPr bwMode="auto">
          <a:xfrm>
            <a:off x="2933272" y="5054317"/>
            <a:ext cx="22225" cy="19050"/>
          </a:xfrm>
          <a:custGeom>
            <a:avLst/>
            <a:gdLst>
              <a:gd name="T0" fmla="*/ 0 w 14"/>
              <a:gd name="T1" fmla="*/ 0 h 12"/>
              <a:gd name="T2" fmla="*/ 14 w 14"/>
              <a:gd name="T3" fmla="*/ 6 h 12"/>
              <a:gd name="T4" fmla="*/ 0 w 14"/>
              <a:gd name="T5" fmla="*/ 12 h 12"/>
              <a:gd name="T6" fmla="*/ 0 w 14"/>
              <a:gd name="T7" fmla="*/ 0 h 12"/>
            </a:gdLst>
            <a:ahLst/>
            <a:cxnLst>
              <a:cxn ang="0">
                <a:pos x="T0" y="T1"/>
              </a:cxn>
              <a:cxn ang="0">
                <a:pos x="T2" y="T3"/>
              </a:cxn>
              <a:cxn ang="0">
                <a:pos x="T4" y="T5"/>
              </a:cxn>
              <a:cxn ang="0">
                <a:pos x="T6" y="T7"/>
              </a:cxn>
            </a:cxnLst>
            <a:rect l="0" t="0" r="r" b="b"/>
            <a:pathLst>
              <a:path w="14" h="12">
                <a:moveTo>
                  <a:pt x="0" y="0"/>
                </a:moveTo>
                <a:lnTo>
                  <a:pt x="14" y="6"/>
                </a:lnTo>
                <a:lnTo>
                  <a:pt x="0" y="12"/>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Rectangle 78">
            <a:extLst>
              <a:ext uri="{FF2B5EF4-FFF2-40B4-BE49-F238E27FC236}">
                <a16:creationId xmlns:a16="http://schemas.microsoft.com/office/drawing/2014/main" id="{537E5A9C-24C6-4159-89AB-8EDE4397262D}"/>
              </a:ext>
            </a:extLst>
          </p:cNvPr>
          <p:cNvSpPr>
            <a:spLocks noChangeArrowheads="1"/>
          </p:cNvSpPr>
          <p:nvPr/>
        </p:nvSpPr>
        <p:spPr bwMode="auto">
          <a:xfrm>
            <a:off x="2909459" y="4779680"/>
            <a:ext cx="369888"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Arial" panose="020B0604020202020204" pitchFamily="34" charset="0"/>
              </a:rPr>
              <a:t>Splitters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8" name="Rectangle 79">
            <a:extLst>
              <a:ext uri="{FF2B5EF4-FFF2-40B4-BE49-F238E27FC236}">
                <a16:creationId xmlns:a16="http://schemas.microsoft.com/office/drawing/2014/main" id="{0C8C9083-57D2-4669-AA78-E13180A1EF97}"/>
              </a:ext>
            </a:extLst>
          </p:cNvPr>
          <p:cNvSpPr>
            <a:spLocks noChangeArrowheads="1"/>
          </p:cNvSpPr>
          <p:nvPr/>
        </p:nvSpPr>
        <p:spPr bwMode="auto">
          <a:xfrm>
            <a:off x="2728484" y="4525680"/>
            <a:ext cx="153988"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Arial" panose="020B0604020202020204" pitchFamily="34" charset="0"/>
              </a:rPr>
              <a:t>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9" name="Rectangle 80">
            <a:extLst>
              <a:ext uri="{FF2B5EF4-FFF2-40B4-BE49-F238E27FC236}">
                <a16:creationId xmlns:a16="http://schemas.microsoft.com/office/drawing/2014/main" id="{620CFDE6-34FD-45BB-BE5B-4AE1D598EE1A}"/>
              </a:ext>
            </a:extLst>
          </p:cNvPr>
          <p:cNvSpPr>
            <a:spLocks noChangeArrowheads="1"/>
          </p:cNvSpPr>
          <p:nvPr/>
        </p:nvSpPr>
        <p:spPr bwMode="auto">
          <a:xfrm>
            <a:off x="2831672" y="4525680"/>
            <a:ext cx="9207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0" name="Rectangle 81">
            <a:extLst>
              <a:ext uri="{FF2B5EF4-FFF2-40B4-BE49-F238E27FC236}">
                <a16:creationId xmlns:a16="http://schemas.microsoft.com/office/drawing/2014/main" id="{D75E2216-E830-4514-ADC6-D6529C782CDC}"/>
              </a:ext>
            </a:extLst>
          </p:cNvPr>
          <p:cNvSpPr>
            <a:spLocks noChangeArrowheads="1"/>
          </p:cNvSpPr>
          <p:nvPr/>
        </p:nvSpPr>
        <p:spPr bwMode="auto">
          <a:xfrm>
            <a:off x="2725309" y="5024155"/>
            <a:ext cx="153988"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6600"/>
                </a:solidFill>
                <a:effectLst/>
                <a:latin typeface="Arial" panose="020B0604020202020204" pitchFamily="34" charset="0"/>
              </a:rPr>
              <a:t>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1" name="Rectangle 82">
            <a:extLst>
              <a:ext uri="{FF2B5EF4-FFF2-40B4-BE49-F238E27FC236}">
                <a16:creationId xmlns:a16="http://schemas.microsoft.com/office/drawing/2014/main" id="{F4AC5EE2-10E1-4350-8651-23780C7277DE}"/>
              </a:ext>
            </a:extLst>
          </p:cNvPr>
          <p:cNvSpPr>
            <a:spLocks noChangeArrowheads="1"/>
          </p:cNvSpPr>
          <p:nvPr/>
        </p:nvSpPr>
        <p:spPr bwMode="auto">
          <a:xfrm>
            <a:off x="2828497" y="5024155"/>
            <a:ext cx="9207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66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2" name="Freeform 83">
            <a:extLst>
              <a:ext uri="{FF2B5EF4-FFF2-40B4-BE49-F238E27FC236}">
                <a16:creationId xmlns:a16="http://schemas.microsoft.com/office/drawing/2014/main" id="{294A015B-A382-44F7-85C4-1C13776D53E8}"/>
              </a:ext>
            </a:extLst>
          </p:cNvPr>
          <p:cNvSpPr>
            <a:spLocks/>
          </p:cNvSpPr>
          <p:nvPr/>
        </p:nvSpPr>
        <p:spPr bwMode="auto">
          <a:xfrm>
            <a:off x="1455309" y="2023780"/>
            <a:ext cx="547688" cy="2719388"/>
          </a:xfrm>
          <a:custGeom>
            <a:avLst/>
            <a:gdLst>
              <a:gd name="T0" fmla="*/ 345 w 345"/>
              <a:gd name="T1" fmla="*/ 0 h 1713"/>
              <a:gd name="T2" fmla="*/ 0 w 345"/>
              <a:gd name="T3" fmla="*/ 0 h 1713"/>
              <a:gd name="T4" fmla="*/ 0 w 345"/>
              <a:gd name="T5" fmla="*/ 1713 h 1713"/>
            </a:gdLst>
            <a:ahLst/>
            <a:cxnLst>
              <a:cxn ang="0">
                <a:pos x="T0" y="T1"/>
              </a:cxn>
              <a:cxn ang="0">
                <a:pos x="T2" y="T3"/>
              </a:cxn>
              <a:cxn ang="0">
                <a:pos x="T4" y="T5"/>
              </a:cxn>
            </a:cxnLst>
            <a:rect l="0" t="0" r="r" b="b"/>
            <a:pathLst>
              <a:path w="345" h="1713">
                <a:moveTo>
                  <a:pt x="345" y="0"/>
                </a:moveTo>
                <a:lnTo>
                  <a:pt x="0" y="0"/>
                </a:lnTo>
                <a:lnTo>
                  <a:pt x="0" y="1713"/>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84">
            <a:extLst>
              <a:ext uri="{FF2B5EF4-FFF2-40B4-BE49-F238E27FC236}">
                <a16:creationId xmlns:a16="http://schemas.microsoft.com/office/drawing/2014/main" id="{E7757ECE-090D-440E-BF77-6061856BA09C}"/>
              </a:ext>
            </a:extLst>
          </p:cNvPr>
          <p:cNvSpPr>
            <a:spLocks/>
          </p:cNvSpPr>
          <p:nvPr/>
        </p:nvSpPr>
        <p:spPr bwMode="auto">
          <a:xfrm>
            <a:off x="3947684" y="3970055"/>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85">
            <a:extLst>
              <a:ext uri="{FF2B5EF4-FFF2-40B4-BE49-F238E27FC236}">
                <a16:creationId xmlns:a16="http://schemas.microsoft.com/office/drawing/2014/main" id="{86D9F64A-DEC6-4482-9AD2-0815BA35CD83}"/>
              </a:ext>
            </a:extLst>
          </p:cNvPr>
          <p:cNvSpPr>
            <a:spLocks/>
          </p:cNvSpPr>
          <p:nvPr/>
        </p:nvSpPr>
        <p:spPr bwMode="auto">
          <a:xfrm>
            <a:off x="3947684" y="3970055"/>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Line 86">
            <a:extLst>
              <a:ext uri="{FF2B5EF4-FFF2-40B4-BE49-F238E27FC236}">
                <a16:creationId xmlns:a16="http://schemas.microsoft.com/office/drawing/2014/main" id="{EAEA8110-E314-4FE7-A800-CCA102944FC3}"/>
              </a:ext>
            </a:extLst>
          </p:cNvPr>
          <p:cNvSpPr>
            <a:spLocks noChangeShapeType="1"/>
          </p:cNvSpPr>
          <p:nvPr/>
        </p:nvSpPr>
        <p:spPr bwMode="auto">
          <a:xfrm>
            <a:off x="3942922" y="4106580"/>
            <a:ext cx="4763"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Line 87">
            <a:extLst>
              <a:ext uri="{FF2B5EF4-FFF2-40B4-BE49-F238E27FC236}">
                <a16:creationId xmlns:a16="http://schemas.microsoft.com/office/drawing/2014/main" id="{30898015-C1D1-4BFE-8996-18B70DBDDBC5}"/>
              </a:ext>
            </a:extLst>
          </p:cNvPr>
          <p:cNvSpPr>
            <a:spLocks noChangeShapeType="1"/>
          </p:cNvSpPr>
          <p:nvPr/>
        </p:nvSpPr>
        <p:spPr bwMode="auto">
          <a:xfrm>
            <a:off x="4152472" y="4106580"/>
            <a:ext cx="4763"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88">
            <a:extLst>
              <a:ext uri="{FF2B5EF4-FFF2-40B4-BE49-F238E27FC236}">
                <a16:creationId xmlns:a16="http://schemas.microsoft.com/office/drawing/2014/main" id="{29C7682B-EE03-4E09-879E-E607720CDDC4}"/>
              </a:ext>
            </a:extLst>
          </p:cNvPr>
          <p:cNvSpPr>
            <a:spLocks/>
          </p:cNvSpPr>
          <p:nvPr/>
        </p:nvSpPr>
        <p:spPr bwMode="auto">
          <a:xfrm>
            <a:off x="1318784" y="4155792"/>
            <a:ext cx="273050" cy="203200"/>
          </a:xfrm>
          <a:custGeom>
            <a:avLst/>
            <a:gdLst>
              <a:gd name="T0" fmla="*/ 172 w 172"/>
              <a:gd name="T1" fmla="*/ 0 h 128"/>
              <a:gd name="T2" fmla="*/ 0 w 172"/>
              <a:gd name="T3" fmla="*/ 0 h 128"/>
              <a:gd name="T4" fmla="*/ 86 w 172"/>
              <a:gd name="T5" fmla="*/ 128 h 128"/>
              <a:gd name="T6" fmla="*/ 172 w 172"/>
              <a:gd name="T7" fmla="*/ 0 h 128"/>
            </a:gdLst>
            <a:ahLst/>
            <a:cxnLst>
              <a:cxn ang="0">
                <a:pos x="T0" y="T1"/>
              </a:cxn>
              <a:cxn ang="0">
                <a:pos x="T2" y="T3"/>
              </a:cxn>
              <a:cxn ang="0">
                <a:pos x="T4" y="T5"/>
              </a:cxn>
              <a:cxn ang="0">
                <a:pos x="T6" y="T7"/>
              </a:cxn>
            </a:cxnLst>
            <a:rect l="0" t="0" r="r" b="b"/>
            <a:pathLst>
              <a:path w="172" h="128">
                <a:moveTo>
                  <a:pt x="172" y="0"/>
                </a:moveTo>
                <a:lnTo>
                  <a:pt x="0" y="0"/>
                </a:lnTo>
                <a:lnTo>
                  <a:pt x="86" y="128"/>
                </a:lnTo>
                <a:lnTo>
                  <a:pt x="1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Freeform 89">
            <a:extLst>
              <a:ext uri="{FF2B5EF4-FFF2-40B4-BE49-F238E27FC236}">
                <a16:creationId xmlns:a16="http://schemas.microsoft.com/office/drawing/2014/main" id="{CB07B257-5A13-4DB2-B10F-E1165E4C678F}"/>
              </a:ext>
            </a:extLst>
          </p:cNvPr>
          <p:cNvSpPr>
            <a:spLocks/>
          </p:cNvSpPr>
          <p:nvPr/>
        </p:nvSpPr>
        <p:spPr bwMode="auto">
          <a:xfrm>
            <a:off x="1318784" y="4155792"/>
            <a:ext cx="273050" cy="203200"/>
          </a:xfrm>
          <a:custGeom>
            <a:avLst/>
            <a:gdLst>
              <a:gd name="T0" fmla="*/ 172 w 172"/>
              <a:gd name="T1" fmla="*/ 0 h 128"/>
              <a:gd name="T2" fmla="*/ 0 w 172"/>
              <a:gd name="T3" fmla="*/ 0 h 128"/>
              <a:gd name="T4" fmla="*/ 86 w 172"/>
              <a:gd name="T5" fmla="*/ 128 h 128"/>
              <a:gd name="T6" fmla="*/ 172 w 172"/>
              <a:gd name="T7" fmla="*/ 0 h 128"/>
            </a:gdLst>
            <a:ahLst/>
            <a:cxnLst>
              <a:cxn ang="0">
                <a:pos x="T0" y="T1"/>
              </a:cxn>
              <a:cxn ang="0">
                <a:pos x="T2" y="T3"/>
              </a:cxn>
              <a:cxn ang="0">
                <a:pos x="T4" y="T5"/>
              </a:cxn>
              <a:cxn ang="0">
                <a:pos x="T6" y="T7"/>
              </a:cxn>
            </a:cxnLst>
            <a:rect l="0" t="0" r="r" b="b"/>
            <a:pathLst>
              <a:path w="172" h="128">
                <a:moveTo>
                  <a:pt x="172" y="0"/>
                </a:moveTo>
                <a:lnTo>
                  <a:pt x="0" y="0"/>
                </a:lnTo>
                <a:lnTo>
                  <a:pt x="86" y="128"/>
                </a:lnTo>
                <a:lnTo>
                  <a:pt x="172"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Line 90">
            <a:extLst>
              <a:ext uri="{FF2B5EF4-FFF2-40B4-BE49-F238E27FC236}">
                <a16:creationId xmlns:a16="http://schemas.microsoft.com/office/drawing/2014/main" id="{1CBDA6B9-DFEB-40A9-81A2-1ABD5A7AFD47}"/>
              </a:ext>
            </a:extLst>
          </p:cNvPr>
          <p:cNvSpPr>
            <a:spLocks noChangeShapeType="1"/>
          </p:cNvSpPr>
          <p:nvPr/>
        </p:nvSpPr>
        <p:spPr bwMode="auto">
          <a:xfrm>
            <a:off x="1455309" y="4093880"/>
            <a:ext cx="0" cy="6191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Line 91">
            <a:extLst>
              <a:ext uri="{FF2B5EF4-FFF2-40B4-BE49-F238E27FC236}">
                <a16:creationId xmlns:a16="http://schemas.microsoft.com/office/drawing/2014/main" id="{B32BCC78-BDEC-434C-9C1A-149598842E3A}"/>
              </a:ext>
            </a:extLst>
          </p:cNvPr>
          <p:cNvSpPr>
            <a:spLocks noChangeShapeType="1"/>
          </p:cNvSpPr>
          <p:nvPr/>
        </p:nvSpPr>
        <p:spPr bwMode="auto">
          <a:xfrm>
            <a:off x="1455309" y="4358992"/>
            <a:ext cx="0" cy="6191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Oval 92">
            <a:extLst>
              <a:ext uri="{FF2B5EF4-FFF2-40B4-BE49-F238E27FC236}">
                <a16:creationId xmlns:a16="http://schemas.microsoft.com/office/drawing/2014/main" id="{F14CE464-DABE-426A-8FE7-B504B6C7969A}"/>
              </a:ext>
            </a:extLst>
          </p:cNvPr>
          <p:cNvSpPr>
            <a:spLocks noChangeArrowheads="1"/>
          </p:cNvSpPr>
          <p:nvPr/>
        </p:nvSpPr>
        <p:spPr bwMode="auto">
          <a:xfrm>
            <a:off x="1382284" y="4420905"/>
            <a:ext cx="146050" cy="144463"/>
          </a:xfrm>
          <a:prstGeom prst="ellipse">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Freeform 93">
            <a:extLst>
              <a:ext uri="{FF2B5EF4-FFF2-40B4-BE49-F238E27FC236}">
                <a16:creationId xmlns:a16="http://schemas.microsoft.com/office/drawing/2014/main" id="{BC7F78DD-C3B0-48A8-915C-2DFA4FB38CC9}"/>
              </a:ext>
            </a:extLst>
          </p:cNvPr>
          <p:cNvSpPr>
            <a:spLocks/>
          </p:cNvSpPr>
          <p:nvPr/>
        </p:nvSpPr>
        <p:spPr bwMode="auto">
          <a:xfrm>
            <a:off x="1409272" y="4420905"/>
            <a:ext cx="92075" cy="144463"/>
          </a:xfrm>
          <a:custGeom>
            <a:avLst/>
            <a:gdLst>
              <a:gd name="T0" fmla="*/ 29 w 58"/>
              <a:gd name="T1" fmla="*/ 91 h 91"/>
              <a:gd name="T2" fmla="*/ 0 w 58"/>
              <a:gd name="T3" fmla="*/ 62 h 91"/>
              <a:gd name="T4" fmla="*/ 19 w 58"/>
              <a:gd name="T5" fmla="*/ 62 h 91"/>
              <a:gd name="T6" fmla="*/ 19 w 58"/>
              <a:gd name="T7" fmla="*/ 0 h 91"/>
              <a:gd name="T8" fmla="*/ 39 w 58"/>
              <a:gd name="T9" fmla="*/ 0 h 91"/>
              <a:gd name="T10" fmla="*/ 39 w 58"/>
              <a:gd name="T11" fmla="*/ 62 h 91"/>
              <a:gd name="T12" fmla="*/ 58 w 58"/>
              <a:gd name="T13" fmla="*/ 62 h 91"/>
              <a:gd name="T14" fmla="*/ 29 w 5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1">
                <a:moveTo>
                  <a:pt x="29" y="91"/>
                </a:moveTo>
                <a:lnTo>
                  <a:pt x="0" y="62"/>
                </a:lnTo>
                <a:lnTo>
                  <a:pt x="19" y="62"/>
                </a:lnTo>
                <a:lnTo>
                  <a:pt x="19" y="0"/>
                </a:lnTo>
                <a:lnTo>
                  <a:pt x="39" y="0"/>
                </a:lnTo>
                <a:lnTo>
                  <a:pt x="39" y="62"/>
                </a:lnTo>
                <a:lnTo>
                  <a:pt x="58" y="62"/>
                </a:lnTo>
                <a:lnTo>
                  <a:pt x="29" y="9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Freeform 94">
            <a:extLst>
              <a:ext uri="{FF2B5EF4-FFF2-40B4-BE49-F238E27FC236}">
                <a16:creationId xmlns:a16="http://schemas.microsoft.com/office/drawing/2014/main" id="{297F5F71-D287-4CB9-B87D-71397A8BFEC1}"/>
              </a:ext>
            </a:extLst>
          </p:cNvPr>
          <p:cNvSpPr>
            <a:spLocks/>
          </p:cNvSpPr>
          <p:nvPr/>
        </p:nvSpPr>
        <p:spPr bwMode="auto">
          <a:xfrm>
            <a:off x="1420384" y="3966880"/>
            <a:ext cx="71438" cy="112713"/>
          </a:xfrm>
          <a:custGeom>
            <a:avLst/>
            <a:gdLst>
              <a:gd name="T0" fmla="*/ 45 w 45"/>
              <a:gd name="T1" fmla="*/ 0 h 71"/>
              <a:gd name="T2" fmla="*/ 0 w 45"/>
              <a:gd name="T3" fmla="*/ 9 h 71"/>
              <a:gd name="T4" fmla="*/ 45 w 45"/>
              <a:gd name="T5" fmla="*/ 18 h 71"/>
              <a:gd name="T6" fmla="*/ 0 w 45"/>
              <a:gd name="T7" fmla="*/ 27 h 71"/>
              <a:gd name="T8" fmla="*/ 45 w 45"/>
              <a:gd name="T9" fmla="*/ 36 h 71"/>
              <a:gd name="T10" fmla="*/ 0 w 45"/>
              <a:gd name="T11" fmla="*/ 45 h 71"/>
              <a:gd name="T12" fmla="*/ 45 w 45"/>
              <a:gd name="T13" fmla="*/ 54 h 71"/>
              <a:gd name="T14" fmla="*/ 0 w 45"/>
              <a:gd name="T15" fmla="*/ 62 h 71"/>
              <a:gd name="T16" fmla="*/ 45 w 45"/>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1">
                <a:moveTo>
                  <a:pt x="45" y="0"/>
                </a:moveTo>
                <a:lnTo>
                  <a:pt x="0" y="9"/>
                </a:lnTo>
                <a:lnTo>
                  <a:pt x="45" y="18"/>
                </a:lnTo>
                <a:lnTo>
                  <a:pt x="0" y="27"/>
                </a:lnTo>
                <a:lnTo>
                  <a:pt x="45" y="36"/>
                </a:lnTo>
                <a:lnTo>
                  <a:pt x="0" y="45"/>
                </a:lnTo>
                <a:lnTo>
                  <a:pt x="45" y="54"/>
                </a:lnTo>
                <a:lnTo>
                  <a:pt x="0" y="62"/>
                </a:lnTo>
                <a:lnTo>
                  <a:pt x="45" y="71"/>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 name="Freeform 95">
            <a:extLst>
              <a:ext uri="{FF2B5EF4-FFF2-40B4-BE49-F238E27FC236}">
                <a16:creationId xmlns:a16="http://schemas.microsoft.com/office/drawing/2014/main" id="{2197AA34-2A45-4BA5-9FA8-C3C3ED34ACCD}"/>
              </a:ext>
            </a:extLst>
          </p:cNvPr>
          <p:cNvSpPr>
            <a:spLocks/>
          </p:cNvSpPr>
          <p:nvPr/>
        </p:nvSpPr>
        <p:spPr bwMode="auto">
          <a:xfrm>
            <a:off x="1393397" y="3960530"/>
            <a:ext cx="119063" cy="107950"/>
          </a:xfrm>
          <a:custGeom>
            <a:avLst/>
            <a:gdLst>
              <a:gd name="T0" fmla="*/ 75 w 75"/>
              <a:gd name="T1" fmla="*/ 66 h 68"/>
              <a:gd name="T2" fmla="*/ 73 w 75"/>
              <a:gd name="T3" fmla="*/ 35 h 68"/>
              <a:gd name="T4" fmla="*/ 65 w 75"/>
              <a:gd name="T5" fmla="*/ 36 h 68"/>
              <a:gd name="T6" fmla="*/ 66 w 75"/>
              <a:gd name="T7" fmla="*/ 51 h 68"/>
              <a:gd name="T8" fmla="*/ 8 w 75"/>
              <a:gd name="T9" fmla="*/ 0 h 68"/>
              <a:gd name="T10" fmla="*/ 0 w 75"/>
              <a:gd name="T11" fmla="*/ 9 h 68"/>
              <a:gd name="T12" fmla="*/ 59 w 75"/>
              <a:gd name="T13" fmla="*/ 60 h 68"/>
              <a:gd name="T14" fmla="*/ 43 w 75"/>
              <a:gd name="T15" fmla="*/ 61 h 68"/>
              <a:gd name="T16" fmla="*/ 44 w 75"/>
              <a:gd name="T17" fmla="*/ 68 h 68"/>
              <a:gd name="T18" fmla="*/ 75 w 75"/>
              <a:gd name="T19"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68">
                <a:moveTo>
                  <a:pt x="75" y="66"/>
                </a:moveTo>
                <a:lnTo>
                  <a:pt x="73" y="35"/>
                </a:lnTo>
                <a:lnTo>
                  <a:pt x="65" y="36"/>
                </a:lnTo>
                <a:lnTo>
                  <a:pt x="66" y="51"/>
                </a:lnTo>
                <a:lnTo>
                  <a:pt x="8" y="0"/>
                </a:lnTo>
                <a:lnTo>
                  <a:pt x="0" y="9"/>
                </a:lnTo>
                <a:lnTo>
                  <a:pt x="59" y="60"/>
                </a:lnTo>
                <a:lnTo>
                  <a:pt x="43" y="61"/>
                </a:lnTo>
                <a:lnTo>
                  <a:pt x="44" y="68"/>
                </a:lnTo>
                <a:lnTo>
                  <a:pt x="75" y="6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Freeform 96">
            <a:extLst>
              <a:ext uri="{FF2B5EF4-FFF2-40B4-BE49-F238E27FC236}">
                <a16:creationId xmlns:a16="http://schemas.microsoft.com/office/drawing/2014/main" id="{BE1B47A6-F963-462A-85F6-61CA2C96EF8D}"/>
              </a:ext>
            </a:extLst>
          </p:cNvPr>
          <p:cNvSpPr>
            <a:spLocks/>
          </p:cNvSpPr>
          <p:nvPr/>
        </p:nvSpPr>
        <p:spPr bwMode="auto">
          <a:xfrm>
            <a:off x="2487184" y="4562192"/>
            <a:ext cx="203200" cy="357188"/>
          </a:xfrm>
          <a:custGeom>
            <a:avLst/>
            <a:gdLst>
              <a:gd name="T0" fmla="*/ 128 w 128"/>
              <a:gd name="T1" fmla="*/ 0 h 225"/>
              <a:gd name="T2" fmla="*/ 59 w 128"/>
              <a:gd name="T3" fmla="*/ 0 h 225"/>
              <a:gd name="T4" fmla="*/ 59 w 128"/>
              <a:gd name="T5" fmla="*/ 225 h 225"/>
              <a:gd name="T6" fmla="*/ 0 w 128"/>
              <a:gd name="T7" fmla="*/ 225 h 225"/>
            </a:gdLst>
            <a:ahLst/>
            <a:cxnLst>
              <a:cxn ang="0">
                <a:pos x="T0" y="T1"/>
              </a:cxn>
              <a:cxn ang="0">
                <a:pos x="T2" y="T3"/>
              </a:cxn>
              <a:cxn ang="0">
                <a:pos x="T4" y="T5"/>
              </a:cxn>
              <a:cxn ang="0">
                <a:pos x="T6" y="T7"/>
              </a:cxn>
            </a:cxnLst>
            <a:rect l="0" t="0" r="r" b="b"/>
            <a:pathLst>
              <a:path w="128" h="225">
                <a:moveTo>
                  <a:pt x="128" y="0"/>
                </a:moveTo>
                <a:lnTo>
                  <a:pt x="59" y="0"/>
                </a:lnTo>
                <a:lnTo>
                  <a:pt x="59" y="225"/>
                </a:lnTo>
                <a:lnTo>
                  <a:pt x="0" y="225"/>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Freeform 97">
            <a:extLst>
              <a:ext uri="{FF2B5EF4-FFF2-40B4-BE49-F238E27FC236}">
                <a16:creationId xmlns:a16="http://schemas.microsoft.com/office/drawing/2014/main" id="{624922C0-2319-44F6-8D1B-D3B28C9BC690}"/>
              </a:ext>
            </a:extLst>
          </p:cNvPr>
          <p:cNvSpPr>
            <a:spLocks/>
          </p:cNvSpPr>
          <p:nvPr/>
        </p:nvSpPr>
        <p:spPr bwMode="auto">
          <a:xfrm>
            <a:off x="2487184" y="4919380"/>
            <a:ext cx="203200" cy="149225"/>
          </a:xfrm>
          <a:custGeom>
            <a:avLst/>
            <a:gdLst>
              <a:gd name="T0" fmla="*/ 0 w 128"/>
              <a:gd name="T1" fmla="*/ 0 h 94"/>
              <a:gd name="T2" fmla="*/ 64 w 128"/>
              <a:gd name="T3" fmla="*/ 0 h 94"/>
              <a:gd name="T4" fmla="*/ 64 w 128"/>
              <a:gd name="T5" fmla="*/ 94 h 94"/>
              <a:gd name="T6" fmla="*/ 128 w 128"/>
              <a:gd name="T7" fmla="*/ 94 h 94"/>
            </a:gdLst>
            <a:ahLst/>
            <a:cxnLst>
              <a:cxn ang="0">
                <a:pos x="T0" y="T1"/>
              </a:cxn>
              <a:cxn ang="0">
                <a:pos x="T2" y="T3"/>
              </a:cxn>
              <a:cxn ang="0">
                <a:pos x="T4" y="T5"/>
              </a:cxn>
              <a:cxn ang="0">
                <a:pos x="T6" y="T7"/>
              </a:cxn>
            </a:cxnLst>
            <a:rect l="0" t="0" r="r" b="b"/>
            <a:pathLst>
              <a:path w="128" h="94">
                <a:moveTo>
                  <a:pt x="0" y="0"/>
                </a:moveTo>
                <a:lnTo>
                  <a:pt x="64" y="0"/>
                </a:lnTo>
                <a:lnTo>
                  <a:pt x="64" y="94"/>
                </a:lnTo>
                <a:lnTo>
                  <a:pt x="128" y="94"/>
                </a:lnTo>
              </a:path>
            </a:pathLst>
          </a:custGeom>
          <a:noFill/>
          <a:ln w="9525" cap="rnd">
            <a:solidFill>
              <a:srgbClr val="FF993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Rectangle 98">
            <a:extLst>
              <a:ext uri="{FF2B5EF4-FFF2-40B4-BE49-F238E27FC236}">
                <a16:creationId xmlns:a16="http://schemas.microsoft.com/office/drawing/2014/main" id="{D4FA7AC9-8DFF-4260-86D5-4151593FA47D}"/>
              </a:ext>
            </a:extLst>
          </p:cNvPr>
          <p:cNvSpPr>
            <a:spLocks noChangeArrowheads="1"/>
          </p:cNvSpPr>
          <p:nvPr/>
        </p:nvSpPr>
        <p:spPr bwMode="auto">
          <a:xfrm>
            <a:off x="1055259" y="4743167"/>
            <a:ext cx="1000125" cy="4476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99">
            <a:extLst>
              <a:ext uri="{FF2B5EF4-FFF2-40B4-BE49-F238E27FC236}">
                <a16:creationId xmlns:a16="http://schemas.microsoft.com/office/drawing/2014/main" id="{5D054B07-DD71-4826-BC50-171D54D883FC}"/>
              </a:ext>
            </a:extLst>
          </p:cNvPr>
          <p:cNvSpPr>
            <a:spLocks noChangeArrowheads="1"/>
          </p:cNvSpPr>
          <p:nvPr/>
        </p:nvSpPr>
        <p:spPr bwMode="auto">
          <a:xfrm>
            <a:off x="1055259" y="4743167"/>
            <a:ext cx="1000125" cy="447675"/>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Rectangle 100">
            <a:extLst>
              <a:ext uri="{FF2B5EF4-FFF2-40B4-BE49-F238E27FC236}">
                <a16:creationId xmlns:a16="http://schemas.microsoft.com/office/drawing/2014/main" id="{C535AF70-FD03-47D6-9816-4116773D1EF2}"/>
              </a:ext>
            </a:extLst>
          </p:cNvPr>
          <p:cNvSpPr>
            <a:spLocks noChangeArrowheads="1"/>
          </p:cNvSpPr>
          <p:nvPr/>
        </p:nvSpPr>
        <p:spPr bwMode="auto">
          <a:xfrm>
            <a:off x="1315609" y="4813017"/>
            <a:ext cx="5033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Roboto" panose="02000000000000000000" pitchFamily="2" charset="0"/>
              </a:rPr>
              <a:t>Base Station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2" name="Rectangle 101">
            <a:extLst>
              <a:ext uri="{FF2B5EF4-FFF2-40B4-BE49-F238E27FC236}">
                <a16:creationId xmlns:a16="http://schemas.microsoft.com/office/drawing/2014/main" id="{C1176196-50FB-49B5-8BE4-B42A9F9D53B2}"/>
              </a:ext>
            </a:extLst>
          </p:cNvPr>
          <p:cNvSpPr>
            <a:spLocks noChangeArrowheads="1"/>
          </p:cNvSpPr>
          <p:nvPr/>
        </p:nvSpPr>
        <p:spPr bwMode="auto">
          <a:xfrm>
            <a:off x="1391809" y="4919380"/>
            <a:ext cx="36067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Roboto" panose="02000000000000000000" pitchFamily="2" charset="0"/>
              </a:rPr>
              <a:t>Emulator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3" name="Rectangle 102">
            <a:extLst>
              <a:ext uri="{FF2B5EF4-FFF2-40B4-BE49-F238E27FC236}">
                <a16:creationId xmlns:a16="http://schemas.microsoft.com/office/drawing/2014/main" id="{82916E52-E99C-451F-A7DA-5007EB91FCD9}"/>
              </a:ext>
            </a:extLst>
          </p:cNvPr>
          <p:cNvSpPr>
            <a:spLocks noChangeArrowheads="1"/>
          </p:cNvSpPr>
          <p:nvPr/>
        </p:nvSpPr>
        <p:spPr bwMode="auto">
          <a:xfrm>
            <a:off x="1377522" y="5027330"/>
            <a:ext cx="1314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Roboto" panose="02000000000000000000" pitchFamily="2" charset="0"/>
              </a:rPr>
              <a:t>MT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4" name="Rectangle 103">
            <a:extLst>
              <a:ext uri="{FF2B5EF4-FFF2-40B4-BE49-F238E27FC236}">
                <a16:creationId xmlns:a16="http://schemas.microsoft.com/office/drawing/2014/main" id="{3B4D301F-FA45-41BF-91FD-13D3E9347ECE}"/>
              </a:ext>
            </a:extLst>
          </p:cNvPr>
          <p:cNvSpPr>
            <a:spLocks noChangeArrowheads="1"/>
          </p:cNvSpPr>
          <p:nvPr/>
        </p:nvSpPr>
        <p:spPr bwMode="auto">
          <a:xfrm>
            <a:off x="1498172" y="502733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Roboto" panose="02000000000000000000" pitchFamily="2" charset="0"/>
              </a:rPr>
              <a:t>8821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5" name="Rectangle 104">
            <a:extLst>
              <a:ext uri="{FF2B5EF4-FFF2-40B4-BE49-F238E27FC236}">
                <a16:creationId xmlns:a16="http://schemas.microsoft.com/office/drawing/2014/main" id="{AC7DD05B-1F75-4FF7-9138-FB3E6E40E942}"/>
              </a:ext>
            </a:extLst>
          </p:cNvPr>
          <p:cNvSpPr>
            <a:spLocks noChangeArrowheads="1"/>
          </p:cNvSpPr>
          <p:nvPr/>
        </p:nvSpPr>
        <p:spPr bwMode="auto">
          <a:xfrm>
            <a:off x="1677559" y="5027330"/>
            <a:ext cx="801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Roboto" panose="02000000000000000000" pitchFamily="2" charset="0"/>
              </a:rPr>
              <a:t>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6" name="Rectangle 105">
            <a:extLst>
              <a:ext uri="{FF2B5EF4-FFF2-40B4-BE49-F238E27FC236}">
                <a16:creationId xmlns:a16="http://schemas.microsoft.com/office/drawing/2014/main" id="{DFE0E0BF-0BAA-46B0-9E75-6111B09A3EE2}"/>
              </a:ext>
            </a:extLst>
          </p:cNvPr>
          <p:cNvSpPr>
            <a:spLocks noChangeArrowheads="1"/>
          </p:cNvSpPr>
          <p:nvPr/>
        </p:nvSpPr>
        <p:spPr bwMode="auto">
          <a:xfrm>
            <a:off x="3865134" y="5857592"/>
            <a:ext cx="13785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Roboto" panose="02000000000000000000" pitchFamily="2" charset="0"/>
              </a:rPr>
              <a:t>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7" name="Rectangle 106">
            <a:extLst>
              <a:ext uri="{FF2B5EF4-FFF2-40B4-BE49-F238E27FC236}">
                <a16:creationId xmlns:a16="http://schemas.microsoft.com/office/drawing/2014/main" id="{FDC7CC8E-0C57-4EAD-B437-F5EC63200392}"/>
              </a:ext>
            </a:extLst>
          </p:cNvPr>
          <p:cNvSpPr>
            <a:spLocks noChangeArrowheads="1"/>
          </p:cNvSpPr>
          <p:nvPr/>
        </p:nvSpPr>
        <p:spPr bwMode="auto">
          <a:xfrm>
            <a:off x="4001659" y="5857592"/>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Roboto" panose="02000000000000000000" pitchFamily="2" charset="0"/>
              </a:rPr>
              <a:t>2100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8" name="Rectangle 107">
            <a:extLst>
              <a:ext uri="{FF2B5EF4-FFF2-40B4-BE49-F238E27FC236}">
                <a16:creationId xmlns:a16="http://schemas.microsoft.com/office/drawing/2014/main" id="{0095AB4C-033D-42BD-8B4C-236FE54A875A}"/>
              </a:ext>
            </a:extLst>
          </p:cNvPr>
          <p:cNvSpPr>
            <a:spLocks noChangeArrowheads="1"/>
          </p:cNvSpPr>
          <p:nvPr/>
        </p:nvSpPr>
        <p:spPr bwMode="auto">
          <a:xfrm>
            <a:off x="4231847" y="5857592"/>
            <a:ext cx="1811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Roboto" panose="02000000000000000000" pitchFamily="2" charset="0"/>
              </a:rPr>
              <a:t>MO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9" name="Rectangle 108">
            <a:extLst>
              <a:ext uri="{FF2B5EF4-FFF2-40B4-BE49-F238E27FC236}">
                <a16:creationId xmlns:a16="http://schemas.microsoft.com/office/drawing/2014/main" id="{71600AE2-CE14-4B5A-9D6A-22AA61F374FF}"/>
              </a:ext>
            </a:extLst>
          </p:cNvPr>
          <p:cNvSpPr>
            <a:spLocks noChangeArrowheads="1"/>
          </p:cNvSpPr>
          <p:nvPr/>
        </p:nvSpPr>
        <p:spPr bwMode="auto">
          <a:xfrm>
            <a:off x="3865134" y="5995705"/>
            <a:ext cx="17985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Roboto" panose="02000000000000000000" pitchFamily="2" charset="0"/>
              </a:rPr>
              <a:t>MIMO OTA Measurement Software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0" name="Rectangle 109">
            <a:extLst>
              <a:ext uri="{FF2B5EF4-FFF2-40B4-BE49-F238E27FC236}">
                <a16:creationId xmlns:a16="http://schemas.microsoft.com/office/drawing/2014/main" id="{2009967C-095E-4F01-80E6-F4C4D2D00068}"/>
              </a:ext>
            </a:extLst>
          </p:cNvPr>
          <p:cNvSpPr>
            <a:spLocks noChangeArrowheads="1"/>
          </p:cNvSpPr>
          <p:nvPr/>
        </p:nvSpPr>
        <p:spPr bwMode="auto">
          <a:xfrm>
            <a:off x="6913134" y="5371817"/>
            <a:ext cx="454025" cy="1809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Rectangle 110">
            <a:extLst>
              <a:ext uri="{FF2B5EF4-FFF2-40B4-BE49-F238E27FC236}">
                <a16:creationId xmlns:a16="http://schemas.microsoft.com/office/drawing/2014/main" id="{62DE57EE-0D97-4077-965B-9DCFDF553565}"/>
              </a:ext>
            </a:extLst>
          </p:cNvPr>
          <p:cNvSpPr>
            <a:spLocks noChangeArrowheads="1"/>
          </p:cNvSpPr>
          <p:nvPr/>
        </p:nvSpPr>
        <p:spPr bwMode="auto">
          <a:xfrm>
            <a:off x="6913134" y="5371817"/>
            <a:ext cx="454025" cy="180975"/>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111">
            <a:extLst>
              <a:ext uri="{FF2B5EF4-FFF2-40B4-BE49-F238E27FC236}">
                <a16:creationId xmlns:a16="http://schemas.microsoft.com/office/drawing/2014/main" id="{5A34A425-4647-47E8-8275-E8088CD27795}"/>
              </a:ext>
            </a:extLst>
          </p:cNvPr>
          <p:cNvSpPr>
            <a:spLocks noChangeArrowheads="1"/>
          </p:cNvSpPr>
          <p:nvPr/>
        </p:nvSpPr>
        <p:spPr bwMode="auto">
          <a:xfrm>
            <a:off x="6941709" y="5436905"/>
            <a:ext cx="42479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FF0000"/>
                </a:solidFill>
                <a:effectLst/>
                <a:latin typeface="Roboto" panose="02000000000000000000" pitchFamily="2" charset="0"/>
              </a:rPr>
              <a:t>Position Controller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3" name="Line 112">
            <a:extLst>
              <a:ext uri="{FF2B5EF4-FFF2-40B4-BE49-F238E27FC236}">
                <a16:creationId xmlns:a16="http://schemas.microsoft.com/office/drawing/2014/main" id="{65F5A48E-1278-41A4-945D-B1BC743C4DFD}"/>
              </a:ext>
            </a:extLst>
          </p:cNvPr>
          <p:cNvSpPr>
            <a:spLocks noChangeShapeType="1"/>
          </p:cNvSpPr>
          <p:nvPr/>
        </p:nvSpPr>
        <p:spPr bwMode="auto">
          <a:xfrm flipH="1">
            <a:off x="5908247" y="4430430"/>
            <a:ext cx="1588"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 name="Rectangle 113">
            <a:extLst>
              <a:ext uri="{FF2B5EF4-FFF2-40B4-BE49-F238E27FC236}">
                <a16:creationId xmlns:a16="http://schemas.microsoft.com/office/drawing/2014/main" id="{320BFCE7-E59E-4B12-A566-88EB2D356C16}"/>
              </a:ext>
            </a:extLst>
          </p:cNvPr>
          <p:cNvSpPr>
            <a:spLocks noChangeArrowheads="1"/>
          </p:cNvSpPr>
          <p:nvPr/>
        </p:nvSpPr>
        <p:spPr bwMode="auto">
          <a:xfrm>
            <a:off x="6921072" y="3436655"/>
            <a:ext cx="400050" cy="180975"/>
          </a:xfrm>
          <a:prstGeom prst="rect">
            <a:avLst/>
          </a:prstGeom>
          <a:solidFill>
            <a:srgbClr val="FFF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114">
            <a:extLst>
              <a:ext uri="{FF2B5EF4-FFF2-40B4-BE49-F238E27FC236}">
                <a16:creationId xmlns:a16="http://schemas.microsoft.com/office/drawing/2014/main" id="{9EA5FAAE-F7AD-4F44-B3F5-3CCA41D17469}"/>
              </a:ext>
            </a:extLst>
          </p:cNvPr>
          <p:cNvSpPr>
            <a:spLocks noChangeArrowheads="1"/>
          </p:cNvSpPr>
          <p:nvPr/>
        </p:nvSpPr>
        <p:spPr bwMode="auto">
          <a:xfrm>
            <a:off x="6921072" y="3436655"/>
            <a:ext cx="400050" cy="180975"/>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115">
            <a:extLst>
              <a:ext uri="{FF2B5EF4-FFF2-40B4-BE49-F238E27FC236}">
                <a16:creationId xmlns:a16="http://schemas.microsoft.com/office/drawing/2014/main" id="{BA4CBE4A-3205-4705-ABAC-1A3EAD40565E}"/>
              </a:ext>
            </a:extLst>
          </p:cNvPr>
          <p:cNvSpPr>
            <a:spLocks noChangeArrowheads="1"/>
          </p:cNvSpPr>
          <p:nvPr/>
        </p:nvSpPr>
        <p:spPr bwMode="auto">
          <a:xfrm>
            <a:off x="6998859" y="3471580"/>
            <a:ext cx="11541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FF0000"/>
                </a:solidFill>
                <a:effectLst/>
                <a:latin typeface="Roboto" panose="02000000000000000000" pitchFamily="2" charset="0"/>
              </a:rPr>
              <a:t>Fiber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7" name="Rectangle 116">
            <a:extLst>
              <a:ext uri="{FF2B5EF4-FFF2-40B4-BE49-F238E27FC236}">
                <a16:creationId xmlns:a16="http://schemas.microsoft.com/office/drawing/2014/main" id="{C01B658D-5A8C-4DF4-B3D9-B642D93C55E1}"/>
              </a:ext>
            </a:extLst>
          </p:cNvPr>
          <p:cNvSpPr>
            <a:spLocks noChangeArrowheads="1"/>
          </p:cNvSpPr>
          <p:nvPr/>
        </p:nvSpPr>
        <p:spPr bwMode="auto">
          <a:xfrm>
            <a:off x="7106809" y="3471580"/>
            <a:ext cx="144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FF0000"/>
                </a:solidFill>
                <a:effectLst/>
                <a:latin typeface="Roboto" panose="02000000000000000000" pitchFamily="2"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8" name="Rectangle 117">
            <a:extLst>
              <a:ext uri="{FF2B5EF4-FFF2-40B4-BE49-F238E27FC236}">
                <a16:creationId xmlns:a16="http://schemas.microsoft.com/office/drawing/2014/main" id="{4CF04B6D-E4EB-4A7E-8567-D1512C730B48}"/>
              </a:ext>
            </a:extLst>
          </p:cNvPr>
          <p:cNvSpPr>
            <a:spLocks noChangeArrowheads="1"/>
          </p:cNvSpPr>
          <p:nvPr/>
        </p:nvSpPr>
        <p:spPr bwMode="auto">
          <a:xfrm>
            <a:off x="7132209" y="3471580"/>
            <a:ext cx="13305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FF0000"/>
                </a:solidFill>
                <a:effectLst/>
                <a:latin typeface="Roboto" panose="02000000000000000000" pitchFamily="2" charset="0"/>
              </a:rPr>
              <a:t>Optic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9" name="Rectangle 118">
            <a:extLst>
              <a:ext uri="{FF2B5EF4-FFF2-40B4-BE49-F238E27FC236}">
                <a16:creationId xmlns:a16="http://schemas.microsoft.com/office/drawing/2014/main" id="{271B96E2-3017-4F69-BE9C-ED2051DAFA73}"/>
              </a:ext>
            </a:extLst>
          </p:cNvPr>
          <p:cNvSpPr>
            <a:spLocks noChangeArrowheads="1"/>
          </p:cNvSpPr>
          <p:nvPr/>
        </p:nvSpPr>
        <p:spPr bwMode="auto">
          <a:xfrm>
            <a:off x="6976634" y="3530317"/>
            <a:ext cx="30777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FF0000"/>
                </a:solidFill>
                <a:effectLst/>
                <a:latin typeface="Roboto" panose="02000000000000000000" pitchFamily="2" charset="0"/>
              </a:rPr>
              <a:t>Interface Unit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0" name="Freeform 119">
            <a:extLst>
              <a:ext uri="{FF2B5EF4-FFF2-40B4-BE49-F238E27FC236}">
                <a16:creationId xmlns:a16="http://schemas.microsoft.com/office/drawing/2014/main" id="{C0788F94-D7F2-4C9D-8373-87B791EF384C}"/>
              </a:ext>
            </a:extLst>
          </p:cNvPr>
          <p:cNvSpPr>
            <a:spLocks/>
          </p:cNvSpPr>
          <p:nvPr/>
        </p:nvSpPr>
        <p:spPr bwMode="auto">
          <a:xfrm>
            <a:off x="7121097" y="3646205"/>
            <a:ext cx="14288" cy="1697038"/>
          </a:xfrm>
          <a:custGeom>
            <a:avLst/>
            <a:gdLst>
              <a:gd name="T0" fmla="*/ 44 w 44"/>
              <a:gd name="T1" fmla="*/ 5674 h 5674"/>
              <a:gd name="T2" fmla="*/ 1 w 44"/>
              <a:gd name="T3" fmla="*/ 5416 h 5674"/>
              <a:gd name="T4" fmla="*/ 0 w 44"/>
              <a:gd name="T5" fmla="*/ 5396 h 5674"/>
              <a:gd name="T6" fmla="*/ 0 w 44"/>
              <a:gd name="T7" fmla="*/ 0 h 5674"/>
            </a:gdLst>
            <a:ahLst/>
            <a:cxnLst>
              <a:cxn ang="0">
                <a:pos x="T0" y="T1"/>
              </a:cxn>
              <a:cxn ang="0">
                <a:pos x="T2" y="T3"/>
              </a:cxn>
              <a:cxn ang="0">
                <a:pos x="T4" y="T5"/>
              </a:cxn>
              <a:cxn ang="0">
                <a:pos x="T6" y="T7"/>
              </a:cxn>
            </a:cxnLst>
            <a:rect l="0" t="0" r="r" b="b"/>
            <a:pathLst>
              <a:path w="44" h="5674">
                <a:moveTo>
                  <a:pt x="44" y="5674"/>
                </a:moveTo>
                <a:lnTo>
                  <a:pt x="1" y="5416"/>
                </a:lnTo>
                <a:cubicBezTo>
                  <a:pt x="0" y="5410"/>
                  <a:pt x="0" y="5403"/>
                  <a:pt x="0" y="5396"/>
                </a:cubicBezTo>
                <a:lnTo>
                  <a:pt x="0" y="0"/>
                </a:lnTo>
              </a:path>
            </a:pathLst>
          </a:custGeom>
          <a:noFill/>
          <a:ln w="7938" cap="rnd">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 name="Freeform 120">
            <a:extLst>
              <a:ext uri="{FF2B5EF4-FFF2-40B4-BE49-F238E27FC236}">
                <a16:creationId xmlns:a16="http://schemas.microsoft.com/office/drawing/2014/main" id="{0BE9AED5-3C88-4957-A706-2AF49BEC2E7D}"/>
              </a:ext>
            </a:extLst>
          </p:cNvPr>
          <p:cNvSpPr>
            <a:spLocks/>
          </p:cNvSpPr>
          <p:nvPr/>
        </p:nvSpPr>
        <p:spPr bwMode="auto">
          <a:xfrm>
            <a:off x="7114747" y="5330542"/>
            <a:ext cx="38100" cy="41275"/>
          </a:xfrm>
          <a:custGeom>
            <a:avLst/>
            <a:gdLst>
              <a:gd name="T0" fmla="*/ 84 w 126"/>
              <a:gd name="T1" fmla="*/ 136 h 136"/>
              <a:gd name="T2" fmla="*/ 0 w 126"/>
              <a:gd name="T3" fmla="*/ 21 h 136"/>
              <a:gd name="T4" fmla="*/ 126 w 126"/>
              <a:gd name="T5" fmla="*/ 0 h 136"/>
              <a:gd name="T6" fmla="*/ 84 w 126"/>
              <a:gd name="T7" fmla="*/ 136 h 136"/>
            </a:gdLst>
            <a:ahLst/>
            <a:cxnLst>
              <a:cxn ang="0">
                <a:pos x="T0" y="T1"/>
              </a:cxn>
              <a:cxn ang="0">
                <a:pos x="T2" y="T3"/>
              </a:cxn>
              <a:cxn ang="0">
                <a:pos x="T4" y="T5"/>
              </a:cxn>
              <a:cxn ang="0">
                <a:pos x="T6" y="T7"/>
              </a:cxn>
            </a:cxnLst>
            <a:rect l="0" t="0" r="r" b="b"/>
            <a:pathLst>
              <a:path w="126" h="136">
                <a:moveTo>
                  <a:pt x="84" y="136"/>
                </a:moveTo>
                <a:lnTo>
                  <a:pt x="0" y="21"/>
                </a:lnTo>
                <a:cubicBezTo>
                  <a:pt x="43" y="34"/>
                  <a:pt x="90" y="26"/>
                  <a:pt x="126" y="0"/>
                </a:cubicBezTo>
                <a:lnTo>
                  <a:pt x="84" y="136"/>
                </a:lnTo>
                <a:close/>
              </a:path>
            </a:pathLst>
          </a:custGeom>
          <a:solidFill>
            <a:srgbClr val="FF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121">
            <a:extLst>
              <a:ext uri="{FF2B5EF4-FFF2-40B4-BE49-F238E27FC236}">
                <a16:creationId xmlns:a16="http://schemas.microsoft.com/office/drawing/2014/main" id="{B5B96117-BB8E-4FFF-A853-FC5B09A8FA98}"/>
              </a:ext>
            </a:extLst>
          </p:cNvPr>
          <p:cNvSpPr>
            <a:spLocks/>
          </p:cNvSpPr>
          <p:nvPr/>
        </p:nvSpPr>
        <p:spPr bwMode="auto">
          <a:xfrm>
            <a:off x="7102047" y="3617630"/>
            <a:ext cx="39688" cy="38100"/>
          </a:xfrm>
          <a:custGeom>
            <a:avLst/>
            <a:gdLst>
              <a:gd name="T0" fmla="*/ 64 w 128"/>
              <a:gd name="T1" fmla="*/ 0 h 128"/>
              <a:gd name="T2" fmla="*/ 128 w 128"/>
              <a:gd name="T3" fmla="*/ 128 h 128"/>
              <a:gd name="T4" fmla="*/ 0 w 128"/>
              <a:gd name="T5" fmla="*/ 128 h 128"/>
              <a:gd name="T6" fmla="*/ 64 w 128"/>
              <a:gd name="T7" fmla="*/ 0 h 128"/>
            </a:gdLst>
            <a:ahLst/>
            <a:cxnLst>
              <a:cxn ang="0">
                <a:pos x="T0" y="T1"/>
              </a:cxn>
              <a:cxn ang="0">
                <a:pos x="T2" y="T3"/>
              </a:cxn>
              <a:cxn ang="0">
                <a:pos x="T4" y="T5"/>
              </a:cxn>
              <a:cxn ang="0">
                <a:pos x="T6" y="T7"/>
              </a:cxn>
            </a:cxnLst>
            <a:rect l="0" t="0" r="r" b="b"/>
            <a:pathLst>
              <a:path w="128" h="128">
                <a:moveTo>
                  <a:pt x="64" y="0"/>
                </a:moveTo>
                <a:lnTo>
                  <a:pt x="128" y="128"/>
                </a:lnTo>
                <a:cubicBezTo>
                  <a:pt x="87" y="107"/>
                  <a:pt x="40" y="107"/>
                  <a:pt x="0" y="128"/>
                </a:cubicBezTo>
                <a:lnTo>
                  <a:pt x="64" y="0"/>
                </a:lnTo>
                <a:close/>
              </a:path>
            </a:pathLst>
          </a:custGeom>
          <a:solidFill>
            <a:srgbClr val="FF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122">
            <a:extLst>
              <a:ext uri="{FF2B5EF4-FFF2-40B4-BE49-F238E27FC236}">
                <a16:creationId xmlns:a16="http://schemas.microsoft.com/office/drawing/2014/main" id="{AA94295F-BA95-43DC-AAC9-43B49446474B}"/>
              </a:ext>
            </a:extLst>
          </p:cNvPr>
          <p:cNvSpPr>
            <a:spLocks noEditPoints="1"/>
          </p:cNvSpPr>
          <p:nvPr/>
        </p:nvSpPr>
        <p:spPr bwMode="auto">
          <a:xfrm>
            <a:off x="6806772" y="3379505"/>
            <a:ext cx="557213" cy="339725"/>
          </a:xfrm>
          <a:custGeom>
            <a:avLst/>
            <a:gdLst>
              <a:gd name="T0" fmla="*/ 241 w 1860"/>
              <a:gd name="T1" fmla="*/ 1135 h 1135"/>
              <a:gd name="T2" fmla="*/ 289 w 1860"/>
              <a:gd name="T3" fmla="*/ 1119 h 1135"/>
              <a:gd name="T4" fmla="*/ 289 w 1860"/>
              <a:gd name="T5" fmla="*/ 1119 h 1135"/>
              <a:gd name="T6" fmla="*/ 377 w 1860"/>
              <a:gd name="T7" fmla="*/ 1127 h 1135"/>
              <a:gd name="T8" fmla="*/ 481 w 1860"/>
              <a:gd name="T9" fmla="*/ 1135 h 1135"/>
              <a:gd name="T10" fmla="*/ 721 w 1860"/>
              <a:gd name="T11" fmla="*/ 1135 h 1135"/>
              <a:gd name="T12" fmla="*/ 825 w 1860"/>
              <a:gd name="T13" fmla="*/ 1127 h 1135"/>
              <a:gd name="T14" fmla="*/ 1010 w 1860"/>
              <a:gd name="T15" fmla="*/ 1119 h 1135"/>
              <a:gd name="T16" fmla="*/ 1058 w 1860"/>
              <a:gd name="T17" fmla="*/ 1119 h 1135"/>
              <a:gd name="T18" fmla="*/ 1058 w 1860"/>
              <a:gd name="T19" fmla="*/ 1119 h 1135"/>
              <a:gd name="T20" fmla="*/ 1146 w 1860"/>
              <a:gd name="T21" fmla="*/ 1127 h 1135"/>
              <a:gd name="T22" fmla="*/ 1250 w 1860"/>
              <a:gd name="T23" fmla="*/ 1135 h 1135"/>
              <a:gd name="T24" fmla="*/ 1490 w 1860"/>
              <a:gd name="T25" fmla="*/ 1135 h 1135"/>
              <a:gd name="T26" fmla="*/ 1594 w 1860"/>
              <a:gd name="T27" fmla="*/ 1127 h 1135"/>
              <a:gd name="T28" fmla="*/ 1731 w 1860"/>
              <a:gd name="T29" fmla="*/ 1119 h 1135"/>
              <a:gd name="T30" fmla="*/ 1731 w 1860"/>
              <a:gd name="T31" fmla="*/ 1135 h 1135"/>
              <a:gd name="T32" fmla="*/ 1836 w 1860"/>
              <a:gd name="T33" fmla="*/ 1052 h 1135"/>
              <a:gd name="T34" fmla="*/ 1824 w 1860"/>
              <a:gd name="T35" fmla="*/ 1097 h 1135"/>
              <a:gd name="T36" fmla="*/ 1860 w 1860"/>
              <a:gd name="T37" fmla="*/ 957 h 1135"/>
              <a:gd name="T38" fmla="*/ 1852 w 1860"/>
              <a:gd name="T39" fmla="*/ 757 h 1135"/>
              <a:gd name="T40" fmla="*/ 1844 w 1860"/>
              <a:gd name="T41" fmla="*/ 669 h 1135"/>
              <a:gd name="T42" fmla="*/ 1844 w 1860"/>
              <a:gd name="T43" fmla="*/ 621 h 1135"/>
              <a:gd name="T44" fmla="*/ 1844 w 1860"/>
              <a:gd name="T45" fmla="*/ 621 h 1135"/>
              <a:gd name="T46" fmla="*/ 1852 w 1860"/>
              <a:gd name="T47" fmla="*/ 532 h 1135"/>
              <a:gd name="T48" fmla="*/ 1860 w 1860"/>
              <a:gd name="T49" fmla="*/ 332 h 1135"/>
              <a:gd name="T50" fmla="*/ 1860 w 1860"/>
              <a:gd name="T51" fmla="*/ 188 h 1135"/>
              <a:gd name="T52" fmla="*/ 1845 w 1860"/>
              <a:gd name="T53" fmla="*/ 131 h 1135"/>
              <a:gd name="T54" fmla="*/ 1778 w 1860"/>
              <a:gd name="T55" fmla="*/ 18 h 1135"/>
              <a:gd name="T56" fmla="*/ 1860 w 1860"/>
              <a:gd name="T57" fmla="*/ 128 h 1135"/>
              <a:gd name="T58" fmla="*/ 1730 w 1860"/>
              <a:gd name="T59" fmla="*/ 16 h 1135"/>
              <a:gd name="T60" fmla="*/ 1733 w 1860"/>
              <a:gd name="T61" fmla="*/ 1 h 1135"/>
              <a:gd name="T62" fmla="*/ 1587 w 1860"/>
              <a:gd name="T63" fmla="*/ 8 h 1135"/>
              <a:gd name="T64" fmla="*/ 1402 w 1860"/>
              <a:gd name="T65" fmla="*/ 16 h 1135"/>
              <a:gd name="T66" fmla="*/ 1354 w 1860"/>
              <a:gd name="T67" fmla="*/ 16 h 1135"/>
              <a:gd name="T68" fmla="*/ 1354 w 1860"/>
              <a:gd name="T69" fmla="*/ 16 h 1135"/>
              <a:gd name="T70" fmla="*/ 1266 w 1860"/>
              <a:gd name="T71" fmla="*/ 8 h 1135"/>
              <a:gd name="T72" fmla="*/ 1162 w 1860"/>
              <a:gd name="T73" fmla="*/ 0 h 1135"/>
              <a:gd name="T74" fmla="*/ 922 w 1860"/>
              <a:gd name="T75" fmla="*/ 0 h 1135"/>
              <a:gd name="T76" fmla="*/ 818 w 1860"/>
              <a:gd name="T77" fmla="*/ 8 h 1135"/>
              <a:gd name="T78" fmla="*/ 634 w 1860"/>
              <a:gd name="T79" fmla="*/ 16 h 1135"/>
              <a:gd name="T80" fmla="*/ 586 w 1860"/>
              <a:gd name="T81" fmla="*/ 16 h 1135"/>
              <a:gd name="T82" fmla="*/ 586 w 1860"/>
              <a:gd name="T83" fmla="*/ 16 h 1135"/>
              <a:gd name="T84" fmla="*/ 497 w 1860"/>
              <a:gd name="T85" fmla="*/ 8 h 1135"/>
              <a:gd name="T86" fmla="*/ 393 w 1860"/>
              <a:gd name="T87" fmla="*/ 0 h 1135"/>
              <a:gd name="T88" fmla="*/ 153 w 1860"/>
              <a:gd name="T89" fmla="*/ 0 h 1135"/>
              <a:gd name="T90" fmla="*/ 86 w 1860"/>
              <a:gd name="T91" fmla="*/ 25 h 1135"/>
              <a:gd name="T92" fmla="*/ 80 w 1860"/>
              <a:gd name="T93" fmla="*/ 11 h 1135"/>
              <a:gd name="T94" fmla="*/ 25 w 1860"/>
              <a:gd name="T95" fmla="*/ 84 h 1135"/>
              <a:gd name="T96" fmla="*/ 0 w 1860"/>
              <a:gd name="T97" fmla="*/ 129 h 1135"/>
              <a:gd name="T98" fmla="*/ 36 w 1860"/>
              <a:gd name="T99" fmla="*/ 70 h 1135"/>
              <a:gd name="T100" fmla="*/ 8 w 1860"/>
              <a:gd name="T101" fmla="*/ 245 h 1135"/>
              <a:gd name="T102" fmla="*/ 0 w 1860"/>
              <a:gd name="T103" fmla="*/ 349 h 1135"/>
              <a:gd name="T104" fmla="*/ 0 w 1860"/>
              <a:gd name="T105" fmla="*/ 590 h 1135"/>
              <a:gd name="T106" fmla="*/ 8 w 1860"/>
              <a:gd name="T107" fmla="*/ 694 h 1135"/>
              <a:gd name="T108" fmla="*/ 16 w 1860"/>
              <a:gd name="T109" fmla="*/ 782 h 1135"/>
              <a:gd name="T110" fmla="*/ 16 w 1860"/>
              <a:gd name="T111" fmla="*/ 830 h 1135"/>
              <a:gd name="T112" fmla="*/ 16 w 1860"/>
              <a:gd name="T113" fmla="*/ 830 h 1135"/>
              <a:gd name="T114" fmla="*/ 19 w 1860"/>
              <a:gd name="T115" fmla="*/ 1071 h 1135"/>
              <a:gd name="T116" fmla="*/ 62 w 1860"/>
              <a:gd name="T117" fmla="*/ 1095 h 1135"/>
              <a:gd name="T118" fmla="*/ 62 w 1860"/>
              <a:gd name="T119" fmla="*/ 1095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60" h="1135">
                <a:moveTo>
                  <a:pt x="99" y="1114"/>
                </a:moveTo>
                <a:lnTo>
                  <a:pt x="130" y="1120"/>
                </a:lnTo>
                <a:lnTo>
                  <a:pt x="128" y="1119"/>
                </a:lnTo>
                <a:lnTo>
                  <a:pt x="241" y="1119"/>
                </a:lnTo>
                <a:cubicBezTo>
                  <a:pt x="245" y="1119"/>
                  <a:pt x="249" y="1123"/>
                  <a:pt x="249" y="1127"/>
                </a:cubicBezTo>
                <a:cubicBezTo>
                  <a:pt x="249" y="1132"/>
                  <a:pt x="245" y="1135"/>
                  <a:pt x="241" y="1135"/>
                </a:cubicBezTo>
                <a:lnTo>
                  <a:pt x="128" y="1135"/>
                </a:lnTo>
                <a:cubicBezTo>
                  <a:pt x="128" y="1135"/>
                  <a:pt x="127" y="1135"/>
                  <a:pt x="127" y="1135"/>
                </a:cubicBezTo>
                <a:lnTo>
                  <a:pt x="96" y="1129"/>
                </a:lnTo>
                <a:cubicBezTo>
                  <a:pt x="91" y="1129"/>
                  <a:pt x="88" y="1124"/>
                  <a:pt x="89" y="1120"/>
                </a:cubicBezTo>
                <a:cubicBezTo>
                  <a:pt x="90" y="1116"/>
                  <a:pt x="94" y="1113"/>
                  <a:pt x="99" y="1114"/>
                </a:cubicBezTo>
                <a:close/>
                <a:moveTo>
                  <a:pt x="289" y="1119"/>
                </a:moveTo>
                <a:lnTo>
                  <a:pt x="337" y="1119"/>
                </a:lnTo>
                <a:cubicBezTo>
                  <a:pt x="341" y="1119"/>
                  <a:pt x="345" y="1123"/>
                  <a:pt x="345" y="1127"/>
                </a:cubicBezTo>
                <a:cubicBezTo>
                  <a:pt x="345" y="1132"/>
                  <a:pt x="341" y="1135"/>
                  <a:pt x="337" y="1135"/>
                </a:cubicBezTo>
                <a:lnTo>
                  <a:pt x="289" y="1135"/>
                </a:lnTo>
                <a:cubicBezTo>
                  <a:pt x="284" y="1135"/>
                  <a:pt x="281" y="1132"/>
                  <a:pt x="281" y="1127"/>
                </a:cubicBezTo>
                <a:cubicBezTo>
                  <a:pt x="281" y="1123"/>
                  <a:pt x="284" y="1119"/>
                  <a:pt x="289" y="1119"/>
                </a:cubicBezTo>
                <a:close/>
                <a:moveTo>
                  <a:pt x="385" y="1119"/>
                </a:moveTo>
                <a:lnTo>
                  <a:pt x="433" y="1119"/>
                </a:lnTo>
                <a:cubicBezTo>
                  <a:pt x="437" y="1119"/>
                  <a:pt x="441" y="1123"/>
                  <a:pt x="441" y="1127"/>
                </a:cubicBezTo>
                <a:cubicBezTo>
                  <a:pt x="441" y="1132"/>
                  <a:pt x="437" y="1135"/>
                  <a:pt x="433" y="1135"/>
                </a:cubicBezTo>
                <a:lnTo>
                  <a:pt x="385" y="1135"/>
                </a:lnTo>
                <a:cubicBezTo>
                  <a:pt x="380" y="1135"/>
                  <a:pt x="377" y="1132"/>
                  <a:pt x="377" y="1127"/>
                </a:cubicBezTo>
                <a:cubicBezTo>
                  <a:pt x="377" y="1123"/>
                  <a:pt x="380" y="1119"/>
                  <a:pt x="385" y="1119"/>
                </a:cubicBezTo>
                <a:close/>
                <a:moveTo>
                  <a:pt x="481" y="1119"/>
                </a:moveTo>
                <a:lnTo>
                  <a:pt x="625" y="1119"/>
                </a:lnTo>
                <a:cubicBezTo>
                  <a:pt x="630" y="1119"/>
                  <a:pt x="633" y="1123"/>
                  <a:pt x="633" y="1127"/>
                </a:cubicBezTo>
                <a:cubicBezTo>
                  <a:pt x="633" y="1132"/>
                  <a:pt x="630" y="1135"/>
                  <a:pt x="625" y="1135"/>
                </a:cubicBezTo>
                <a:lnTo>
                  <a:pt x="481" y="1135"/>
                </a:lnTo>
                <a:cubicBezTo>
                  <a:pt x="477" y="1135"/>
                  <a:pt x="473" y="1132"/>
                  <a:pt x="473" y="1127"/>
                </a:cubicBezTo>
                <a:cubicBezTo>
                  <a:pt x="473" y="1123"/>
                  <a:pt x="477" y="1119"/>
                  <a:pt x="481" y="1119"/>
                </a:cubicBezTo>
                <a:close/>
                <a:moveTo>
                  <a:pt x="673" y="1119"/>
                </a:moveTo>
                <a:lnTo>
                  <a:pt x="721" y="1119"/>
                </a:lnTo>
                <a:cubicBezTo>
                  <a:pt x="726" y="1119"/>
                  <a:pt x="729" y="1123"/>
                  <a:pt x="729" y="1127"/>
                </a:cubicBezTo>
                <a:cubicBezTo>
                  <a:pt x="729" y="1132"/>
                  <a:pt x="726" y="1135"/>
                  <a:pt x="721" y="1135"/>
                </a:cubicBezTo>
                <a:lnTo>
                  <a:pt x="673" y="1135"/>
                </a:lnTo>
                <a:cubicBezTo>
                  <a:pt x="669" y="1135"/>
                  <a:pt x="665" y="1132"/>
                  <a:pt x="665" y="1127"/>
                </a:cubicBezTo>
                <a:cubicBezTo>
                  <a:pt x="665" y="1123"/>
                  <a:pt x="669" y="1119"/>
                  <a:pt x="673" y="1119"/>
                </a:cubicBezTo>
                <a:close/>
                <a:moveTo>
                  <a:pt x="769" y="1119"/>
                </a:moveTo>
                <a:lnTo>
                  <a:pt x="817" y="1119"/>
                </a:lnTo>
                <a:cubicBezTo>
                  <a:pt x="822" y="1119"/>
                  <a:pt x="825" y="1123"/>
                  <a:pt x="825" y="1127"/>
                </a:cubicBezTo>
                <a:cubicBezTo>
                  <a:pt x="825" y="1132"/>
                  <a:pt x="822" y="1135"/>
                  <a:pt x="817" y="1135"/>
                </a:cubicBezTo>
                <a:lnTo>
                  <a:pt x="769" y="1135"/>
                </a:lnTo>
                <a:cubicBezTo>
                  <a:pt x="765" y="1135"/>
                  <a:pt x="761" y="1132"/>
                  <a:pt x="761" y="1127"/>
                </a:cubicBezTo>
                <a:cubicBezTo>
                  <a:pt x="761" y="1123"/>
                  <a:pt x="765" y="1119"/>
                  <a:pt x="769" y="1119"/>
                </a:cubicBezTo>
                <a:close/>
                <a:moveTo>
                  <a:pt x="865" y="1119"/>
                </a:moveTo>
                <a:lnTo>
                  <a:pt x="1010" y="1119"/>
                </a:lnTo>
                <a:cubicBezTo>
                  <a:pt x="1014" y="1119"/>
                  <a:pt x="1018" y="1123"/>
                  <a:pt x="1018" y="1127"/>
                </a:cubicBezTo>
                <a:cubicBezTo>
                  <a:pt x="1018" y="1132"/>
                  <a:pt x="1014" y="1135"/>
                  <a:pt x="1010" y="1135"/>
                </a:cubicBezTo>
                <a:lnTo>
                  <a:pt x="865" y="1135"/>
                </a:lnTo>
                <a:cubicBezTo>
                  <a:pt x="861" y="1135"/>
                  <a:pt x="857" y="1132"/>
                  <a:pt x="857" y="1127"/>
                </a:cubicBezTo>
                <a:cubicBezTo>
                  <a:pt x="857" y="1123"/>
                  <a:pt x="861" y="1119"/>
                  <a:pt x="865" y="1119"/>
                </a:cubicBezTo>
                <a:close/>
                <a:moveTo>
                  <a:pt x="1058" y="1119"/>
                </a:moveTo>
                <a:lnTo>
                  <a:pt x="1106" y="1119"/>
                </a:lnTo>
                <a:cubicBezTo>
                  <a:pt x="1110" y="1119"/>
                  <a:pt x="1114" y="1123"/>
                  <a:pt x="1114" y="1127"/>
                </a:cubicBezTo>
                <a:cubicBezTo>
                  <a:pt x="1114" y="1132"/>
                  <a:pt x="1110" y="1135"/>
                  <a:pt x="1106" y="1135"/>
                </a:cubicBezTo>
                <a:lnTo>
                  <a:pt x="1058" y="1135"/>
                </a:lnTo>
                <a:cubicBezTo>
                  <a:pt x="1053" y="1135"/>
                  <a:pt x="1050" y="1132"/>
                  <a:pt x="1050" y="1127"/>
                </a:cubicBezTo>
                <a:cubicBezTo>
                  <a:pt x="1050" y="1123"/>
                  <a:pt x="1053" y="1119"/>
                  <a:pt x="1058" y="1119"/>
                </a:cubicBezTo>
                <a:close/>
                <a:moveTo>
                  <a:pt x="1154" y="1119"/>
                </a:moveTo>
                <a:lnTo>
                  <a:pt x="1202" y="1119"/>
                </a:lnTo>
                <a:cubicBezTo>
                  <a:pt x="1206" y="1119"/>
                  <a:pt x="1210" y="1123"/>
                  <a:pt x="1210" y="1127"/>
                </a:cubicBezTo>
                <a:cubicBezTo>
                  <a:pt x="1210" y="1132"/>
                  <a:pt x="1206" y="1135"/>
                  <a:pt x="1202" y="1135"/>
                </a:cubicBezTo>
                <a:lnTo>
                  <a:pt x="1154" y="1135"/>
                </a:lnTo>
                <a:cubicBezTo>
                  <a:pt x="1149" y="1135"/>
                  <a:pt x="1146" y="1132"/>
                  <a:pt x="1146" y="1127"/>
                </a:cubicBezTo>
                <a:cubicBezTo>
                  <a:pt x="1146" y="1123"/>
                  <a:pt x="1149" y="1119"/>
                  <a:pt x="1154" y="1119"/>
                </a:cubicBezTo>
                <a:close/>
                <a:moveTo>
                  <a:pt x="1250" y="1119"/>
                </a:moveTo>
                <a:lnTo>
                  <a:pt x="1394" y="1119"/>
                </a:lnTo>
                <a:cubicBezTo>
                  <a:pt x="1398" y="1119"/>
                  <a:pt x="1402" y="1123"/>
                  <a:pt x="1402" y="1127"/>
                </a:cubicBezTo>
                <a:cubicBezTo>
                  <a:pt x="1402" y="1132"/>
                  <a:pt x="1398" y="1135"/>
                  <a:pt x="1394" y="1135"/>
                </a:cubicBezTo>
                <a:lnTo>
                  <a:pt x="1250" y="1135"/>
                </a:lnTo>
                <a:cubicBezTo>
                  <a:pt x="1245" y="1135"/>
                  <a:pt x="1242" y="1132"/>
                  <a:pt x="1242" y="1127"/>
                </a:cubicBezTo>
                <a:cubicBezTo>
                  <a:pt x="1242" y="1123"/>
                  <a:pt x="1245" y="1119"/>
                  <a:pt x="1250" y="1119"/>
                </a:cubicBezTo>
                <a:close/>
                <a:moveTo>
                  <a:pt x="1442" y="1119"/>
                </a:moveTo>
                <a:lnTo>
                  <a:pt x="1490" y="1119"/>
                </a:lnTo>
                <a:cubicBezTo>
                  <a:pt x="1494" y="1119"/>
                  <a:pt x="1498" y="1123"/>
                  <a:pt x="1498" y="1127"/>
                </a:cubicBezTo>
                <a:cubicBezTo>
                  <a:pt x="1498" y="1132"/>
                  <a:pt x="1494" y="1135"/>
                  <a:pt x="1490" y="1135"/>
                </a:cubicBezTo>
                <a:lnTo>
                  <a:pt x="1442" y="1135"/>
                </a:lnTo>
                <a:cubicBezTo>
                  <a:pt x="1438" y="1135"/>
                  <a:pt x="1434" y="1132"/>
                  <a:pt x="1434" y="1127"/>
                </a:cubicBezTo>
                <a:cubicBezTo>
                  <a:pt x="1434" y="1123"/>
                  <a:pt x="1438" y="1119"/>
                  <a:pt x="1442" y="1119"/>
                </a:cubicBezTo>
                <a:close/>
                <a:moveTo>
                  <a:pt x="1538" y="1119"/>
                </a:moveTo>
                <a:lnTo>
                  <a:pt x="1586" y="1119"/>
                </a:lnTo>
                <a:cubicBezTo>
                  <a:pt x="1591" y="1119"/>
                  <a:pt x="1594" y="1123"/>
                  <a:pt x="1594" y="1127"/>
                </a:cubicBezTo>
                <a:cubicBezTo>
                  <a:pt x="1594" y="1132"/>
                  <a:pt x="1591" y="1135"/>
                  <a:pt x="1586" y="1135"/>
                </a:cubicBezTo>
                <a:lnTo>
                  <a:pt x="1538" y="1135"/>
                </a:lnTo>
                <a:cubicBezTo>
                  <a:pt x="1534" y="1135"/>
                  <a:pt x="1530" y="1132"/>
                  <a:pt x="1530" y="1127"/>
                </a:cubicBezTo>
                <a:cubicBezTo>
                  <a:pt x="1530" y="1123"/>
                  <a:pt x="1534" y="1119"/>
                  <a:pt x="1538" y="1119"/>
                </a:cubicBezTo>
                <a:close/>
                <a:moveTo>
                  <a:pt x="1634" y="1119"/>
                </a:moveTo>
                <a:lnTo>
                  <a:pt x="1731" y="1119"/>
                </a:lnTo>
                <a:lnTo>
                  <a:pt x="1730" y="1120"/>
                </a:lnTo>
                <a:lnTo>
                  <a:pt x="1776" y="1111"/>
                </a:lnTo>
                <a:cubicBezTo>
                  <a:pt x="1780" y="1110"/>
                  <a:pt x="1784" y="1113"/>
                  <a:pt x="1785" y="1117"/>
                </a:cubicBezTo>
                <a:cubicBezTo>
                  <a:pt x="1786" y="1121"/>
                  <a:pt x="1783" y="1126"/>
                  <a:pt x="1779" y="1127"/>
                </a:cubicBezTo>
                <a:lnTo>
                  <a:pt x="1733" y="1135"/>
                </a:lnTo>
                <a:cubicBezTo>
                  <a:pt x="1732" y="1135"/>
                  <a:pt x="1732" y="1135"/>
                  <a:pt x="1731" y="1135"/>
                </a:cubicBezTo>
                <a:lnTo>
                  <a:pt x="1634" y="1135"/>
                </a:lnTo>
                <a:cubicBezTo>
                  <a:pt x="1630" y="1135"/>
                  <a:pt x="1626" y="1132"/>
                  <a:pt x="1626" y="1127"/>
                </a:cubicBezTo>
                <a:cubicBezTo>
                  <a:pt x="1626" y="1123"/>
                  <a:pt x="1630" y="1119"/>
                  <a:pt x="1634" y="1119"/>
                </a:cubicBezTo>
                <a:close/>
                <a:moveTo>
                  <a:pt x="1811" y="1088"/>
                </a:moveTo>
                <a:lnTo>
                  <a:pt x="1837" y="1049"/>
                </a:lnTo>
                <a:lnTo>
                  <a:pt x="1836" y="1052"/>
                </a:lnTo>
                <a:lnTo>
                  <a:pt x="1836" y="1051"/>
                </a:lnTo>
                <a:cubicBezTo>
                  <a:pt x="1837" y="1046"/>
                  <a:pt x="1841" y="1043"/>
                  <a:pt x="1845" y="1044"/>
                </a:cubicBezTo>
                <a:cubicBezTo>
                  <a:pt x="1850" y="1045"/>
                  <a:pt x="1852" y="1049"/>
                  <a:pt x="1852" y="1054"/>
                </a:cubicBezTo>
                <a:lnTo>
                  <a:pt x="1851" y="1055"/>
                </a:lnTo>
                <a:cubicBezTo>
                  <a:pt x="1851" y="1056"/>
                  <a:pt x="1851" y="1057"/>
                  <a:pt x="1850" y="1058"/>
                </a:cubicBezTo>
                <a:lnTo>
                  <a:pt x="1824" y="1097"/>
                </a:lnTo>
                <a:cubicBezTo>
                  <a:pt x="1822" y="1100"/>
                  <a:pt x="1817" y="1101"/>
                  <a:pt x="1813" y="1099"/>
                </a:cubicBezTo>
                <a:cubicBezTo>
                  <a:pt x="1809" y="1097"/>
                  <a:pt x="1808" y="1092"/>
                  <a:pt x="1811" y="1088"/>
                </a:cubicBezTo>
                <a:close/>
                <a:moveTo>
                  <a:pt x="1844" y="1005"/>
                </a:moveTo>
                <a:lnTo>
                  <a:pt x="1844" y="957"/>
                </a:lnTo>
                <a:cubicBezTo>
                  <a:pt x="1844" y="952"/>
                  <a:pt x="1848" y="949"/>
                  <a:pt x="1852" y="949"/>
                </a:cubicBezTo>
                <a:cubicBezTo>
                  <a:pt x="1857" y="949"/>
                  <a:pt x="1860" y="952"/>
                  <a:pt x="1860" y="957"/>
                </a:cubicBezTo>
                <a:lnTo>
                  <a:pt x="1860" y="1005"/>
                </a:lnTo>
                <a:cubicBezTo>
                  <a:pt x="1860" y="1009"/>
                  <a:pt x="1857" y="1013"/>
                  <a:pt x="1852" y="1013"/>
                </a:cubicBezTo>
                <a:cubicBezTo>
                  <a:pt x="1848" y="1013"/>
                  <a:pt x="1844" y="1009"/>
                  <a:pt x="1844" y="1005"/>
                </a:cubicBezTo>
                <a:close/>
                <a:moveTo>
                  <a:pt x="1844" y="909"/>
                </a:moveTo>
                <a:lnTo>
                  <a:pt x="1844" y="765"/>
                </a:lnTo>
                <a:cubicBezTo>
                  <a:pt x="1844" y="760"/>
                  <a:pt x="1848" y="757"/>
                  <a:pt x="1852" y="757"/>
                </a:cubicBezTo>
                <a:cubicBezTo>
                  <a:pt x="1857" y="757"/>
                  <a:pt x="1860" y="760"/>
                  <a:pt x="1860" y="765"/>
                </a:cubicBezTo>
                <a:lnTo>
                  <a:pt x="1860" y="909"/>
                </a:lnTo>
                <a:cubicBezTo>
                  <a:pt x="1860" y="913"/>
                  <a:pt x="1857" y="917"/>
                  <a:pt x="1852" y="917"/>
                </a:cubicBezTo>
                <a:cubicBezTo>
                  <a:pt x="1848" y="917"/>
                  <a:pt x="1844" y="913"/>
                  <a:pt x="1844" y="909"/>
                </a:cubicBezTo>
                <a:close/>
                <a:moveTo>
                  <a:pt x="1844" y="717"/>
                </a:moveTo>
                <a:lnTo>
                  <a:pt x="1844" y="669"/>
                </a:lnTo>
                <a:cubicBezTo>
                  <a:pt x="1844" y="664"/>
                  <a:pt x="1848" y="661"/>
                  <a:pt x="1852" y="661"/>
                </a:cubicBezTo>
                <a:cubicBezTo>
                  <a:pt x="1857" y="661"/>
                  <a:pt x="1860" y="664"/>
                  <a:pt x="1860" y="669"/>
                </a:cubicBezTo>
                <a:lnTo>
                  <a:pt x="1860" y="717"/>
                </a:lnTo>
                <a:cubicBezTo>
                  <a:pt x="1860" y="721"/>
                  <a:pt x="1857" y="725"/>
                  <a:pt x="1852" y="725"/>
                </a:cubicBezTo>
                <a:cubicBezTo>
                  <a:pt x="1848" y="725"/>
                  <a:pt x="1844" y="721"/>
                  <a:pt x="1844" y="717"/>
                </a:cubicBezTo>
                <a:close/>
                <a:moveTo>
                  <a:pt x="1844" y="621"/>
                </a:moveTo>
                <a:lnTo>
                  <a:pt x="1844" y="572"/>
                </a:lnTo>
                <a:cubicBezTo>
                  <a:pt x="1844" y="568"/>
                  <a:pt x="1848" y="564"/>
                  <a:pt x="1852" y="564"/>
                </a:cubicBezTo>
                <a:cubicBezTo>
                  <a:pt x="1857" y="564"/>
                  <a:pt x="1860" y="568"/>
                  <a:pt x="1860" y="572"/>
                </a:cubicBezTo>
                <a:lnTo>
                  <a:pt x="1860" y="621"/>
                </a:lnTo>
                <a:cubicBezTo>
                  <a:pt x="1860" y="625"/>
                  <a:pt x="1857" y="629"/>
                  <a:pt x="1852" y="629"/>
                </a:cubicBezTo>
                <a:cubicBezTo>
                  <a:pt x="1848" y="629"/>
                  <a:pt x="1844" y="625"/>
                  <a:pt x="1844" y="621"/>
                </a:cubicBezTo>
                <a:close/>
                <a:moveTo>
                  <a:pt x="1844" y="524"/>
                </a:moveTo>
                <a:lnTo>
                  <a:pt x="1844" y="380"/>
                </a:lnTo>
                <a:cubicBezTo>
                  <a:pt x="1844" y="376"/>
                  <a:pt x="1848" y="372"/>
                  <a:pt x="1852" y="372"/>
                </a:cubicBezTo>
                <a:cubicBezTo>
                  <a:pt x="1857" y="372"/>
                  <a:pt x="1860" y="376"/>
                  <a:pt x="1860" y="380"/>
                </a:cubicBezTo>
                <a:lnTo>
                  <a:pt x="1860" y="524"/>
                </a:lnTo>
                <a:cubicBezTo>
                  <a:pt x="1860" y="529"/>
                  <a:pt x="1857" y="532"/>
                  <a:pt x="1852" y="532"/>
                </a:cubicBezTo>
                <a:cubicBezTo>
                  <a:pt x="1848" y="532"/>
                  <a:pt x="1844" y="529"/>
                  <a:pt x="1844" y="524"/>
                </a:cubicBezTo>
                <a:close/>
                <a:moveTo>
                  <a:pt x="1844" y="332"/>
                </a:moveTo>
                <a:lnTo>
                  <a:pt x="1844" y="284"/>
                </a:lnTo>
                <a:cubicBezTo>
                  <a:pt x="1844" y="280"/>
                  <a:pt x="1848" y="276"/>
                  <a:pt x="1852" y="276"/>
                </a:cubicBezTo>
                <a:cubicBezTo>
                  <a:pt x="1857" y="276"/>
                  <a:pt x="1860" y="280"/>
                  <a:pt x="1860" y="284"/>
                </a:cubicBezTo>
                <a:lnTo>
                  <a:pt x="1860" y="332"/>
                </a:lnTo>
                <a:cubicBezTo>
                  <a:pt x="1860" y="337"/>
                  <a:pt x="1857" y="340"/>
                  <a:pt x="1852" y="340"/>
                </a:cubicBezTo>
                <a:cubicBezTo>
                  <a:pt x="1848" y="340"/>
                  <a:pt x="1844" y="337"/>
                  <a:pt x="1844" y="332"/>
                </a:cubicBezTo>
                <a:close/>
                <a:moveTo>
                  <a:pt x="1844" y="236"/>
                </a:moveTo>
                <a:lnTo>
                  <a:pt x="1844" y="188"/>
                </a:lnTo>
                <a:cubicBezTo>
                  <a:pt x="1844" y="184"/>
                  <a:pt x="1848" y="180"/>
                  <a:pt x="1852" y="180"/>
                </a:cubicBezTo>
                <a:cubicBezTo>
                  <a:pt x="1857" y="180"/>
                  <a:pt x="1860" y="184"/>
                  <a:pt x="1860" y="188"/>
                </a:cubicBezTo>
                <a:lnTo>
                  <a:pt x="1860" y="236"/>
                </a:lnTo>
                <a:cubicBezTo>
                  <a:pt x="1860" y="241"/>
                  <a:pt x="1857" y="244"/>
                  <a:pt x="1852" y="244"/>
                </a:cubicBezTo>
                <a:cubicBezTo>
                  <a:pt x="1848" y="244"/>
                  <a:pt x="1844" y="241"/>
                  <a:pt x="1844" y="236"/>
                </a:cubicBezTo>
                <a:close/>
                <a:moveTo>
                  <a:pt x="1844" y="140"/>
                </a:moveTo>
                <a:lnTo>
                  <a:pt x="1844" y="129"/>
                </a:lnTo>
                <a:lnTo>
                  <a:pt x="1845" y="131"/>
                </a:lnTo>
                <a:lnTo>
                  <a:pt x="1836" y="84"/>
                </a:lnTo>
                <a:lnTo>
                  <a:pt x="1837" y="87"/>
                </a:lnTo>
                <a:lnTo>
                  <a:pt x="1811" y="49"/>
                </a:lnTo>
                <a:lnTo>
                  <a:pt x="1813" y="51"/>
                </a:lnTo>
                <a:lnTo>
                  <a:pt x="1780" y="29"/>
                </a:lnTo>
                <a:cubicBezTo>
                  <a:pt x="1776" y="27"/>
                  <a:pt x="1775" y="22"/>
                  <a:pt x="1778" y="18"/>
                </a:cubicBezTo>
                <a:cubicBezTo>
                  <a:pt x="1780" y="14"/>
                  <a:pt x="1785" y="13"/>
                  <a:pt x="1789" y="16"/>
                </a:cubicBezTo>
                <a:lnTo>
                  <a:pt x="1822" y="38"/>
                </a:lnTo>
                <a:cubicBezTo>
                  <a:pt x="1823" y="38"/>
                  <a:pt x="1823" y="39"/>
                  <a:pt x="1824" y="40"/>
                </a:cubicBezTo>
                <a:lnTo>
                  <a:pt x="1850" y="78"/>
                </a:lnTo>
                <a:cubicBezTo>
                  <a:pt x="1851" y="79"/>
                  <a:pt x="1851" y="80"/>
                  <a:pt x="1851" y="81"/>
                </a:cubicBezTo>
                <a:lnTo>
                  <a:pt x="1860" y="128"/>
                </a:lnTo>
                <a:cubicBezTo>
                  <a:pt x="1860" y="128"/>
                  <a:pt x="1860" y="129"/>
                  <a:pt x="1860" y="129"/>
                </a:cubicBezTo>
                <a:lnTo>
                  <a:pt x="1860" y="140"/>
                </a:lnTo>
                <a:cubicBezTo>
                  <a:pt x="1860" y="144"/>
                  <a:pt x="1857" y="148"/>
                  <a:pt x="1852" y="148"/>
                </a:cubicBezTo>
                <a:cubicBezTo>
                  <a:pt x="1848" y="148"/>
                  <a:pt x="1844" y="144"/>
                  <a:pt x="1844" y="140"/>
                </a:cubicBezTo>
                <a:close/>
                <a:moveTo>
                  <a:pt x="1737" y="18"/>
                </a:moveTo>
                <a:lnTo>
                  <a:pt x="1730" y="16"/>
                </a:lnTo>
                <a:lnTo>
                  <a:pt x="1731" y="16"/>
                </a:lnTo>
                <a:lnTo>
                  <a:pt x="1691" y="16"/>
                </a:lnTo>
                <a:cubicBezTo>
                  <a:pt x="1686" y="16"/>
                  <a:pt x="1683" y="13"/>
                  <a:pt x="1683" y="8"/>
                </a:cubicBezTo>
                <a:cubicBezTo>
                  <a:pt x="1683" y="4"/>
                  <a:pt x="1686" y="0"/>
                  <a:pt x="1691" y="0"/>
                </a:cubicBezTo>
                <a:lnTo>
                  <a:pt x="1731" y="0"/>
                </a:lnTo>
                <a:cubicBezTo>
                  <a:pt x="1732" y="0"/>
                  <a:pt x="1733" y="1"/>
                  <a:pt x="1733" y="1"/>
                </a:cubicBezTo>
                <a:lnTo>
                  <a:pt x="1740" y="2"/>
                </a:lnTo>
                <a:cubicBezTo>
                  <a:pt x="1745" y="3"/>
                  <a:pt x="1747" y="7"/>
                  <a:pt x="1746" y="12"/>
                </a:cubicBezTo>
                <a:cubicBezTo>
                  <a:pt x="1745" y="16"/>
                  <a:pt x="1741" y="19"/>
                  <a:pt x="1737" y="18"/>
                </a:cubicBezTo>
                <a:close/>
                <a:moveTo>
                  <a:pt x="1643" y="16"/>
                </a:moveTo>
                <a:lnTo>
                  <a:pt x="1595" y="16"/>
                </a:lnTo>
                <a:cubicBezTo>
                  <a:pt x="1590" y="16"/>
                  <a:pt x="1587" y="13"/>
                  <a:pt x="1587" y="8"/>
                </a:cubicBezTo>
                <a:cubicBezTo>
                  <a:pt x="1587" y="4"/>
                  <a:pt x="1590" y="0"/>
                  <a:pt x="1595" y="0"/>
                </a:cubicBezTo>
                <a:lnTo>
                  <a:pt x="1643" y="0"/>
                </a:lnTo>
                <a:cubicBezTo>
                  <a:pt x="1647" y="0"/>
                  <a:pt x="1651" y="4"/>
                  <a:pt x="1651" y="8"/>
                </a:cubicBezTo>
                <a:cubicBezTo>
                  <a:pt x="1651" y="13"/>
                  <a:pt x="1647" y="16"/>
                  <a:pt x="1643" y="16"/>
                </a:cubicBezTo>
                <a:close/>
                <a:moveTo>
                  <a:pt x="1546" y="16"/>
                </a:moveTo>
                <a:lnTo>
                  <a:pt x="1402" y="16"/>
                </a:lnTo>
                <a:cubicBezTo>
                  <a:pt x="1398" y="16"/>
                  <a:pt x="1394" y="13"/>
                  <a:pt x="1394" y="8"/>
                </a:cubicBezTo>
                <a:cubicBezTo>
                  <a:pt x="1394" y="4"/>
                  <a:pt x="1398" y="0"/>
                  <a:pt x="1402" y="0"/>
                </a:cubicBezTo>
                <a:lnTo>
                  <a:pt x="1546" y="0"/>
                </a:lnTo>
                <a:cubicBezTo>
                  <a:pt x="1551" y="0"/>
                  <a:pt x="1555" y="4"/>
                  <a:pt x="1555" y="8"/>
                </a:cubicBezTo>
                <a:cubicBezTo>
                  <a:pt x="1555" y="13"/>
                  <a:pt x="1551" y="16"/>
                  <a:pt x="1546" y="16"/>
                </a:cubicBezTo>
                <a:close/>
                <a:moveTo>
                  <a:pt x="1354" y="16"/>
                </a:moveTo>
                <a:lnTo>
                  <a:pt x="1306" y="16"/>
                </a:lnTo>
                <a:cubicBezTo>
                  <a:pt x="1302" y="16"/>
                  <a:pt x="1298" y="13"/>
                  <a:pt x="1298" y="8"/>
                </a:cubicBezTo>
                <a:cubicBezTo>
                  <a:pt x="1298" y="4"/>
                  <a:pt x="1302" y="0"/>
                  <a:pt x="1306" y="0"/>
                </a:cubicBezTo>
                <a:lnTo>
                  <a:pt x="1354" y="0"/>
                </a:lnTo>
                <a:cubicBezTo>
                  <a:pt x="1359" y="0"/>
                  <a:pt x="1362" y="4"/>
                  <a:pt x="1362" y="8"/>
                </a:cubicBezTo>
                <a:cubicBezTo>
                  <a:pt x="1362" y="13"/>
                  <a:pt x="1359" y="16"/>
                  <a:pt x="1354" y="16"/>
                </a:cubicBezTo>
                <a:close/>
                <a:moveTo>
                  <a:pt x="1258" y="16"/>
                </a:moveTo>
                <a:lnTo>
                  <a:pt x="1210" y="16"/>
                </a:lnTo>
                <a:cubicBezTo>
                  <a:pt x="1206" y="16"/>
                  <a:pt x="1202" y="13"/>
                  <a:pt x="1202" y="8"/>
                </a:cubicBezTo>
                <a:cubicBezTo>
                  <a:pt x="1202" y="4"/>
                  <a:pt x="1206" y="0"/>
                  <a:pt x="1210" y="0"/>
                </a:cubicBezTo>
                <a:lnTo>
                  <a:pt x="1258" y="0"/>
                </a:lnTo>
                <a:cubicBezTo>
                  <a:pt x="1263" y="0"/>
                  <a:pt x="1266" y="4"/>
                  <a:pt x="1266" y="8"/>
                </a:cubicBezTo>
                <a:cubicBezTo>
                  <a:pt x="1266" y="13"/>
                  <a:pt x="1263" y="16"/>
                  <a:pt x="1258" y="16"/>
                </a:cubicBezTo>
                <a:close/>
                <a:moveTo>
                  <a:pt x="1162" y="16"/>
                </a:moveTo>
                <a:lnTo>
                  <a:pt x="1018" y="16"/>
                </a:lnTo>
                <a:cubicBezTo>
                  <a:pt x="1014" y="16"/>
                  <a:pt x="1010" y="13"/>
                  <a:pt x="1010" y="8"/>
                </a:cubicBezTo>
                <a:cubicBezTo>
                  <a:pt x="1010" y="4"/>
                  <a:pt x="1014" y="0"/>
                  <a:pt x="1018" y="0"/>
                </a:cubicBezTo>
                <a:lnTo>
                  <a:pt x="1162" y="0"/>
                </a:lnTo>
                <a:cubicBezTo>
                  <a:pt x="1167" y="0"/>
                  <a:pt x="1170" y="4"/>
                  <a:pt x="1170" y="8"/>
                </a:cubicBezTo>
                <a:cubicBezTo>
                  <a:pt x="1170" y="13"/>
                  <a:pt x="1167" y="16"/>
                  <a:pt x="1162" y="16"/>
                </a:cubicBezTo>
                <a:close/>
                <a:moveTo>
                  <a:pt x="970" y="16"/>
                </a:moveTo>
                <a:lnTo>
                  <a:pt x="922" y="16"/>
                </a:lnTo>
                <a:cubicBezTo>
                  <a:pt x="917" y="16"/>
                  <a:pt x="914" y="13"/>
                  <a:pt x="914" y="8"/>
                </a:cubicBezTo>
                <a:cubicBezTo>
                  <a:pt x="914" y="4"/>
                  <a:pt x="917" y="0"/>
                  <a:pt x="922" y="0"/>
                </a:cubicBezTo>
                <a:lnTo>
                  <a:pt x="970" y="0"/>
                </a:lnTo>
                <a:cubicBezTo>
                  <a:pt x="974" y="0"/>
                  <a:pt x="978" y="4"/>
                  <a:pt x="978" y="8"/>
                </a:cubicBezTo>
                <a:cubicBezTo>
                  <a:pt x="978" y="13"/>
                  <a:pt x="974" y="16"/>
                  <a:pt x="970" y="16"/>
                </a:cubicBezTo>
                <a:close/>
                <a:moveTo>
                  <a:pt x="874" y="16"/>
                </a:moveTo>
                <a:lnTo>
                  <a:pt x="826" y="16"/>
                </a:lnTo>
                <a:cubicBezTo>
                  <a:pt x="821" y="16"/>
                  <a:pt x="818" y="13"/>
                  <a:pt x="818" y="8"/>
                </a:cubicBezTo>
                <a:cubicBezTo>
                  <a:pt x="818" y="4"/>
                  <a:pt x="821" y="0"/>
                  <a:pt x="826" y="0"/>
                </a:cubicBezTo>
                <a:lnTo>
                  <a:pt x="874" y="0"/>
                </a:lnTo>
                <a:cubicBezTo>
                  <a:pt x="878" y="0"/>
                  <a:pt x="882" y="4"/>
                  <a:pt x="882" y="8"/>
                </a:cubicBezTo>
                <a:cubicBezTo>
                  <a:pt x="882" y="13"/>
                  <a:pt x="878" y="16"/>
                  <a:pt x="874" y="16"/>
                </a:cubicBezTo>
                <a:close/>
                <a:moveTo>
                  <a:pt x="778" y="16"/>
                </a:moveTo>
                <a:lnTo>
                  <a:pt x="634" y="16"/>
                </a:lnTo>
                <a:cubicBezTo>
                  <a:pt x="629" y="16"/>
                  <a:pt x="626" y="13"/>
                  <a:pt x="626" y="8"/>
                </a:cubicBezTo>
                <a:cubicBezTo>
                  <a:pt x="626" y="4"/>
                  <a:pt x="629" y="0"/>
                  <a:pt x="634" y="0"/>
                </a:cubicBezTo>
                <a:lnTo>
                  <a:pt x="778" y="0"/>
                </a:lnTo>
                <a:cubicBezTo>
                  <a:pt x="782" y="0"/>
                  <a:pt x="786" y="4"/>
                  <a:pt x="786" y="8"/>
                </a:cubicBezTo>
                <a:cubicBezTo>
                  <a:pt x="786" y="13"/>
                  <a:pt x="782" y="16"/>
                  <a:pt x="778" y="16"/>
                </a:cubicBezTo>
                <a:close/>
                <a:moveTo>
                  <a:pt x="586" y="16"/>
                </a:moveTo>
                <a:lnTo>
                  <a:pt x="537" y="16"/>
                </a:lnTo>
                <a:cubicBezTo>
                  <a:pt x="533" y="16"/>
                  <a:pt x="529" y="13"/>
                  <a:pt x="529" y="8"/>
                </a:cubicBezTo>
                <a:cubicBezTo>
                  <a:pt x="529" y="4"/>
                  <a:pt x="533" y="0"/>
                  <a:pt x="537" y="0"/>
                </a:cubicBezTo>
                <a:lnTo>
                  <a:pt x="586" y="0"/>
                </a:lnTo>
                <a:cubicBezTo>
                  <a:pt x="590" y="0"/>
                  <a:pt x="594" y="4"/>
                  <a:pt x="594" y="8"/>
                </a:cubicBezTo>
                <a:cubicBezTo>
                  <a:pt x="594" y="13"/>
                  <a:pt x="590" y="16"/>
                  <a:pt x="586" y="16"/>
                </a:cubicBezTo>
                <a:close/>
                <a:moveTo>
                  <a:pt x="489" y="16"/>
                </a:moveTo>
                <a:lnTo>
                  <a:pt x="441" y="16"/>
                </a:lnTo>
                <a:cubicBezTo>
                  <a:pt x="437" y="16"/>
                  <a:pt x="433" y="13"/>
                  <a:pt x="433" y="8"/>
                </a:cubicBezTo>
                <a:cubicBezTo>
                  <a:pt x="433" y="4"/>
                  <a:pt x="437" y="0"/>
                  <a:pt x="441" y="0"/>
                </a:cubicBezTo>
                <a:lnTo>
                  <a:pt x="489" y="0"/>
                </a:lnTo>
                <a:cubicBezTo>
                  <a:pt x="494" y="0"/>
                  <a:pt x="497" y="4"/>
                  <a:pt x="497" y="8"/>
                </a:cubicBezTo>
                <a:cubicBezTo>
                  <a:pt x="497" y="13"/>
                  <a:pt x="494" y="16"/>
                  <a:pt x="489" y="16"/>
                </a:cubicBezTo>
                <a:close/>
                <a:moveTo>
                  <a:pt x="393" y="16"/>
                </a:moveTo>
                <a:lnTo>
                  <a:pt x="249" y="16"/>
                </a:lnTo>
                <a:cubicBezTo>
                  <a:pt x="245" y="16"/>
                  <a:pt x="241" y="13"/>
                  <a:pt x="241" y="8"/>
                </a:cubicBezTo>
                <a:cubicBezTo>
                  <a:pt x="241" y="4"/>
                  <a:pt x="245" y="0"/>
                  <a:pt x="249" y="0"/>
                </a:cubicBezTo>
                <a:lnTo>
                  <a:pt x="393" y="0"/>
                </a:lnTo>
                <a:cubicBezTo>
                  <a:pt x="398" y="0"/>
                  <a:pt x="401" y="4"/>
                  <a:pt x="401" y="8"/>
                </a:cubicBezTo>
                <a:cubicBezTo>
                  <a:pt x="401" y="13"/>
                  <a:pt x="398" y="16"/>
                  <a:pt x="393" y="16"/>
                </a:cubicBezTo>
                <a:close/>
                <a:moveTo>
                  <a:pt x="201" y="16"/>
                </a:moveTo>
                <a:lnTo>
                  <a:pt x="153" y="16"/>
                </a:lnTo>
                <a:cubicBezTo>
                  <a:pt x="149" y="16"/>
                  <a:pt x="145" y="13"/>
                  <a:pt x="145" y="8"/>
                </a:cubicBezTo>
                <a:cubicBezTo>
                  <a:pt x="145" y="4"/>
                  <a:pt x="149" y="0"/>
                  <a:pt x="153" y="0"/>
                </a:cubicBezTo>
                <a:lnTo>
                  <a:pt x="201" y="0"/>
                </a:lnTo>
                <a:cubicBezTo>
                  <a:pt x="206" y="0"/>
                  <a:pt x="209" y="4"/>
                  <a:pt x="209" y="8"/>
                </a:cubicBezTo>
                <a:cubicBezTo>
                  <a:pt x="209" y="13"/>
                  <a:pt x="206" y="16"/>
                  <a:pt x="201" y="16"/>
                </a:cubicBezTo>
                <a:close/>
                <a:moveTo>
                  <a:pt x="107" y="21"/>
                </a:moveTo>
                <a:lnTo>
                  <a:pt x="83" y="26"/>
                </a:lnTo>
                <a:lnTo>
                  <a:pt x="86" y="25"/>
                </a:lnTo>
                <a:lnTo>
                  <a:pt x="67" y="38"/>
                </a:lnTo>
                <a:cubicBezTo>
                  <a:pt x="63" y="41"/>
                  <a:pt x="58" y="40"/>
                  <a:pt x="56" y="36"/>
                </a:cubicBezTo>
                <a:cubicBezTo>
                  <a:pt x="53" y="33"/>
                  <a:pt x="54" y="28"/>
                  <a:pt x="58" y="25"/>
                </a:cubicBezTo>
                <a:lnTo>
                  <a:pt x="58" y="25"/>
                </a:lnTo>
                <a:lnTo>
                  <a:pt x="77" y="12"/>
                </a:lnTo>
                <a:cubicBezTo>
                  <a:pt x="78" y="11"/>
                  <a:pt x="79" y="11"/>
                  <a:pt x="80" y="11"/>
                </a:cubicBezTo>
                <a:lnTo>
                  <a:pt x="104" y="6"/>
                </a:lnTo>
                <a:cubicBezTo>
                  <a:pt x="108" y="5"/>
                  <a:pt x="112" y="7"/>
                  <a:pt x="113" y="12"/>
                </a:cubicBezTo>
                <a:cubicBezTo>
                  <a:pt x="114" y="16"/>
                  <a:pt x="112" y="20"/>
                  <a:pt x="107" y="21"/>
                </a:cubicBezTo>
                <a:close/>
                <a:moveTo>
                  <a:pt x="36" y="70"/>
                </a:moveTo>
                <a:lnTo>
                  <a:pt x="24" y="87"/>
                </a:lnTo>
                <a:lnTo>
                  <a:pt x="25" y="84"/>
                </a:lnTo>
                <a:lnTo>
                  <a:pt x="16" y="131"/>
                </a:lnTo>
                <a:lnTo>
                  <a:pt x="16" y="129"/>
                </a:lnTo>
                <a:lnTo>
                  <a:pt x="16" y="205"/>
                </a:lnTo>
                <a:cubicBezTo>
                  <a:pt x="16" y="210"/>
                  <a:pt x="13" y="213"/>
                  <a:pt x="8" y="213"/>
                </a:cubicBezTo>
                <a:cubicBezTo>
                  <a:pt x="4" y="213"/>
                  <a:pt x="0" y="210"/>
                  <a:pt x="0" y="205"/>
                </a:cubicBezTo>
                <a:lnTo>
                  <a:pt x="0" y="129"/>
                </a:lnTo>
                <a:cubicBezTo>
                  <a:pt x="0" y="129"/>
                  <a:pt x="0" y="128"/>
                  <a:pt x="1" y="128"/>
                </a:cubicBezTo>
                <a:lnTo>
                  <a:pt x="10" y="81"/>
                </a:lnTo>
                <a:cubicBezTo>
                  <a:pt x="10" y="80"/>
                  <a:pt x="10" y="79"/>
                  <a:pt x="11" y="78"/>
                </a:cubicBezTo>
                <a:lnTo>
                  <a:pt x="23" y="61"/>
                </a:lnTo>
                <a:cubicBezTo>
                  <a:pt x="25" y="57"/>
                  <a:pt x="30" y="56"/>
                  <a:pt x="34" y="59"/>
                </a:cubicBezTo>
                <a:cubicBezTo>
                  <a:pt x="37" y="61"/>
                  <a:pt x="38" y="66"/>
                  <a:pt x="36" y="70"/>
                </a:cubicBezTo>
                <a:close/>
                <a:moveTo>
                  <a:pt x="16" y="253"/>
                </a:moveTo>
                <a:lnTo>
                  <a:pt x="16" y="301"/>
                </a:lnTo>
                <a:cubicBezTo>
                  <a:pt x="16" y="306"/>
                  <a:pt x="13" y="309"/>
                  <a:pt x="8" y="309"/>
                </a:cubicBezTo>
                <a:cubicBezTo>
                  <a:pt x="4" y="309"/>
                  <a:pt x="0" y="306"/>
                  <a:pt x="0" y="301"/>
                </a:cubicBezTo>
                <a:lnTo>
                  <a:pt x="0" y="253"/>
                </a:lnTo>
                <a:cubicBezTo>
                  <a:pt x="0" y="249"/>
                  <a:pt x="4" y="245"/>
                  <a:pt x="8" y="245"/>
                </a:cubicBezTo>
                <a:cubicBezTo>
                  <a:pt x="13" y="245"/>
                  <a:pt x="16" y="249"/>
                  <a:pt x="16" y="253"/>
                </a:cubicBezTo>
                <a:close/>
                <a:moveTo>
                  <a:pt x="16" y="349"/>
                </a:moveTo>
                <a:lnTo>
                  <a:pt x="16" y="397"/>
                </a:lnTo>
                <a:cubicBezTo>
                  <a:pt x="16" y="402"/>
                  <a:pt x="13" y="405"/>
                  <a:pt x="8" y="405"/>
                </a:cubicBezTo>
                <a:cubicBezTo>
                  <a:pt x="4" y="405"/>
                  <a:pt x="0" y="402"/>
                  <a:pt x="0" y="397"/>
                </a:cubicBezTo>
                <a:lnTo>
                  <a:pt x="0" y="349"/>
                </a:lnTo>
                <a:cubicBezTo>
                  <a:pt x="0" y="345"/>
                  <a:pt x="4" y="341"/>
                  <a:pt x="8" y="341"/>
                </a:cubicBezTo>
                <a:cubicBezTo>
                  <a:pt x="13" y="341"/>
                  <a:pt x="16" y="345"/>
                  <a:pt x="16" y="349"/>
                </a:cubicBezTo>
                <a:close/>
                <a:moveTo>
                  <a:pt x="16" y="445"/>
                </a:moveTo>
                <a:lnTo>
                  <a:pt x="16" y="590"/>
                </a:lnTo>
                <a:cubicBezTo>
                  <a:pt x="16" y="594"/>
                  <a:pt x="13" y="598"/>
                  <a:pt x="8" y="598"/>
                </a:cubicBezTo>
                <a:cubicBezTo>
                  <a:pt x="4" y="598"/>
                  <a:pt x="0" y="594"/>
                  <a:pt x="0" y="590"/>
                </a:cubicBezTo>
                <a:lnTo>
                  <a:pt x="0" y="445"/>
                </a:lnTo>
                <a:cubicBezTo>
                  <a:pt x="0" y="441"/>
                  <a:pt x="4" y="437"/>
                  <a:pt x="8" y="437"/>
                </a:cubicBezTo>
                <a:cubicBezTo>
                  <a:pt x="13" y="437"/>
                  <a:pt x="16" y="441"/>
                  <a:pt x="16" y="445"/>
                </a:cubicBezTo>
                <a:close/>
                <a:moveTo>
                  <a:pt x="16" y="638"/>
                </a:moveTo>
                <a:lnTo>
                  <a:pt x="16" y="686"/>
                </a:lnTo>
                <a:cubicBezTo>
                  <a:pt x="16" y="690"/>
                  <a:pt x="13" y="694"/>
                  <a:pt x="8" y="694"/>
                </a:cubicBezTo>
                <a:cubicBezTo>
                  <a:pt x="4" y="694"/>
                  <a:pt x="0" y="690"/>
                  <a:pt x="0" y="686"/>
                </a:cubicBezTo>
                <a:lnTo>
                  <a:pt x="0" y="638"/>
                </a:lnTo>
                <a:cubicBezTo>
                  <a:pt x="0" y="633"/>
                  <a:pt x="4" y="630"/>
                  <a:pt x="8" y="630"/>
                </a:cubicBezTo>
                <a:cubicBezTo>
                  <a:pt x="13" y="630"/>
                  <a:pt x="16" y="633"/>
                  <a:pt x="16" y="638"/>
                </a:cubicBezTo>
                <a:close/>
                <a:moveTo>
                  <a:pt x="16" y="734"/>
                </a:moveTo>
                <a:lnTo>
                  <a:pt x="16" y="782"/>
                </a:lnTo>
                <a:cubicBezTo>
                  <a:pt x="16" y="786"/>
                  <a:pt x="13" y="790"/>
                  <a:pt x="8" y="790"/>
                </a:cubicBezTo>
                <a:cubicBezTo>
                  <a:pt x="4" y="790"/>
                  <a:pt x="0" y="786"/>
                  <a:pt x="0" y="782"/>
                </a:cubicBezTo>
                <a:lnTo>
                  <a:pt x="0" y="734"/>
                </a:lnTo>
                <a:cubicBezTo>
                  <a:pt x="0" y="729"/>
                  <a:pt x="4" y="726"/>
                  <a:pt x="8" y="726"/>
                </a:cubicBezTo>
                <a:cubicBezTo>
                  <a:pt x="13" y="726"/>
                  <a:pt x="16" y="729"/>
                  <a:pt x="16" y="734"/>
                </a:cubicBezTo>
                <a:close/>
                <a:moveTo>
                  <a:pt x="16" y="830"/>
                </a:moveTo>
                <a:lnTo>
                  <a:pt x="16" y="974"/>
                </a:lnTo>
                <a:cubicBezTo>
                  <a:pt x="16" y="978"/>
                  <a:pt x="13" y="982"/>
                  <a:pt x="8" y="982"/>
                </a:cubicBezTo>
                <a:cubicBezTo>
                  <a:pt x="4" y="982"/>
                  <a:pt x="0" y="978"/>
                  <a:pt x="0" y="974"/>
                </a:cubicBezTo>
                <a:lnTo>
                  <a:pt x="0" y="830"/>
                </a:lnTo>
                <a:cubicBezTo>
                  <a:pt x="0" y="825"/>
                  <a:pt x="4" y="822"/>
                  <a:pt x="8" y="822"/>
                </a:cubicBezTo>
                <a:cubicBezTo>
                  <a:pt x="13" y="822"/>
                  <a:pt x="16" y="825"/>
                  <a:pt x="16" y="830"/>
                </a:cubicBezTo>
                <a:close/>
                <a:moveTo>
                  <a:pt x="19" y="1020"/>
                </a:moveTo>
                <a:lnTo>
                  <a:pt x="25" y="1052"/>
                </a:lnTo>
                <a:lnTo>
                  <a:pt x="24" y="1049"/>
                </a:lnTo>
                <a:lnTo>
                  <a:pt x="33" y="1062"/>
                </a:lnTo>
                <a:cubicBezTo>
                  <a:pt x="35" y="1066"/>
                  <a:pt x="34" y="1071"/>
                  <a:pt x="31" y="1073"/>
                </a:cubicBezTo>
                <a:cubicBezTo>
                  <a:pt x="27" y="1076"/>
                  <a:pt x="22" y="1075"/>
                  <a:pt x="19" y="1071"/>
                </a:cubicBezTo>
                <a:lnTo>
                  <a:pt x="11" y="1058"/>
                </a:lnTo>
                <a:cubicBezTo>
                  <a:pt x="10" y="1057"/>
                  <a:pt x="10" y="1056"/>
                  <a:pt x="10" y="1055"/>
                </a:cubicBezTo>
                <a:lnTo>
                  <a:pt x="4" y="1023"/>
                </a:lnTo>
                <a:cubicBezTo>
                  <a:pt x="3" y="1019"/>
                  <a:pt x="6" y="1015"/>
                  <a:pt x="10" y="1014"/>
                </a:cubicBezTo>
                <a:cubicBezTo>
                  <a:pt x="14" y="1013"/>
                  <a:pt x="18" y="1016"/>
                  <a:pt x="19" y="1020"/>
                </a:cubicBezTo>
                <a:close/>
                <a:moveTo>
                  <a:pt x="62" y="1095"/>
                </a:moveTo>
                <a:lnTo>
                  <a:pt x="86" y="1112"/>
                </a:lnTo>
                <a:cubicBezTo>
                  <a:pt x="90" y="1114"/>
                  <a:pt x="91" y="1119"/>
                  <a:pt x="88" y="1123"/>
                </a:cubicBezTo>
                <a:cubicBezTo>
                  <a:pt x="86" y="1127"/>
                  <a:pt x="81" y="1128"/>
                  <a:pt x="77" y="1125"/>
                </a:cubicBezTo>
                <a:lnTo>
                  <a:pt x="53" y="1109"/>
                </a:lnTo>
                <a:cubicBezTo>
                  <a:pt x="49" y="1106"/>
                  <a:pt x="48" y="1101"/>
                  <a:pt x="51" y="1097"/>
                </a:cubicBezTo>
                <a:cubicBezTo>
                  <a:pt x="53" y="1094"/>
                  <a:pt x="58" y="1093"/>
                  <a:pt x="62" y="1095"/>
                </a:cubicBezTo>
                <a:close/>
              </a:path>
            </a:pathLst>
          </a:cu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Rectangle 123">
            <a:extLst>
              <a:ext uri="{FF2B5EF4-FFF2-40B4-BE49-F238E27FC236}">
                <a16:creationId xmlns:a16="http://schemas.microsoft.com/office/drawing/2014/main" id="{54F973D9-517A-495F-A51A-A76329748A14}"/>
              </a:ext>
            </a:extLst>
          </p:cNvPr>
          <p:cNvSpPr>
            <a:spLocks noChangeArrowheads="1"/>
          </p:cNvSpPr>
          <p:nvPr/>
        </p:nvSpPr>
        <p:spPr bwMode="auto">
          <a:xfrm>
            <a:off x="6867097" y="3292192"/>
            <a:ext cx="381000" cy="5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Rectangle 124">
            <a:extLst>
              <a:ext uri="{FF2B5EF4-FFF2-40B4-BE49-F238E27FC236}">
                <a16:creationId xmlns:a16="http://schemas.microsoft.com/office/drawing/2014/main" id="{01529D3C-AB46-492B-80FA-C08CE891C896}"/>
              </a:ext>
            </a:extLst>
          </p:cNvPr>
          <p:cNvSpPr>
            <a:spLocks noChangeArrowheads="1"/>
          </p:cNvSpPr>
          <p:nvPr/>
        </p:nvSpPr>
        <p:spPr bwMode="auto">
          <a:xfrm>
            <a:off x="6895672" y="3293780"/>
            <a:ext cx="31258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a:ln>
                  <a:noFill/>
                </a:ln>
                <a:solidFill>
                  <a:srgbClr val="0000FF"/>
                </a:solidFill>
                <a:effectLst/>
                <a:latin typeface="Roboto" panose="02000000000000000000" pitchFamily="2" charset="0"/>
              </a:rPr>
              <a:t>Turntable  Pit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6" name="Freeform 125">
            <a:extLst>
              <a:ext uri="{FF2B5EF4-FFF2-40B4-BE49-F238E27FC236}">
                <a16:creationId xmlns:a16="http://schemas.microsoft.com/office/drawing/2014/main" id="{312AACC5-8AB8-464F-9E0F-A9CC862F47E2}"/>
              </a:ext>
            </a:extLst>
          </p:cNvPr>
          <p:cNvSpPr>
            <a:spLocks noEditPoints="1"/>
          </p:cNvSpPr>
          <p:nvPr/>
        </p:nvSpPr>
        <p:spPr bwMode="auto">
          <a:xfrm>
            <a:off x="6719459" y="5268630"/>
            <a:ext cx="736600" cy="387350"/>
          </a:xfrm>
          <a:custGeom>
            <a:avLst/>
            <a:gdLst>
              <a:gd name="T0" fmla="*/ 129 w 2450"/>
              <a:gd name="T1" fmla="*/ 1292 h 1292"/>
              <a:gd name="T2" fmla="*/ 346 w 2450"/>
              <a:gd name="T3" fmla="*/ 1284 h 1292"/>
              <a:gd name="T4" fmla="*/ 442 w 2450"/>
              <a:gd name="T5" fmla="*/ 1284 h 1292"/>
              <a:gd name="T6" fmla="*/ 634 w 2450"/>
              <a:gd name="T7" fmla="*/ 1284 h 1292"/>
              <a:gd name="T8" fmla="*/ 730 w 2450"/>
              <a:gd name="T9" fmla="*/ 1284 h 1292"/>
              <a:gd name="T10" fmla="*/ 826 w 2450"/>
              <a:gd name="T11" fmla="*/ 1284 h 1292"/>
              <a:gd name="T12" fmla="*/ 1018 w 2450"/>
              <a:gd name="T13" fmla="*/ 1284 h 1292"/>
              <a:gd name="T14" fmla="*/ 1114 w 2450"/>
              <a:gd name="T15" fmla="*/ 1284 h 1292"/>
              <a:gd name="T16" fmla="*/ 1211 w 2450"/>
              <a:gd name="T17" fmla="*/ 1284 h 1292"/>
              <a:gd name="T18" fmla="*/ 1403 w 2450"/>
              <a:gd name="T19" fmla="*/ 1284 h 1292"/>
              <a:gd name="T20" fmla="*/ 1499 w 2450"/>
              <a:gd name="T21" fmla="*/ 1284 h 1292"/>
              <a:gd name="T22" fmla="*/ 1595 w 2450"/>
              <a:gd name="T23" fmla="*/ 1284 h 1292"/>
              <a:gd name="T24" fmla="*/ 1787 w 2450"/>
              <a:gd name="T25" fmla="*/ 1284 h 1292"/>
              <a:gd name="T26" fmla="*/ 1883 w 2450"/>
              <a:gd name="T27" fmla="*/ 1284 h 1292"/>
              <a:gd name="T28" fmla="*/ 1979 w 2450"/>
              <a:gd name="T29" fmla="*/ 1284 h 1292"/>
              <a:gd name="T30" fmla="*/ 2171 w 2450"/>
              <a:gd name="T31" fmla="*/ 1284 h 1292"/>
              <a:gd name="T32" fmla="*/ 2268 w 2450"/>
              <a:gd name="T33" fmla="*/ 1284 h 1292"/>
              <a:gd name="T34" fmla="*/ 2320 w 2450"/>
              <a:gd name="T35" fmla="*/ 1277 h 1292"/>
              <a:gd name="T36" fmla="*/ 2300 w 2450"/>
              <a:gd name="T37" fmla="*/ 1284 h 1292"/>
              <a:gd name="T38" fmla="*/ 2435 w 2450"/>
              <a:gd name="T39" fmla="*/ 1162 h 1292"/>
              <a:gd name="T40" fmla="*/ 2441 w 2450"/>
              <a:gd name="T41" fmla="*/ 1212 h 1292"/>
              <a:gd name="T42" fmla="*/ 2434 w 2450"/>
              <a:gd name="T43" fmla="*/ 1078 h 1292"/>
              <a:gd name="T44" fmla="*/ 2434 w 2450"/>
              <a:gd name="T45" fmla="*/ 982 h 1292"/>
              <a:gd name="T46" fmla="*/ 2434 w 2450"/>
              <a:gd name="T47" fmla="*/ 886 h 1292"/>
              <a:gd name="T48" fmla="*/ 2434 w 2450"/>
              <a:gd name="T49" fmla="*/ 693 h 1292"/>
              <a:gd name="T50" fmla="*/ 2434 w 2450"/>
              <a:gd name="T51" fmla="*/ 597 h 1292"/>
              <a:gd name="T52" fmla="*/ 2434 w 2450"/>
              <a:gd name="T53" fmla="*/ 501 h 1292"/>
              <a:gd name="T54" fmla="*/ 2434 w 2450"/>
              <a:gd name="T55" fmla="*/ 309 h 1292"/>
              <a:gd name="T56" fmla="*/ 2434 w 2450"/>
              <a:gd name="T57" fmla="*/ 213 h 1292"/>
              <a:gd name="T58" fmla="*/ 2432 w 2450"/>
              <a:gd name="T59" fmla="*/ 119 h 1292"/>
              <a:gd name="T60" fmla="*/ 2352 w 2450"/>
              <a:gd name="T61" fmla="*/ 22 h 1292"/>
              <a:gd name="T62" fmla="*/ 2440 w 2450"/>
              <a:gd name="T63" fmla="*/ 78 h 1292"/>
              <a:gd name="T64" fmla="*/ 2250 w 2450"/>
              <a:gd name="T65" fmla="*/ 8 h 1292"/>
              <a:gd name="T66" fmla="*/ 2154 w 2450"/>
              <a:gd name="T67" fmla="*/ 8 h 1292"/>
              <a:gd name="T68" fmla="*/ 1962 w 2450"/>
              <a:gd name="T69" fmla="*/ 8 h 1292"/>
              <a:gd name="T70" fmla="*/ 1866 w 2450"/>
              <a:gd name="T71" fmla="*/ 8 h 1292"/>
              <a:gd name="T72" fmla="*/ 1770 w 2450"/>
              <a:gd name="T73" fmla="*/ 8 h 1292"/>
              <a:gd name="T74" fmla="*/ 1577 w 2450"/>
              <a:gd name="T75" fmla="*/ 8 h 1292"/>
              <a:gd name="T76" fmla="*/ 1481 w 2450"/>
              <a:gd name="T77" fmla="*/ 8 h 1292"/>
              <a:gd name="T78" fmla="*/ 1385 w 2450"/>
              <a:gd name="T79" fmla="*/ 8 h 1292"/>
              <a:gd name="T80" fmla="*/ 1193 w 2450"/>
              <a:gd name="T81" fmla="*/ 8 h 1292"/>
              <a:gd name="T82" fmla="*/ 1097 w 2450"/>
              <a:gd name="T83" fmla="*/ 8 h 1292"/>
              <a:gd name="T84" fmla="*/ 1001 w 2450"/>
              <a:gd name="T85" fmla="*/ 8 h 1292"/>
              <a:gd name="T86" fmla="*/ 809 w 2450"/>
              <a:gd name="T87" fmla="*/ 8 h 1292"/>
              <a:gd name="T88" fmla="*/ 713 w 2450"/>
              <a:gd name="T89" fmla="*/ 8 h 1292"/>
              <a:gd name="T90" fmla="*/ 616 w 2450"/>
              <a:gd name="T91" fmla="*/ 8 h 1292"/>
              <a:gd name="T92" fmla="*/ 424 w 2450"/>
              <a:gd name="T93" fmla="*/ 8 h 1292"/>
              <a:gd name="T94" fmla="*/ 328 w 2450"/>
              <a:gd name="T95" fmla="*/ 8 h 1292"/>
              <a:gd name="T96" fmla="*/ 232 w 2450"/>
              <a:gd name="T97" fmla="*/ 8 h 1292"/>
              <a:gd name="T98" fmla="*/ 131 w 2450"/>
              <a:gd name="T99" fmla="*/ 16 h 1292"/>
              <a:gd name="T100" fmla="*/ 81 w 2450"/>
              <a:gd name="T101" fmla="*/ 10 h 1292"/>
              <a:gd name="T102" fmla="*/ 24 w 2450"/>
              <a:gd name="T103" fmla="*/ 87 h 1292"/>
              <a:gd name="T104" fmla="*/ 17 w 2450"/>
              <a:gd name="T105" fmla="*/ 68 h 1292"/>
              <a:gd name="T106" fmla="*/ 0 w 2450"/>
              <a:gd name="T107" fmla="*/ 166 h 1292"/>
              <a:gd name="T108" fmla="*/ 0 w 2450"/>
              <a:gd name="T109" fmla="*/ 262 h 1292"/>
              <a:gd name="T110" fmla="*/ 0 w 2450"/>
              <a:gd name="T111" fmla="*/ 454 h 1292"/>
              <a:gd name="T112" fmla="*/ 0 w 2450"/>
              <a:gd name="T113" fmla="*/ 550 h 1292"/>
              <a:gd name="T114" fmla="*/ 0 w 2450"/>
              <a:gd name="T115" fmla="*/ 646 h 1292"/>
              <a:gd name="T116" fmla="*/ 0 w 2450"/>
              <a:gd name="T117" fmla="*/ 838 h 1292"/>
              <a:gd name="T118" fmla="*/ 0 w 2450"/>
              <a:gd name="T119" fmla="*/ 935 h 1292"/>
              <a:gd name="T120" fmla="*/ 12 w 2450"/>
              <a:gd name="T121" fmla="*/ 1182 h 1292"/>
              <a:gd name="T122" fmla="*/ 31 w 2450"/>
              <a:gd name="T123" fmla="*/ 1215 h 1292"/>
              <a:gd name="T124" fmla="*/ 39 w 2450"/>
              <a:gd name="T125" fmla="*/ 1255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0" h="1292">
                <a:moveTo>
                  <a:pt x="100" y="1270"/>
                </a:moveTo>
                <a:lnTo>
                  <a:pt x="131" y="1277"/>
                </a:lnTo>
                <a:lnTo>
                  <a:pt x="129" y="1276"/>
                </a:lnTo>
                <a:lnTo>
                  <a:pt x="242" y="1276"/>
                </a:lnTo>
                <a:cubicBezTo>
                  <a:pt x="246" y="1276"/>
                  <a:pt x="250" y="1280"/>
                  <a:pt x="250" y="1284"/>
                </a:cubicBezTo>
                <a:cubicBezTo>
                  <a:pt x="250" y="1289"/>
                  <a:pt x="246" y="1292"/>
                  <a:pt x="242" y="1292"/>
                </a:cubicBezTo>
                <a:lnTo>
                  <a:pt x="129" y="1292"/>
                </a:lnTo>
                <a:cubicBezTo>
                  <a:pt x="129" y="1292"/>
                  <a:pt x="128" y="1292"/>
                  <a:pt x="128" y="1292"/>
                </a:cubicBezTo>
                <a:lnTo>
                  <a:pt x="96" y="1286"/>
                </a:lnTo>
                <a:cubicBezTo>
                  <a:pt x="92" y="1285"/>
                  <a:pt x="89" y="1280"/>
                  <a:pt x="90" y="1276"/>
                </a:cubicBezTo>
                <a:cubicBezTo>
                  <a:pt x="91" y="1272"/>
                  <a:pt x="95" y="1269"/>
                  <a:pt x="100" y="1270"/>
                </a:cubicBezTo>
                <a:close/>
                <a:moveTo>
                  <a:pt x="290" y="1276"/>
                </a:moveTo>
                <a:lnTo>
                  <a:pt x="338" y="1276"/>
                </a:lnTo>
                <a:cubicBezTo>
                  <a:pt x="342" y="1276"/>
                  <a:pt x="346" y="1280"/>
                  <a:pt x="346" y="1284"/>
                </a:cubicBezTo>
                <a:cubicBezTo>
                  <a:pt x="346" y="1289"/>
                  <a:pt x="342" y="1292"/>
                  <a:pt x="338" y="1292"/>
                </a:cubicBezTo>
                <a:lnTo>
                  <a:pt x="290" y="1292"/>
                </a:lnTo>
                <a:cubicBezTo>
                  <a:pt x="285" y="1292"/>
                  <a:pt x="282" y="1289"/>
                  <a:pt x="282" y="1284"/>
                </a:cubicBezTo>
                <a:cubicBezTo>
                  <a:pt x="282" y="1280"/>
                  <a:pt x="285" y="1276"/>
                  <a:pt x="290" y="1276"/>
                </a:cubicBezTo>
                <a:close/>
                <a:moveTo>
                  <a:pt x="386" y="1276"/>
                </a:moveTo>
                <a:lnTo>
                  <a:pt x="434" y="1276"/>
                </a:lnTo>
                <a:cubicBezTo>
                  <a:pt x="438" y="1276"/>
                  <a:pt x="442" y="1280"/>
                  <a:pt x="442" y="1284"/>
                </a:cubicBezTo>
                <a:cubicBezTo>
                  <a:pt x="442" y="1289"/>
                  <a:pt x="438" y="1292"/>
                  <a:pt x="434" y="1292"/>
                </a:cubicBezTo>
                <a:lnTo>
                  <a:pt x="386" y="1292"/>
                </a:lnTo>
                <a:cubicBezTo>
                  <a:pt x="381" y="1292"/>
                  <a:pt x="378" y="1289"/>
                  <a:pt x="378" y="1284"/>
                </a:cubicBezTo>
                <a:cubicBezTo>
                  <a:pt x="378" y="1280"/>
                  <a:pt x="381" y="1276"/>
                  <a:pt x="386" y="1276"/>
                </a:cubicBezTo>
                <a:close/>
                <a:moveTo>
                  <a:pt x="482" y="1276"/>
                </a:moveTo>
                <a:lnTo>
                  <a:pt x="626" y="1276"/>
                </a:lnTo>
                <a:cubicBezTo>
                  <a:pt x="630" y="1276"/>
                  <a:pt x="634" y="1280"/>
                  <a:pt x="634" y="1284"/>
                </a:cubicBezTo>
                <a:cubicBezTo>
                  <a:pt x="634" y="1289"/>
                  <a:pt x="630" y="1292"/>
                  <a:pt x="626" y="1292"/>
                </a:cubicBezTo>
                <a:lnTo>
                  <a:pt x="482" y="1292"/>
                </a:lnTo>
                <a:cubicBezTo>
                  <a:pt x="477" y="1292"/>
                  <a:pt x="474" y="1289"/>
                  <a:pt x="474" y="1284"/>
                </a:cubicBezTo>
                <a:cubicBezTo>
                  <a:pt x="474" y="1280"/>
                  <a:pt x="477" y="1276"/>
                  <a:pt x="482" y="1276"/>
                </a:cubicBezTo>
                <a:close/>
                <a:moveTo>
                  <a:pt x="674" y="1276"/>
                </a:moveTo>
                <a:lnTo>
                  <a:pt x="722" y="1276"/>
                </a:lnTo>
                <a:cubicBezTo>
                  <a:pt x="726" y="1276"/>
                  <a:pt x="730" y="1280"/>
                  <a:pt x="730" y="1284"/>
                </a:cubicBezTo>
                <a:cubicBezTo>
                  <a:pt x="730" y="1289"/>
                  <a:pt x="726" y="1292"/>
                  <a:pt x="722" y="1292"/>
                </a:cubicBezTo>
                <a:lnTo>
                  <a:pt x="674" y="1292"/>
                </a:lnTo>
                <a:cubicBezTo>
                  <a:pt x="670" y="1292"/>
                  <a:pt x="666" y="1289"/>
                  <a:pt x="666" y="1284"/>
                </a:cubicBezTo>
                <a:cubicBezTo>
                  <a:pt x="666" y="1280"/>
                  <a:pt x="670" y="1276"/>
                  <a:pt x="674" y="1276"/>
                </a:cubicBezTo>
                <a:close/>
                <a:moveTo>
                  <a:pt x="770" y="1276"/>
                </a:moveTo>
                <a:lnTo>
                  <a:pt x="818" y="1276"/>
                </a:lnTo>
                <a:cubicBezTo>
                  <a:pt x="823" y="1276"/>
                  <a:pt x="826" y="1280"/>
                  <a:pt x="826" y="1284"/>
                </a:cubicBezTo>
                <a:cubicBezTo>
                  <a:pt x="826" y="1289"/>
                  <a:pt x="823" y="1292"/>
                  <a:pt x="818" y="1292"/>
                </a:cubicBezTo>
                <a:lnTo>
                  <a:pt x="770" y="1292"/>
                </a:lnTo>
                <a:cubicBezTo>
                  <a:pt x="766" y="1292"/>
                  <a:pt x="762" y="1289"/>
                  <a:pt x="762" y="1284"/>
                </a:cubicBezTo>
                <a:cubicBezTo>
                  <a:pt x="762" y="1280"/>
                  <a:pt x="766" y="1276"/>
                  <a:pt x="770" y="1276"/>
                </a:cubicBezTo>
                <a:close/>
                <a:moveTo>
                  <a:pt x="866" y="1276"/>
                </a:moveTo>
                <a:lnTo>
                  <a:pt x="1010" y="1276"/>
                </a:lnTo>
                <a:cubicBezTo>
                  <a:pt x="1015" y="1276"/>
                  <a:pt x="1018" y="1280"/>
                  <a:pt x="1018" y="1284"/>
                </a:cubicBezTo>
                <a:cubicBezTo>
                  <a:pt x="1018" y="1289"/>
                  <a:pt x="1015" y="1292"/>
                  <a:pt x="1010" y="1292"/>
                </a:cubicBezTo>
                <a:lnTo>
                  <a:pt x="866" y="1292"/>
                </a:lnTo>
                <a:cubicBezTo>
                  <a:pt x="862" y="1292"/>
                  <a:pt x="858" y="1289"/>
                  <a:pt x="858" y="1284"/>
                </a:cubicBezTo>
                <a:cubicBezTo>
                  <a:pt x="858" y="1280"/>
                  <a:pt x="862" y="1276"/>
                  <a:pt x="866" y="1276"/>
                </a:cubicBezTo>
                <a:close/>
                <a:moveTo>
                  <a:pt x="1058" y="1276"/>
                </a:moveTo>
                <a:lnTo>
                  <a:pt x="1106" y="1276"/>
                </a:lnTo>
                <a:cubicBezTo>
                  <a:pt x="1111" y="1276"/>
                  <a:pt x="1114" y="1280"/>
                  <a:pt x="1114" y="1284"/>
                </a:cubicBezTo>
                <a:cubicBezTo>
                  <a:pt x="1114" y="1289"/>
                  <a:pt x="1111" y="1292"/>
                  <a:pt x="1106" y="1292"/>
                </a:cubicBezTo>
                <a:lnTo>
                  <a:pt x="1058" y="1292"/>
                </a:lnTo>
                <a:cubicBezTo>
                  <a:pt x="1054" y="1292"/>
                  <a:pt x="1050" y="1289"/>
                  <a:pt x="1050" y="1284"/>
                </a:cubicBezTo>
                <a:cubicBezTo>
                  <a:pt x="1050" y="1280"/>
                  <a:pt x="1054" y="1276"/>
                  <a:pt x="1058" y="1276"/>
                </a:cubicBezTo>
                <a:close/>
                <a:moveTo>
                  <a:pt x="1154" y="1276"/>
                </a:moveTo>
                <a:lnTo>
                  <a:pt x="1203" y="1276"/>
                </a:lnTo>
                <a:cubicBezTo>
                  <a:pt x="1207" y="1276"/>
                  <a:pt x="1211" y="1280"/>
                  <a:pt x="1211" y="1284"/>
                </a:cubicBezTo>
                <a:cubicBezTo>
                  <a:pt x="1211" y="1289"/>
                  <a:pt x="1207" y="1292"/>
                  <a:pt x="1203" y="1292"/>
                </a:cubicBezTo>
                <a:lnTo>
                  <a:pt x="1154" y="1292"/>
                </a:lnTo>
                <a:cubicBezTo>
                  <a:pt x="1150" y="1292"/>
                  <a:pt x="1146" y="1289"/>
                  <a:pt x="1146" y="1284"/>
                </a:cubicBezTo>
                <a:cubicBezTo>
                  <a:pt x="1146" y="1280"/>
                  <a:pt x="1150" y="1276"/>
                  <a:pt x="1154" y="1276"/>
                </a:cubicBezTo>
                <a:close/>
                <a:moveTo>
                  <a:pt x="1251" y="1276"/>
                </a:moveTo>
                <a:lnTo>
                  <a:pt x="1395" y="1276"/>
                </a:lnTo>
                <a:cubicBezTo>
                  <a:pt x="1399" y="1276"/>
                  <a:pt x="1403" y="1280"/>
                  <a:pt x="1403" y="1284"/>
                </a:cubicBezTo>
                <a:cubicBezTo>
                  <a:pt x="1403" y="1289"/>
                  <a:pt x="1399" y="1292"/>
                  <a:pt x="1395" y="1292"/>
                </a:cubicBezTo>
                <a:lnTo>
                  <a:pt x="1251" y="1292"/>
                </a:lnTo>
                <a:cubicBezTo>
                  <a:pt x="1246" y="1292"/>
                  <a:pt x="1243" y="1289"/>
                  <a:pt x="1243" y="1284"/>
                </a:cubicBezTo>
                <a:cubicBezTo>
                  <a:pt x="1243" y="1280"/>
                  <a:pt x="1246" y="1276"/>
                  <a:pt x="1251" y="1276"/>
                </a:cubicBezTo>
                <a:close/>
                <a:moveTo>
                  <a:pt x="1443" y="1276"/>
                </a:moveTo>
                <a:lnTo>
                  <a:pt x="1491" y="1276"/>
                </a:lnTo>
                <a:cubicBezTo>
                  <a:pt x="1495" y="1276"/>
                  <a:pt x="1499" y="1280"/>
                  <a:pt x="1499" y="1284"/>
                </a:cubicBezTo>
                <a:cubicBezTo>
                  <a:pt x="1499" y="1289"/>
                  <a:pt x="1495" y="1292"/>
                  <a:pt x="1491" y="1292"/>
                </a:cubicBezTo>
                <a:lnTo>
                  <a:pt x="1443" y="1292"/>
                </a:lnTo>
                <a:cubicBezTo>
                  <a:pt x="1438" y="1292"/>
                  <a:pt x="1435" y="1289"/>
                  <a:pt x="1435" y="1284"/>
                </a:cubicBezTo>
                <a:cubicBezTo>
                  <a:pt x="1435" y="1280"/>
                  <a:pt x="1438" y="1276"/>
                  <a:pt x="1443" y="1276"/>
                </a:cubicBezTo>
                <a:close/>
                <a:moveTo>
                  <a:pt x="1539" y="1276"/>
                </a:moveTo>
                <a:lnTo>
                  <a:pt x="1587" y="1276"/>
                </a:lnTo>
                <a:cubicBezTo>
                  <a:pt x="1591" y="1276"/>
                  <a:pt x="1595" y="1280"/>
                  <a:pt x="1595" y="1284"/>
                </a:cubicBezTo>
                <a:cubicBezTo>
                  <a:pt x="1595" y="1289"/>
                  <a:pt x="1591" y="1292"/>
                  <a:pt x="1587" y="1292"/>
                </a:cubicBezTo>
                <a:lnTo>
                  <a:pt x="1539" y="1292"/>
                </a:lnTo>
                <a:cubicBezTo>
                  <a:pt x="1534" y="1292"/>
                  <a:pt x="1531" y="1289"/>
                  <a:pt x="1531" y="1284"/>
                </a:cubicBezTo>
                <a:cubicBezTo>
                  <a:pt x="1531" y="1280"/>
                  <a:pt x="1534" y="1276"/>
                  <a:pt x="1539" y="1276"/>
                </a:cubicBezTo>
                <a:close/>
                <a:moveTo>
                  <a:pt x="1635" y="1276"/>
                </a:moveTo>
                <a:lnTo>
                  <a:pt x="1779" y="1276"/>
                </a:lnTo>
                <a:cubicBezTo>
                  <a:pt x="1784" y="1276"/>
                  <a:pt x="1787" y="1280"/>
                  <a:pt x="1787" y="1284"/>
                </a:cubicBezTo>
                <a:cubicBezTo>
                  <a:pt x="1787" y="1289"/>
                  <a:pt x="1784" y="1292"/>
                  <a:pt x="1779" y="1292"/>
                </a:cubicBezTo>
                <a:lnTo>
                  <a:pt x="1635" y="1292"/>
                </a:lnTo>
                <a:cubicBezTo>
                  <a:pt x="1631" y="1292"/>
                  <a:pt x="1627" y="1289"/>
                  <a:pt x="1627" y="1284"/>
                </a:cubicBezTo>
                <a:cubicBezTo>
                  <a:pt x="1627" y="1280"/>
                  <a:pt x="1631" y="1276"/>
                  <a:pt x="1635" y="1276"/>
                </a:cubicBezTo>
                <a:close/>
                <a:moveTo>
                  <a:pt x="1827" y="1276"/>
                </a:moveTo>
                <a:lnTo>
                  <a:pt x="1875" y="1276"/>
                </a:lnTo>
                <a:cubicBezTo>
                  <a:pt x="1880" y="1276"/>
                  <a:pt x="1883" y="1280"/>
                  <a:pt x="1883" y="1284"/>
                </a:cubicBezTo>
                <a:cubicBezTo>
                  <a:pt x="1883" y="1289"/>
                  <a:pt x="1880" y="1292"/>
                  <a:pt x="1875" y="1292"/>
                </a:cubicBezTo>
                <a:lnTo>
                  <a:pt x="1827" y="1292"/>
                </a:lnTo>
                <a:cubicBezTo>
                  <a:pt x="1823" y="1292"/>
                  <a:pt x="1819" y="1289"/>
                  <a:pt x="1819" y="1284"/>
                </a:cubicBezTo>
                <a:cubicBezTo>
                  <a:pt x="1819" y="1280"/>
                  <a:pt x="1823" y="1276"/>
                  <a:pt x="1827" y="1276"/>
                </a:cubicBezTo>
                <a:close/>
                <a:moveTo>
                  <a:pt x="1923" y="1276"/>
                </a:moveTo>
                <a:lnTo>
                  <a:pt x="1971" y="1276"/>
                </a:lnTo>
                <a:cubicBezTo>
                  <a:pt x="1976" y="1276"/>
                  <a:pt x="1979" y="1280"/>
                  <a:pt x="1979" y="1284"/>
                </a:cubicBezTo>
                <a:cubicBezTo>
                  <a:pt x="1979" y="1289"/>
                  <a:pt x="1976" y="1292"/>
                  <a:pt x="1971" y="1292"/>
                </a:cubicBezTo>
                <a:lnTo>
                  <a:pt x="1923" y="1292"/>
                </a:lnTo>
                <a:cubicBezTo>
                  <a:pt x="1919" y="1292"/>
                  <a:pt x="1915" y="1289"/>
                  <a:pt x="1915" y="1284"/>
                </a:cubicBezTo>
                <a:cubicBezTo>
                  <a:pt x="1915" y="1280"/>
                  <a:pt x="1919" y="1276"/>
                  <a:pt x="1923" y="1276"/>
                </a:cubicBezTo>
                <a:close/>
                <a:moveTo>
                  <a:pt x="2019" y="1276"/>
                </a:moveTo>
                <a:lnTo>
                  <a:pt x="2163" y="1276"/>
                </a:lnTo>
                <a:cubicBezTo>
                  <a:pt x="2168" y="1276"/>
                  <a:pt x="2171" y="1280"/>
                  <a:pt x="2171" y="1284"/>
                </a:cubicBezTo>
                <a:cubicBezTo>
                  <a:pt x="2171" y="1289"/>
                  <a:pt x="2168" y="1292"/>
                  <a:pt x="2163" y="1292"/>
                </a:cubicBezTo>
                <a:lnTo>
                  <a:pt x="2019" y="1292"/>
                </a:lnTo>
                <a:cubicBezTo>
                  <a:pt x="2015" y="1292"/>
                  <a:pt x="2011" y="1289"/>
                  <a:pt x="2011" y="1284"/>
                </a:cubicBezTo>
                <a:cubicBezTo>
                  <a:pt x="2011" y="1280"/>
                  <a:pt x="2015" y="1276"/>
                  <a:pt x="2019" y="1276"/>
                </a:cubicBezTo>
                <a:close/>
                <a:moveTo>
                  <a:pt x="2212" y="1276"/>
                </a:moveTo>
                <a:lnTo>
                  <a:pt x="2260" y="1276"/>
                </a:lnTo>
                <a:cubicBezTo>
                  <a:pt x="2264" y="1276"/>
                  <a:pt x="2268" y="1280"/>
                  <a:pt x="2268" y="1284"/>
                </a:cubicBezTo>
                <a:cubicBezTo>
                  <a:pt x="2268" y="1289"/>
                  <a:pt x="2264" y="1292"/>
                  <a:pt x="2260" y="1292"/>
                </a:cubicBezTo>
                <a:lnTo>
                  <a:pt x="2212" y="1292"/>
                </a:lnTo>
                <a:cubicBezTo>
                  <a:pt x="2207" y="1292"/>
                  <a:pt x="2204" y="1289"/>
                  <a:pt x="2204" y="1284"/>
                </a:cubicBezTo>
                <a:cubicBezTo>
                  <a:pt x="2204" y="1280"/>
                  <a:pt x="2207" y="1276"/>
                  <a:pt x="2212" y="1276"/>
                </a:cubicBezTo>
                <a:close/>
                <a:moveTo>
                  <a:pt x="2308" y="1276"/>
                </a:moveTo>
                <a:lnTo>
                  <a:pt x="2321" y="1276"/>
                </a:lnTo>
                <a:lnTo>
                  <a:pt x="2320" y="1277"/>
                </a:lnTo>
                <a:lnTo>
                  <a:pt x="2353" y="1270"/>
                </a:lnTo>
                <a:cubicBezTo>
                  <a:pt x="2358" y="1269"/>
                  <a:pt x="2362" y="1271"/>
                  <a:pt x="2363" y="1276"/>
                </a:cubicBezTo>
                <a:cubicBezTo>
                  <a:pt x="2364" y="1280"/>
                  <a:pt x="2361" y="1284"/>
                  <a:pt x="2357" y="1285"/>
                </a:cubicBezTo>
                <a:lnTo>
                  <a:pt x="2323" y="1292"/>
                </a:lnTo>
                <a:cubicBezTo>
                  <a:pt x="2323" y="1292"/>
                  <a:pt x="2322" y="1292"/>
                  <a:pt x="2321" y="1292"/>
                </a:cubicBezTo>
                <a:lnTo>
                  <a:pt x="2308" y="1292"/>
                </a:lnTo>
                <a:cubicBezTo>
                  <a:pt x="2303" y="1292"/>
                  <a:pt x="2300" y="1289"/>
                  <a:pt x="2300" y="1284"/>
                </a:cubicBezTo>
                <a:cubicBezTo>
                  <a:pt x="2300" y="1280"/>
                  <a:pt x="2303" y="1276"/>
                  <a:pt x="2308" y="1276"/>
                </a:cubicBezTo>
                <a:close/>
                <a:moveTo>
                  <a:pt x="2392" y="1249"/>
                </a:moveTo>
                <a:lnTo>
                  <a:pt x="2403" y="1242"/>
                </a:lnTo>
                <a:lnTo>
                  <a:pt x="2401" y="1244"/>
                </a:lnTo>
                <a:lnTo>
                  <a:pt x="2427" y="1206"/>
                </a:lnTo>
                <a:lnTo>
                  <a:pt x="2426" y="1209"/>
                </a:lnTo>
                <a:lnTo>
                  <a:pt x="2435" y="1162"/>
                </a:lnTo>
                <a:lnTo>
                  <a:pt x="2434" y="1163"/>
                </a:lnTo>
                <a:lnTo>
                  <a:pt x="2434" y="1126"/>
                </a:lnTo>
                <a:cubicBezTo>
                  <a:pt x="2434" y="1121"/>
                  <a:pt x="2438" y="1118"/>
                  <a:pt x="2442" y="1118"/>
                </a:cubicBezTo>
                <a:cubicBezTo>
                  <a:pt x="2447" y="1118"/>
                  <a:pt x="2450" y="1121"/>
                  <a:pt x="2450" y="1126"/>
                </a:cubicBezTo>
                <a:lnTo>
                  <a:pt x="2450" y="1163"/>
                </a:lnTo>
                <a:cubicBezTo>
                  <a:pt x="2450" y="1164"/>
                  <a:pt x="2450" y="1164"/>
                  <a:pt x="2450" y="1165"/>
                </a:cubicBezTo>
                <a:lnTo>
                  <a:pt x="2441" y="1212"/>
                </a:lnTo>
                <a:cubicBezTo>
                  <a:pt x="2441" y="1213"/>
                  <a:pt x="2441" y="1214"/>
                  <a:pt x="2440" y="1215"/>
                </a:cubicBezTo>
                <a:lnTo>
                  <a:pt x="2414" y="1253"/>
                </a:lnTo>
                <a:cubicBezTo>
                  <a:pt x="2413" y="1254"/>
                  <a:pt x="2413" y="1255"/>
                  <a:pt x="2412" y="1255"/>
                </a:cubicBezTo>
                <a:lnTo>
                  <a:pt x="2401" y="1262"/>
                </a:lnTo>
                <a:cubicBezTo>
                  <a:pt x="2398" y="1265"/>
                  <a:pt x="2393" y="1264"/>
                  <a:pt x="2390" y="1260"/>
                </a:cubicBezTo>
                <a:cubicBezTo>
                  <a:pt x="2388" y="1256"/>
                  <a:pt x="2389" y="1251"/>
                  <a:pt x="2392" y="1249"/>
                </a:cubicBezTo>
                <a:close/>
                <a:moveTo>
                  <a:pt x="2434" y="1078"/>
                </a:moveTo>
                <a:lnTo>
                  <a:pt x="2434" y="1030"/>
                </a:lnTo>
                <a:cubicBezTo>
                  <a:pt x="2434" y="1025"/>
                  <a:pt x="2438" y="1022"/>
                  <a:pt x="2442" y="1022"/>
                </a:cubicBezTo>
                <a:cubicBezTo>
                  <a:pt x="2447" y="1022"/>
                  <a:pt x="2450" y="1025"/>
                  <a:pt x="2450" y="1030"/>
                </a:cubicBezTo>
                <a:lnTo>
                  <a:pt x="2450" y="1078"/>
                </a:lnTo>
                <a:cubicBezTo>
                  <a:pt x="2450" y="1082"/>
                  <a:pt x="2447" y="1086"/>
                  <a:pt x="2442" y="1086"/>
                </a:cubicBezTo>
                <a:cubicBezTo>
                  <a:pt x="2438" y="1086"/>
                  <a:pt x="2434" y="1082"/>
                  <a:pt x="2434" y="1078"/>
                </a:cubicBezTo>
                <a:close/>
                <a:moveTo>
                  <a:pt x="2434" y="982"/>
                </a:moveTo>
                <a:lnTo>
                  <a:pt x="2434" y="934"/>
                </a:lnTo>
                <a:cubicBezTo>
                  <a:pt x="2434" y="929"/>
                  <a:pt x="2438" y="926"/>
                  <a:pt x="2442" y="926"/>
                </a:cubicBezTo>
                <a:cubicBezTo>
                  <a:pt x="2447" y="926"/>
                  <a:pt x="2450" y="929"/>
                  <a:pt x="2450" y="934"/>
                </a:cubicBezTo>
                <a:lnTo>
                  <a:pt x="2450" y="982"/>
                </a:lnTo>
                <a:cubicBezTo>
                  <a:pt x="2450" y="986"/>
                  <a:pt x="2447" y="990"/>
                  <a:pt x="2442" y="990"/>
                </a:cubicBezTo>
                <a:cubicBezTo>
                  <a:pt x="2438" y="990"/>
                  <a:pt x="2434" y="986"/>
                  <a:pt x="2434" y="982"/>
                </a:cubicBezTo>
                <a:close/>
                <a:moveTo>
                  <a:pt x="2434" y="886"/>
                </a:moveTo>
                <a:lnTo>
                  <a:pt x="2434" y="741"/>
                </a:lnTo>
                <a:cubicBezTo>
                  <a:pt x="2434" y="737"/>
                  <a:pt x="2438" y="733"/>
                  <a:pt x="2442" y="733"/>
                </a:cubicBezTo>
                <a:cubicBezTo>
                  <a:pt x="2447" y="733"/>
                  <a:pt x="2450" y="737"/>
                  <a:pt x="2450" y="741"/>
                </a:cubicBezTo>
                <a:lnTo>
                  <a:pt x="2450" y="886"/>
                </a:lnTo>
                <a:cubicBezTo>
                  <a:pt x="2450" y="890"/>
                  <a:pt x="2447" y="894"/>
                  <a:pt x="2442" y="894"/>
                </a:cubicBezTo>
                <a:cubicBezTo>
                  <a:pt x="2438" y="894"/>
                  <a:pt x="2434" y="890"/>
                  <a:pt x="2434" y="886"/>
                </a:cubicBezTo>
                <a:close/>
                <a:moveTo>
                  <a:pt x="2434" y="693"/>
                </a:moveTo>
                <a:lnTo>
                  <a:pt x="2434" y="645"/>
                </a:lnTo>
                <a:cubicBezTo>
                  <a:pt x="2434" y="641"/>
                  <a:pt x="2438" y="637"/>
                  <a:pt x="2442" y="637"/>
                </a:cubicBezTo>
                <a:cubicBezTo>
                  <a:pt x="2447" y="637"/>
                  <a:pt x="2450" y="641"/>
                  <a:pt x="2450" y="645"/>
                </a:cubicBezTo>
                <a:lnTo>
                  <a:pt x="2450" y="693"/>
                </a:lnTo>
                <a:cubicBezTo>
                  <a:pt x="2450" y="698"/>
                  <a:pt x="2447" y="701"/>
                  <a:pt x="2442" y="701"/>
                </a:cubicBezTo>
                <a:cubicBezTo>
                  <a:pt x="2438" y="701"/>
                  <a:pt x="2434" y="698"/>
                  <a:pt x="2434" y="693"/>
                </a:cubicBezTo>
                <a:close/>
                <a:moveTo>
                  <a:pt x="2434" y="597"/>
                </a:moveTo>
                <a:lnTo>
                  <a:pt x="2434" y="549"/>
                </a:lnTo>
                <a:cubicBezTo>
                  <a:pt x="2434" y="545"/>
                  <a:pt x="2438" y="541"/>
                  <a:pt x="2442" y="541"/>
                </a:cubicBezTo>
                <a:cubicBezTo>
                  <a:pt x="2447" y="541"/>
                  <a:pt x="2450" y="545"/>
                  <a:pt x="2450" y="549"/>
                </a:cubicBezTo>
                <a:lnTo>
                  <a:pt x="2450" y="597"/>
                </a:lnTo>
                <a:cubicBezTo>
                  <a:pt x="2450" y="602"/>
                  <a:pt x="2447" y="605"/>
                  <a:pt x="2442" y="605"/>
                </a:cubicBezTo>
                <a:cubicBezTo>
                  <a:pt x="2438" y="605"/>
                  <a:pt x="2434" y="602"/>
                  <a:pt x="2434" y="597"/>
                </a:cubicBezTo>
                <a:close/>
                <a:moveTo>
                  <a:pt x="2434" y="501"/>
                </a:moveTo>
                <a:lnTo>
                  <a:pt x="2434" y="357"/>
                </a:lnTo>
                <a:cubicBezTo>
                  <a:pt x="2434" y="353"/>
                  <a:pt x="2438" y="349"/>
                  <a:pt x="2442" y="349"/>
                </a:cubicBezTo>
                <a:cubicBezTo>
                  <a:pt x="2447" y="349"/>
                  <a:pt x="2450" y="353"/>
                  <a:pt x="2450" y="357"/>
                </a:cubicBezTo>
                <a:lnTo>
                  <a:pt x="2450" y="501"/>
                </a:lnTo>
                <a:cubicBezTo>
                  <a:pt x="2450" y="506"/>
                  <a:pt x="2447" y="509"/>
                  <a:pt x="2442" y="509"/>
                </a:cubicBezTo>
                <a:cubicBezTo>
                  <a:pt x="2438" y="509"/>
                  <a:pt x="2434" y="506"/>
                  <a:pt x="2434" y="501"/>
                </a:cubicBezTo>
                <a:close/>
                <a:moveTo>
                  <a:pt x="2434" y="309"/>
                </a:moveTo>
                <a:lnTo>
                  <a:pt x="2434" y="261"/>
                </a:lnTo>
                <a:cubicBezTo>
                  <a:pt x="2434" y="257"/>
                  <a:pt x="2438" y="253"/>
                  <a:pt x="2442" y="253"/>
                </a:cubicBezTo>
                <a:cubicBezTo>
                  <a:pt x="2447" y="253"/>
                  <a:pt x="2450" y="257"/>
                  <a:pt x="2450" y="261"/>
                </a:cubicBezTo>
                <a:lnTo>
                  <a:pt x="2450" y="309"/>
                </a:lnTo>
                <a:cubicBezTo>
                  <a:pt x="2450" y="313"/>
                  <a:pt x="2447" y="317"/>
                  <a:pt x="2442" y="317"/>
                </a:cubicBezTo>
                <a:cubicBezTo>
                  <a:pt x="2438" y="317"/>
                  <a:pt x="2434" y="313"/>
                  <a:pt x="2434" y="309"/>
                </a:cubicBezTo>
                <a:close/>
                <a:moveTo>
                  <a:pt x="2434" y="213"/>
                </a:moveTo>
                <a:lnTo>
                  <a:pt x="2434" y="165"/>
                </a:lnTo>
                <a:cubicBezTo>
                  <a:pt x="2434" y="160"/>
                  <a:pt x="2438" y="157"/>
                  <a:pt x="2442" y="157"/>
                </a:cubicBezTo>
                <a:cubicBezTo>
                  <a:pt x="2447" y="157"/>
                  <a:pt x="2450" y="160"/>
                  <a:pt x="2450" y="165"/>
                </a:cubicBezTo>
                <a:lnTo>
                  <a:pt x="2450" y="213"/>
                </a:lnTo>
                <a:cubicBezTo>
                  <a:pt x="2450" y="217"/>
                  <a:pt x="2447" y="221"/>
                  <a:pt x="2442" y="221"/>
                </a:cubicBezTo>
                <a:cubicBezTo>
                  <a:pt x="2438" y="221"/>
                  <a:pt x="2434" y="217"/>
                  <a:pt x="2434" y="213"/>
                </a:cubicBezTo>
                <a:close/>
                <a:moveTo>
                  <a:pt x="2432" y="119"/>
                </a:moveTo>
                <a:lnTo>
                  <a:pt x="2426" y="84"/>
                </a:lnTo>
                <a:lnTo>
                  <a:pt x="2427" y="87"/>
                </a:lnTo>
                <a:lnTo>
                  <a:pt x="2401" y="48"/>
                </a:lnTo>
                <a:lnTo>
                  <a:pt x="2403" y="50"/>
                </a:lnTo>
                <a:lnTo>
                  <a:pt x="2364" y="24"/>
                </a:lnTo>
                <a:lnTo>
                  <a:pt x="2367" y="25"/>
                </a:lnTo>
                <a:lnTo>
                  <a:pt x="2352" y="22"/>
                </a:lnTo>
                <a:cubicBezTo>
                  <a:pt x="2348" y="22"/>
                  <a:pt x="2345" y="17"/>
                  <a:pt x="2346" y="13"/>
                </a:cubicBezTo>
                <a:cubicBezTo>
                  <a:pt x="2347" y="9"/>
                  <a:pt x="2351" y="6"/>
                  <a:pt x="2355" y="7"/>
                </a:cubicBezTo>
                <a:lnTo>
                  <a:pt x="2370" y="10"/>
                </a:lnTo>
                <a:cubicBezTo>
                  <a:pt x="2371" y="10"/>
                  <a:pt x="2372" y="10"/>
                  <a:pt x="2373" y="11"/>
                </a:cubicBezTo>
                <a:lnTo>
                  <a:pt x="2412" y="37"/>
                </a:lnTo>
                <a:cubicBezTo>
                  <a:pt x="2413" y="37"/>
                  <a:pt x="2414" y="38"/>
                  <a:pt x="2414" y="39"/>
                </a:cubicBezTo>
                <a:lnTo>
                  <a:pt x="2440" y="78"/>
                </a:lnTo>
                <a:cubicBezTo>
                  <a:pt x="2441" y="79"/>
                  <a:pt x="2441" y="80"/>
                  <a:pt x="2441" y="81"/>
                </a:cubicBezTo>
                <a:lnTo>
                  <a:pt x="2448" y="116"/>
                </a:lnTo>
                <a:cubicBezTo>
                  <a:pt x="2449" y="120"/>
                  <a:pt x="2446" y="124"/>
                  <a:pt x="2442" y="125"/>
                </a:cubicBezTo>
                <a:cubicBezTo>
                  <a:pt x="2437" y="126"/>
                  <a:pt x="2433" y="123"/>
                  <a:pt x="2432" y="119"/>
                </a:cubicBezTo>
                <a:close/>
                <a:moveTo>
                  <a:pt x="2306" y="16"/>
                </a:moveTo>
                <a:lnTo>
                  <a:pt x="2258" y="16"/>
                </a:lnTo>
                <a:cubicBezTo>
                  <a:pt x="2254" y="16"/>
                  <a:pt x="2250" y="13"/>
                  <a:pt x="2250" y="8"/>
                </a:cubicBezTo>
                <a:cubicBezTo>
                  <a:pt x="2250" y="4"/>
                  <a:pt x="2254" y="0"/>
                  <a:pt x="2258" y="0"/>
                </a:cubicBezTo>
                <a:lnTo>
                  <a:pt x="2306" y="0"/>
                </a:lnTo>
                <a:cubicBezTo>
                  <a:pt x="2311" y="0"/>
                  <a:pt x="2314" y="4"/>
                  <a:pt x="2314" y="8"/>
                </a:cubicBezTo>
                <a:cubicBezTo>
                  <a:pt x="2314" y="13"/>
                  <a:pt x="2311" y="16"/>
                  <a:pt x="2306" y="16"/>
                </a:cubicBezTo>
                <a:close/>
                <a:moveTo>
                  <a:pt x="2210" y="16"/>
                </a:moveTo>
                <a:lnTo>
                  <a:pt x="2162" y="16"/>
                </a:lnTo>
                <a:cubicBezTo>
                  <a:pt x="2158" y="16"/>
                  <a:pt x="2154" y="13"/>
                  <a:pt x="2154" y="8"/>
                </a:cubicBezTo>
                <a:cubicBezTo>
                  <a:pt x="2154" y="4"/>
                  <a:pt x="2158" y="0"/>
                  <a:pt x="2162" y="0"/>
                </a:cubicBezTo>
                <a:lnTo>
                  <a:pt x="2210" y="0"/>
                </a:lnTo>
                <a:cubicBezTo>
                  <a:pt x="2214" y="0"/>
                  <a:pt x="2218" y="4"/>
                  <a:pt x="2218" y="8"/>
                </a:cubicBezTo>
                <a:cubicBezTo>
                  <a:pt x="2218" y="13"/>
                  <a:pt x="2214" y="16"/>
                  <a:pt x="2210" y="16"/>
                </a:cubicBezTo>
                <a:close/>
                <a:moveTo>
                  <a:pt x="2114" y="16"/>
                </a:moveTo>
                <a:lnTo>
                  <a:pt x="1970" y="16"/>
                </a:lnTo>
                <a:cubicBezTo>
                  <a:pt x="1965" y="16"/>
                  <a:pt x="1962" y="13"/>
                  <a:pt x="1962" y="8"/>
                </a:cubicBezTo>
                <a:cubicBezTo>
                  <a:pt x="1962" y="4"/>
                  <a:pt x="1965" y="0"/>
                  <a:pt x="1970" y="0"/>
                </a:cubicBezTo>
                <a:lnTo>
                  <a:pt x="2114" y="0"/>
                </a:lnTo>
                <a:cubicBezTo>
                  <a:pt x="2118" y="0"/>
                  <a:pt x="2122" y="4"/>
                  <a:pt x="2122" y="8"/>
                </a:cubicBezTo>
                <a:cubicBezTo>
                  <a:pt x="2122" y="13"/>
                  <a:pt x="2118" y="16"/>
                  <a:pt x="2114" y="16"/>
                </a:cubicBezTo>
                <a:close/>
                <a:moveTo>
                  <a:pt x="1922" y="16"/>
                </a:moveTo>
                <a:lnTo>
                  <a:pt x="1874" y="16"/>
                </a:lnTo>
                <a:cubicBezTo>
                  <a:pt x="1869" y="16"/>
                  <a:pt x="1866" y="13"/>
                  <a:pt x="1866" y="8"/>
                </a:cubicBezTo>
                <a:cubicBezTo>
                  <a:pt x="1866" y="4"/>
                  <a:pt x="1869" y="0"/>
                  <a:pt x="1874" y="0"/>
                </a:cubicBezTo>
                <a:lnTo>
                  <a:pt x="1922" y="0"/>
                </a:lnTo>
                <a:cubicBezTo>
                  <a:pt x="1926" y="0"/>
                  <a:pt x="1930" y="4"/>
                  <a:pt x="1930" y="8"/>
                </a:cubicBezTo>
                <a:cubicBezTo>
                  <a:pt x="1930" y="13"/>
                  <a:pt x="1926" y="16"/>
                  <a:pt x="1922" y="16"/>
                </a:cubicBezTo>
                <a:close/>
                <a:moveTo>
                  <a:pt x="1826" y="16"/>
                </a:moveTo>
                <a:lnTo>
                  <a:pt x="1778" y="16"/>
                </a:lnTo>
                <a:cubicBezTo>
                  <a:pt x="1773" y="16"/>
                  <a:pt x="1770" y="13"/>
                  <a:pt x="1770" y="8"/>
                </a:cubicBezTo>
                <a:cubicBezTo>
                  <a:pt x="1770" y="4"/>
                  <a:pt x="1773" y="0"/>
                  <a:pt x="1778" y="0"/>
                </a:cubicBezTo>
                <a:lnTo>
                  <a:pt x="1826" y="0"/>
                </a:lnTo>
                <a:cubicBezTo>
                  <a:pt x="1830" y="0"/>
                  <a:pt x="1834" y="4"/>
                  <a:pt x="1834" y="8"/>
                </a:cubicBezTo>
                <a:cubicBezTo>
                  <a:pt x="1834" y="13"/>
                  <a:pt x="1830" y="16"/>
                  <a:pt x="1826" y="16"/>
                </a:cubicBezTo>
                <a:close/>
                <a:moveTo>
                  <a:pt x="1730" y="16"/>
                </a:moveTo>
                <a:lnTo>
                  <a:pt x="1585" y="16"/>
                </a:lnTo>
                <a:cubicBezTo>
                  <a:pt x="1581" y="16"/>
                  <a:pt x="1577" y="13"/>
                  <a:pt x="1577" y="8"/>
                </a:cubicBezTo>
                <a:cubicBezTo>
                  <a:pt x="1577" y="4"/>
                  <a:pt x="1581" y="0"/>
                  <a:pt x="1585" y="0"/>
                </a:cubicBezTo>
                <a:lnTo>
                  <a:pt x="1730" y="0"/>
                </a:lnTo>
                <a:cubicBezTo>
                  <a:pt x="1734" y="0"/>
                  <a:pt x="1738" y="4"/>
                  <a:pt x="1738" y="8"/>
                </a:cubicBezTo>
                <a:cubicBezTo>
                  <a:pt x="1738" y="13"/>
                  <a:pt x="1734" y="16"/>
                  <a:pt x="1730" y="16"/>
                </a:cubicBezTo>
                <a:close/>
                <a:moveTo>
                  <a:pt x="1537" y="16"/>
                </a:moveTo>
                <a:lnTo>
                  <a:pt x="1489" y="16"/>
                </a:lnTo>
                <a:cubicBezTo>
                  <a:pt x="1485" y="16"/>
                  <a:pt x="1481" y="13"/>
                  <a:pt x="1481" y="8"/>
                </a:cubicBezTo>
                <a:cubicBezTo>
                  <a:pt x="1481" y="4"/>
                  <a:pt x="1485" y="0"/>
                  <a:pt x="1489" y="0"/>
                </a:cubicBezTo>
                <a:lnTo>
                  <a:pt x="1537" y="0"/>
                </a:lnTo>
                <a:cubicBezTo>
                  <a:pt x="1542" y="0"/>
                  <a:pt x="1545" y="4"/>
                  <a:pt x="1545" y="8"/>
                </a:cubicBezTo>
                <a:cubicBezTo>
                  <a:pt x="1545" y="13"/>
                  <a:pt x="1542" y="16"/>
                  <a:pt x="1537" y="16"/>
                </a:cubicBezTo>
                <a:close/>
                <a:moveTo>
                  <a:pt x="1441" y="16"/>
                </a:moveTo>
                <a:lnTo>
                  <a:pt x="1393" y="16"/>
                </a:lnTo>
                <a:cubicBezTo>
                  <a:pt x="1389" y="16"/>
                  <a:pt x="1385" y="13"/>
                  <a:pt x="1385" y="8"/>
                </a:cubicBezTo>
                <a:cubicBezTo>
                  <a:pt x="1385" y="4"/>
                  <a:pt x="1389" y="0"/>
                  <a:pt x="1393" y="0"/>
                </a:cubicBezTo>
                <a:lnTo>
                  <a:pt x="1441" y="0"/>
                </a:lnTo>
                <a:cubicBezTo>
                  <a:pt x="1446" y="0"/>
                  <a:pt x="1449" y="4"/>
                  <a:pt x="1449" y="8"/>
                </a:cubicBezTo>
                <a:cubicBezTo>
                  <a:pt x="1449" y="13"/>
                  <a:pt x="1446" y="16"/>
                  <a:pt x="1441" y="16"/>
                </a:cubicBezTo>
                <a:close/>
                <a:moveTo>
                  <a:pt x="1345" y="16"/>
                </a:moveTo>
                <a:lnTo>
                  <a:pt x="1201" y="16"/>
                </a:lnTo>
                <a:cubicBezTo>
                  <a:pt x="1197" y="16"/>
                  <a:pt x="1193" y="13"/>
                  <a:pt x="1193" y="8"/>
                </a:cubicBezTo>
                <a:cubicBezTo>
                  <a:pt x="1193" y="4"/>
                  <a:pt x="1197" y="0"/>
                  <a:pt x="1201" y="0"/>
                </a:cubicBezTo>
                <a:lnTo>
                  <a:pt x="1345" y="0"/>
                </a:lnTo>
                <a:cubicBezTo>
                  <a:pt x="1350" y="0"/>
                  <a:pt x="1353" y="4"/>
                  <a:pt x="1353" y="8"/>
                </a:cubicBezTo>
                <a:cubicBezTo>
                  <a:pt x="1353" y="13"/>
                  <a:pt x="1350" y="16"/>
                  <a:pt x="1345" y="16"/>
                </a:cubicBezTo>
                <a:close/>
                <a:moveTo>
                  <a:pt x="1153" y="16"/>
                </a:moveTo>
                <a:lnTo>
                  <a:pt x="1105" y="16"/>
                </a:lnTo>
                <a:cubicBezTo>
                  <a:pt x="1100" y="16"/>
                  <a:pt x="1097" y="13"/>
                  <a:pt x="1097" y="8"/>
                </a:cubicBezTo>
                <a:cubicBezTo>
                  <a:pt x="1097" y="4"/>
                  <a:pt x="1100" y="0"/>
                  <a:pt x="1105" y="0"/>
                </a:cubicBezTo>
                <a:lnTo>
                  <a:pt x="1153" y="0"/>
                </a:lnTo>
                <a:cubicBezTo>
                  <a:pt x="1157" y="0"/>
                  <a:pt x="1161" y="4"/>
                  <a:pt x="1161" y="8"/>
                </a:cubicBezTo>
                <a:cubicBezTo>
                  <a:pt x="1161" y="13"/>
                  <a:pt x="1157" y="16"/>
                  <a:pt x="1153" y="16"/>
                </a:cubicBezTo>
                <a:close/>
                <a:moveTo>
                  <a:pt x="1057" y="16"/>
                </a:moveTo>
                <a:lnTo>
                  <a:pt x="1009" y="16"/>
                </a:lnTo>
                <a:cubicBezTo>
                  <a:pt x="1004" y="16"/>
                  <a:pt x="1001" y="13"/>
                  <a:pt x="1001" y="8"/>
                </a:cubicBezTo>
                <a:cubicBezTo>
                  <a:pt x="1001" y="4"/>
                  <a:pt x="1004" y="0"/>
                  <a:pt x="1009" y="0"/>
                </a:cubicBezTo>
                <a:lnTo>
                  <a:pt x="1057" y="0"/>
                </a:lnTo>
                <a:cubicBezTo>
                  <a:pt x="1061" y="0"/>
                  <a:pt x="1065" y="4"/>
                  <a:pt x="1065" y="8"/>
                </a:cubicBezTo>
                <a:cubicBezTo>
                  <a:pt x="1065" y="13"/>
                  <a:pt x="1061" y="16"/>
                  <a:pt x="1057" y="16"/>
                </a:cubicBezTo>
                <a:close/>
                <a:moveTo>
                  <a:pt x="961" y="16"/>
                </a:moveTo>
                <a:lnTo>
                  <a:pt x="817" y="16"/>
                </a:lnTo>
                <a:cubicBezTo>
                  <a:pt x="812" y="16"/>
                  <a:pt x="809" y="13"/>
                  <a:pt x="809" y="8"/>
                </a:cubicBezTo>
                <a:cubicBezTo>
                  <a:pt x="809" y="4"/>
                  <a:pt x="812" y="0"/>
                  <a:pt x="817" y="0"/>
                </a:cubicBezTo>
                <a:lnTo>
                  <a:pt x="961" y="0"/>
                </a:lnTo>
                <a:cubicBezTo>
                  <a:pt x="965" y="0"/>
                  <a:pt x="969" y="4"/>
                  <a:pt x="969" y="8"/>
                </a:cubicBezTo>
                <a:cubicBezTo>
                  <a:pt x="969" y="13"/>
                  <a:pt x="965" y="16"/>
                  <a:pt x="961" y="16"/>
                </a:cubicBezTo>
                <a:close/>
                <a:moveTo>
                  <a:pt x="769" y="16"/>
                </a:moveTo>
                <a:lnTo>
                  <a:pt x="721" y="16"/>
                </a:lnTo>
                <a:cubicBezTo>
                  <a:pt x="716" y="16"/>
                  <a:pt x="713" y="13"/>
                  <a:pt x="713" y="8"/>
                </a:cubicBezTo>
                <a:cubicBezTo>
                  <a:pt x="713" y="4"/>
                  <a:pt x="716" y="0"/>
                  <a:pt x="721" y="0"/>
                </a:cubicBezTo>
                <a:lnTo>
                  <a:pt x="769" y="0"/>
                </a:lnTo>
                <a:cubicBezTo>
                  <a:pt x="773" y="0"/>
                  <a:pt x="777" y="4"/>
                  <a:pt x="777" y="8"/>
                </a:cubicBezTo>
                <a:cubicBezTo>
                  <a:pt x="777" y="13"/>
                  <a:pt x="773" y="16"/>
                  <a:pt x="769" y="16"/>
                </a:cubicBezTo>
                <a:close/>
                <a:moveTo>
                  <a:pt x="672" y="16"/>
                </a:moveTo>
                <a:lnTo>
                  <a:pt x="624" y="16"/>
                </a:lnTo>
                <a:cubicBezTo>
                  <a:pt x="620" y="16"/>
                  <a:pt x="616" y="13"/>
                  <a:pt x="616" y="8"/>
                </a:cubicBezTo>
                <a:cubicBezTo>
                  <a:pt x="616" y="4"/>
                  <a:pt x="620" y="0"/>
                  <a:pt x="624" y="0"/>
                </a:cubicBezTo>
                <a:lnTo>
                  <a:pt x="672" y="0"/>
                </a:lnTo>
                <a:cubicBezTo>
                  <a:pt x="677" y="0"/>
                  <a:pt x="680" y="4"/>
                  <a:pt x="680" y="8"/>
                </a:cubicBezTo>
                <a:cubicBezTo>
                  <a:pt x="680" y="13"/>
                  <a:pt x="677" y="16"/>
                  <a:pt x="672" y="16"/>
                </a:cubicBezTo>
                <a:close/>
                <a:moveTo>
                  <a:pt x="576" y="16"/>
                </a:moveTo>
                <a:lnTo>
                  <a:pt x="432" y="16"/>
                </a:lnTo>
                <a:cubicBezTo>
                  <a:pt x="428" y="16"/>
                  <a:pt x="424" y="13"/>
                  <a:pt x="424" y="8"/>
                </a:cubicBezTo>
                <a:cubicBezTo>
                  <a:pt x="424" y="4"/>
                  <a:pt x="428" y="0"/>
                  <a:pt x="432" y="0"/>
                </a:cubicBezTo>
                <a:lnTo>
                  <a:pt x="576" y="0"/>
                </a:lnTo>
                <a:cubicBezTo>
                  <a:pt x="581" y="0"/>
                  <a:pt x="584" y="4"/>
                  <a:pt x="584" y="8"/>
                </a:cubicBezTo>
                <a:cubicBezTo>
                  <a:pt x="584" y="13"/>
                  <a:pt x="581" y="16"/>
                  <a:pt x="576" y="16"/>
                </a:cubicBezTo>
                <a:close/>
                <a:moveTo>
                  <a:pt x="384" y="16"/>
                </a:moveTo>
                <a:lnTo>
                  <a:pt x="336" y="16"/>
                </a:lnTo>
                <a:cubicBezTo>
                  <a:pt x="332" y="16"/>
                  <a:pt x="328" y="13"/>
                  <a:pt x="328" y="8"/>
                </a:cubicBezTo>
                <a:cubicBezTo>
                  <a:pt x="328" y="4"/>
                  <a:pt x="332" y="0"/>
                  <a:pt x="336" y="0"/>
                </a:cubicBezTo>
                <a:lnTo>
                  <a:pt x="384" y="0"/>
                </a:lnTo>
                <a:cubicBezTo>
                  <a:pt x="389" y="0"/>
                  <a:pt x="392" y="4"/>
                  <a:pt x="392" y="8"/>
                </a:cubicBezTo>
                <a:cubicBezTo>
                  <a:pt x="392" y="13"/>
                  <a:pt x="389" y="16"/>
                  <a:pt x="384" y="16"/>
                </a:cubicBezTo>
                <a:close/>
                <a:moveTo>
                  <a:pt x="288" y="16"/>
                </a:moveTo>
                <a:lnTo>
                  <a:pt x="240" y="16"/>
                </a:lnTo>
                <a:cubicBezTo>
                  <a:pt x="236" y="16"/>
                  <a:pt x="232" y="13"/>
                  <a:pt x="232" y="8"/>
                </a:cubicBezTo>
                <a:cubicBezTo>
                  <a:pt x="232" y="4"/>
                  <a:pt x="236" y="0"/>
                  <a:pt x="240" y="0"/>
                </a:cubicBezTo>
                <a:lnTo>
                  <a:pt x="288" y="0"/>
                </a:lnTo>
                <a:cubicBezTo>
                  <a:pt x="293" y="0"/>
                  <a:pt x="296" y="4"/>
                  <a:pt x="296" y="8"/>
                </a:cubicBezTo>
                <a:cubicBezTo>
                  <a:pt x="296" y="13"/>
                  <a:pt x="293" y="16"/>
                  <a:pt x="288" y="16"/>
                </a:cubicBezTo>
                <a:close/>
                <a:moveTo>
                  <a:pt x="192" y="16"/>
                </a:moveTo>
                <a:lnTo>
                  <a:pt x="129" y="16"/>
                </a:lnTo>
                <a:lnTo>
                  <a:pt x="131" y="16"/>
                </a:lnTo>
                <a:lnTo>
                  <a:pt x="84" y="25"/>
                </a:lnTo>
                <a:lnTo>
                  <a:pt x="87" y="24"/>
                </a:lnTo>
                <a:lnTo>
                  <a:pt x="59" y="43"/>
                </a:lnTo>
                <a:cubicBezTo>
                  <a:pt x="55" y="45"/>
                  <a:pt x="50" y="44"/>
                  <a:pt x="48" y="41"/>
                </a:cubicBezTo>
                <a:cubicBezTo>
                  <a:pt x="45" y="37"/>
                  <a:pt x="46" y="32"/>
                  <a:pt x="50" y="30"/>
                </a:cubicBezTo>
                <a:lnTo>
                  <a:pt x="78" y="11"/>
                </a:lnTo>
                <a:cubicBezTo>
                  <a:pt x="79" y="10"/>
                  <a:pt x="80" y="10"/>
                  <a:pt x="81" y="10"/>
                </a:cubicBezTo>
                <a:lnTo>
                  <a:pt x="128" y="1"/>
                </a:lnTo>
                <a:cubicBezTo>
                  <a:pt x="128" y="1"/>
                  <a:pt x="129" y="0"/>
                  <a:pt x="129" y="0"/>
                </a:cubicBezTo>
                <a:lnTo>
                  <a:pt x="192" y="0"/>
                </a:lnTo>
                <a:cubicBezTo>
                  <a:pt x="196" y="0"/>
                  <a:pt x="200" y="4"/>
                  <a:pt x="200" y="8"/>
                </a:cubicBezTo>
                <a:cubicBezTo>
                  <a:pt x="200" y="13"/>
                  <a:pt x="196" y="16"/>
                  <a:pt x="192" y="16"/>
                </a:cubicBezTo>
                <a:close/>
                <a:moveTo>
                  <a:pt x="31" y="77"/>
                </a:moveTo>
                <a:lnTo>
                  <a:pt x="24" y="87"/>
                </a:lnTo>
                <a:lnTo>
                  <a:pt x="25" y="84"/>
                </a:lnTo>
                <a:lnTo>
                  <a:pt x="19" y="119"/>
                </a:lnTo>
                <a:cubicBezTo>
                  <a:pt x="18" y="124"/>
                  <a:pt x="14" y="127"/>
                  <a:pt x="9" y="126"/>
                </a:cubicBezTo>
                <a:cubicBezTo>
                  <a:pt x="5" y="125"/>
                  <a:pt x="2" y="121"/>
                  <a:pt x="3" y="116"/>
                </a:cubicBezTo>
                <a:lnTo>
                  <a:pt x="10" y="81"/>
                </a:lnTo>
                <a:cubicBezTo>
                  <a:pt x="10" y="80"/>
                  <a:pt x="10" y="79"/>
                  <a:pt x="11" y="78"/>
                </a:cubicBezTo>
                <a:lnTo>
                  <a:pt x="17" y="68"/>
                </a:lnTo>
                <a:cubicBezTo>
                  <a:pt x="20" y="64"/>
                  <a:pt x="25" y="63"/>
                  <a:pt x="29" y="66"/>
                </a:cubicBezTo>
                <a:cubicBezTo>
                  <a:pt x="32" y="68"/>
                  <a:pt x="33" y="73"/>
                  <a:pt x="31" y="77"/>
                </a:cubicBezTo>
                <a:close/>
                <a:moveTo>
                  <a:pt x="16" y="166"/>
                </a:moveTo>
                <a:lnTo>
                  <a:pt x="16" y="214"/>
                </a:lnTo>
                <a:cubicBezTo>
                  <a:pt x="16" y="218"/>
                  <a:pt x="13" y="222"/>
                  <a:pt x="8" y="222"/>
                </a:cubicBezTo>
                <a:cubicBezTo>
                  <a:pt x="4" y="222"/>
                  <a:pt x="0" y="218"/>
                  <a:pt x="0" y="214"/>
                </a:cubicBezTo>
                <a:lnTo>
                  <a:pt x="0" y="166"/>
                </a:lnTo>
                <a:cubicBezTo>
                  <a:pt x="0" y="161"/>
                  <a:pt x="4" y="158"/>
                  <a:pt x="8" y="158"/>
                </a:cubicBezTo>
                <a:cubicBezTo>
                  <a:pt x="13" y="158"/>
                  <a:pt x="16" y="161"/>
                  <a:pt x="16" y="166"/>
                </a:cubicBezTo>
                <a:close/>
                <a:moveTo>
                  <a:pt x="16" y="262"/>
                </a:moveTo>
                <a:lnTo>
                  <a:pt x="16" y="406"/>
                </a:lnTo>
                <a:cubicBezTo>
                  <a:pt x="16" y="410"/>
                  <a:pt x="13" y="414"/>
                  <a:pt x="8" y="414"/>
                </a:cubicBezTo>
                <a:cubicBezTo>
                  <a:pt x="4" y="414"/>
                  <a:pt x="0" y="410"/>
                  <a:pt x="0" y="406"/>
                </a:cubicBezTo>
                <a:lnTo>
                  <a:pt x="0" y="262"/>
                </a:lnTo>
                <a:cubicBezTo>
                  <a:pt x="0" y="257"/>
                  <a:pt x="4" y="254"/>
                  <a:pt x="8" y="254"/>
                </a:cubicBezTo>
                <a:cubicBezTo>
                  <a:pt x="13" y="254"/>
                  <a:pt x="16" y="257"/>
                  <a:pt x="16" y="262"/>
                </a:cubicBezTo>
                <a:close/>
                <a:moveTo>
                  <a:pt x="16" y="454"/>
                </a:moveTo>
                <a:lnTo>
                  <a:pt x="16" y="502"/>
                </a:lnTo>
                <a:cubicBezTo>
                  <a:pt x="16" y="507"/>
                  <a:pt x="13" y="510"/>
                  <a:pt x="8" y="510"/>
                </a:cubicBezTo>
                <a:cubicBezTo>
                  <a:pt x="4" y="510"/>
                  <a:pt x="0" y="507"/>
                  <a:pt x="0" y="502"/>
                </a:cubicBezTo>
                <a:lnTo>
                  <a:pt x="0" y="454"/>
                </a:lnTo>
                <a:cubicBezTo>
                  <a:pt x="0" y="450"/>
                  <a:pt x="4" y="446"/>
                  <a:pt x="8" y="446"/>
                </a:cubicBezTo>
                <a:cubicBezTo>
                  <a:pt x="13" y="446"/>
                  <a:pt x="16" y="450"/>
                  <a:pt x="16" y="454"/>
                </a:cubicBezTo>
                <a:close/>
                <a:moveTo>
                  <a:pt x="16" y="550"/>
                </a:moveTo>
                <a:lnTo>
                  <a:pt x="16" y="598"/>
                </a:lnTo>
                <a:cubicBezTo>
                  <a:pt x="16" y="603"/>
                  <a:pt x="13" y="606"/>
                  <a:pt x="8" y="606"/>
                </a:cubicBezTo>
                <a:cubicBezTo>
                  <a:pt x="4" y="606"/>
                  <a:pt x="0" y="603"/>
                  <a:pt x="0" y="598"/>
                </a:cubicBezTo>
                <a:lnTo>
                  <a:pt x="0" y="550"/>
                </a:lnTo>
                <a:cubicBezTo>
                  <a:pt x="0" y="546"/>
                  <a:pt x="4" y="542"/>
                  <a:pt x="8" y="542"/>
                </a:cubicBezTo>
                <a:cubicBezTo>
                  <a:pt x="13" y="542"/>
                  <a:pt x="16" y="546"/>
                  <a:pt x="16" y="550"/>
                </a:cubicBezTo>
                <a:close/>
                <a:moveTo>
                  <a:pt x="16" y="646"/>
                </a:moveTo>
                <a:lnTo>
                  <a:pt x="16" y="790"/>
                </a:lnTo>
                <a:cubicBezTo>
                  <a:pt x="16" y="795"/>
                  <a:pt x="13" y="798"/>
                  <a:pt x="8" y="798"/>
                </a:cubicBezTo>
                <a:cubicBezTo>
                  <a:pt x="4" y="798"/>
                  <a:pt x="0" y="795"/>
                  <a:pt x="0" y="790"/>
                </a:cubicBezTo>
                <a:lnTo>
                  <a:pt x="0" y="646"/>
                </a:lnTo>
                <a:cubicBezTo>
                  <a:pt x="0" y="642"/>
                  <a:pt x="4" y="638"/>
                  <a:pt x="8" y="638"/>
                </a:cubicBezTo>
                <a:cubicBezTo>
                  <a:pt x="13" y="638"/>
                  <a:pt x="16" y="642"/>
                  <a:pt x="16" y="646"/>
                </a:cubicBezTo>
                <a:close/>
                <a:moveTo>
                  <a:pt x="16" y="838"/>
                </a:moveTo>
                <a:lnTo>
                  <a:pt x="16" y="886"/>
                </a:lnTo>
                <a:cubicBezTo>
                  <a:pt x="16" y="891"/>
                  <a:pt x="13" y="894"/>
                  <a:pt x="8" y="894"/>
                </a:cubicBezTo>
                <a:cubicBezTo>
                  <a:pt x="4" y="894"/>
                  <a:pt x="0" y="891"/>
                  <a:pt x="0" y="886"/>
                </a:cubicBezTo>
                <a:lnTo>
                  <a:pt x="0" y="838"/>
                </a:lnTo>
                <a:cubicBezTo>
                  <a:pt x="0" y="834"/>
                  <a:pt x="4" y="830"/>
                  <a:pt x="8" y="830"/>
                </a:cubicBezTo>
                <a:cubicBezTo>
                  <a:pt x="13" y="830"/>
                  <a:pt x="16" y="834"/>
                  <a:pt x="16" y="838"/>
                </a:cubicBezTo>
                <a:close/>
                <a:moveTo>
                  <a:pt x="16" y="935"/>
                </a:moveTo>
                <a:lnTo>
                  <a:pt x="16" y="983"/>
                </a:lnTo>
                <a:cubicBezTo>
                  <a:pt x="16" y="987"/>
                  <a:pt x="13" y="991"/>
                  <a:pt x="8" y="991"/>
                </a:cubicBezTo>
                <a:cubicBezTo>
                  <a:pt x="4" y="991"/>
                  <a:pt x="0" y="987"/>
                  <a:pt x="0" y="983"/>
                </a:cubicBezTo>
                <a:lnTo>
                  <a:pt x="0" y="935"/>
                </a:lnTo>
                <a:cubicBezTo>
                  <a:pt x="0" y="930"/>
                  <a:pt x="4" y="927"/>
                  <a:pt x="8" y="927"/>
                </a:cubicBezTo>
                <a:cubicBezTo>
                  <a:pt x="13" y="927"/>
                  <a:pt x="16" y="930"/>
                  <a:pt x="16" y="935"/>
                </a:cubicBezTo>
                <a:close/>
                <a:moveTo>
                  <a:pt x="16" y="1031"/>
                </a:moveTo>
                <a:lnTo>
                  <a:pt x="16" y="1163"/>
                </a:lnTo>
                <a:lnTo>
                  <a:pt x="16" y="1162"/>
                </a:lnTo>
                <a:lnTo>
                  <a:pt x="18" y="1173"/>
                </a:lnTo>
                <a:cubicBezTo>
                  <a:pt x="19" y="1177"/>
                  <a:pt x="16" y="1182"/>
                  <a:pt x="12" y="1182"/>
                </a:cubicBezTo>
                <a:cubicBezTo>
                  <a:pt x="8" y="1183"/>
                  <a:pt x="4" y="1180"/>
                  <a:pt x="3" y="1176"/>
                </a:cubicBezTo>
                <a:lnTo>
                  <a:pt x="1" y="1165"/>
                </a:lnTo>
                <a:cubicBezTo>
                  <a:pt x="0" y="1164"/>
                  <a:pt x="0" y="1164"/>
                  <a:pt x="0" y="1163"/>
                </a:cubicBezTo>
                <a:lnTo>
                  <a:pt x="0" y="1031"/>
                </a:lnTo>
                <a:cubicBezTo>
                  <a:pt x="0" y="1026"/>
                  <a:pt x="4" y="1023"/>
                  <a:pt x="8" y="1023"/>
                </a:cubicBezTo>
                <a:cubicBezTo>
                  <a:pt x="13" y="1023"/>
                  <a:pt x="16" y="1026"/>
                  <a:pt x="16" y="1031"/>
                </a:cubicBezTo>
                <a:close/>
                <a:moveTo>
                  <a:pt x="31" y="1215"/>
                </a:moveTo>
                <a:lnTo>
                  <a:pt x="50" y="1244"/>
                </a:lnTo>
                <a:lnTo>
                  <a:pt x="48" y="1242"/>
                </a:lnTo>
                <a:lnTo>
                  <a:pt x="59" y="1249"/>
                </a:lnTo>
                <a:cubicBezTo>
                  <a:pt x="63" y="1252"/>
                  <a:pt x="64" y="1257"/>
                  <a:pt x="61" y="1260"/>
                </a:cubicBezTo>
                <a:cubicBezTo>
                  <a:pt x="59" y="1264"/>
                  <a:pt x="54" y="1265"/>
                  <a:pt x="50" y="1263"/>
                </a:cubicBezTo>
                <a:lnTo>
                  <a:pt x="50" y="1263"/>
                </a:lnTo>
                <a:lnTo>
                  <a:pt x="39" y="1255"/>
                </a:lnTo>
                <a:cubicBezTo>
                  <a:pt x="38" y="1255"/>
                  <a:pt x="37" y="1254"/>
                  <a:pt x="37" y="1253"/>
                </a:cubicBezTo>
                <a:lnTo>
                  <a:pt x="17" y="1224"/>
                </a:lnTo>
                <a:cubicBezTo>
                  <a:pt x="15" y="1221"/>
                  <a:pt x="16" y="1216"/>
                  <a:pt x="19" y="1213"/>
                </a:cubicBezTo>
                <a:cubicBezTo>
                  <a:pt x="23" y="1211"/>
                  <a:pt x="28" y="1212"/>
                  <a:pt x="31" y="1215"/>
                </a:cubicBezTo>
                <a:close/>
              </a:path>
            </a:pathLst>
          </a:custGeom>
          <a:solidFill>
            <a:srgbClr val="0000FF"/>
          </a:solidFill>
          <a:ln w="0" cap="flat">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126">
            <a:extLst>
              <a:ext uri="{FF2B5EF4-FFF2-40B4-BE49-F238E27FC236}">
                <a16:creationId xmlns:a16="http://schemas.microsoft.com/office/drawing/2014/main" id="{3CBED7D9-F24C-4B53-902C-B20D102EDC6B}"/>
              </a:ext>
            </a:extLst>
          </p:cNvPr>
          <p:cNvSpPr>
            <a:spLocks/>
          </p:cNvSpPr>
          <p:nvPr/>
        </p:nvSpPr>
        <p:spPr bwMode="auto">
          <a:xfrm>
            <a:off x="474234" y="3481105"/>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127">
            <a:extLst>
              <a:ext uri="{FF2B5EF4-FFF2-40B4-BE49-F238E27FC236}">
                <a16:creationId xmlns:a16="http://schemas.microsoft.com/office/drawing/2014/main" id="{839B583D-1D8C-46DC-AC3D-7F113D2D6E81}"/>
              </a:ext>
            </a:extLst>
          </p:cNvPr>
          <p:cNvSpPr>
            <a:spLocks/>
          </p:cNvSpPr>
          <p:nvPr/>
        </p:nvSpPr>
        <p:spPr bwMode="auto">
          <a:xfrm>
            <a:off x="474234" y="3481105"/>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28">
            <a:extLst>
              <a:ext uri="{FF2B5EF4-FFF2-40B4-BE49-F238E27FC236}">
                <a16:creationId xmlns:a16="http://schemas.microsoft.com/office/drawing/2014/main" id="{A4B753FD-BDAD-4E33-BFDD-7027DCCEE646}"/>
              </a:ext>
            </a:extLst>
          </p:cNvPr>
          <p:cNvSpPr>
            <a:spLocks/>
          </p:cNvSpPr>
          <p:nvPr/>
        </p:nvSpPr>
        <p:spPr bwMode="auto">
          <a:xfrm>
            <a:off x="474234" y="3336642"/>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29">
            <a:extLst>
              <a:ext uri="{FF2B5EF4-FFF2-40B4-BE49-F238E27FC236}">
                <a16:creationId xmlns:a16="http://schemas.microsoft.com/office/drawing/2014/main" id="{063440D5-4909-4878-AC15-D5DEE7909202}"/>
              </a:ext>
            </a:extLst>
          </p:cNvPr>
          <p:cNvSpPr>
            <a:spLocks/>
          </p:cNvSpPr>
          <p:nvPr/>
        </p:nvSpPr>
        <p:spPr bwMode="auto">
          <a:xfrm>
            <a:off x="474234" y="3336642"/>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1" name="Freeform 130">
            <a:extLst>
              <a:ext uri="{FF2B5EF4-FFF2-40B4-BE49-F238E27FC236}">
                <a16:creationId xmlns:a16="http://schemas.microsoft.com/office/drawing/2014/main" id="{BA6353D1-2A3E-4E4D-B3B3-ABC1E9F9880A}"/>
              </a:ext>
            </a:extLst>
          </p:cNvPr>
          <p:cNvSpPr>
            <a:spLocks/>
          </p:cNvSpPr>
          <p:nvPr/>
        </p:nvSpPr>
        <p:spPr bwMode="auto">
          <a:xfrm>
            <a:off x="474234" y="3192180"/>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31">
            <a:extLst>
              <a:ext uri="{FF2B5EF4-FFF2-40B4-BE49-F238E27FC236}">
                <a16:creationId xmlns:a16="http://schemas.microsoft.com/office/drawing/2014/main" id="{79404C48-5899-45D9-9BFD-585A89C68C48}"/>
              </a:ext>
            </a:extLst>
          </p:cNvPr>
          <p:cNvSpPr>
            <a:spLocks/>
          </p:cNvSpPr>
          <p:nvPr/>
        </p:nvSpPr>
        <p:spPr bwMode="auto">
          <a:xfrm>
            <a:off x="474234" y="3192180"/>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32">
            <a:extLst>
              <a:ext uri="{FF2B5EF4-FFF2-40B4-BE49-F238E27FC236}">
                <a16:creationId xmlns:a16="http://schemas.microsoft.com/office/drawing/2014/main" id="{6CC9C73E-7C61-42F2-B35A-26E973D7D8A0}"/>
              </a:ext>
            </a:extLst>
          </p:cNvPr>
          <p:cNvSpPr>
            <a:spLocks/>
          </p:cNvSpPr>
          <p:nvPr/>
        </p:nvSpPr>
        <p:spPr bwMode="auto">
          <a:xfrm>
            <a:off x="474234" y="3047717"/>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Freeform 133">
            <a:extLst>
              <a:ext uri="{FF2B5EF4-FFF2-40B4-BE49-F238E27FC236}">
                <a16:creationId xmlns:a16="http://schemas.microsoft.com/office/drawing/2014/main" id="{A6832125-7F05-4318-A75D-A3096051AA66}"/>
              </a:ext>
            </a:extLst>
          </p:cNvPr>
          <p:cNvSpPr>
            <a:spLocks/>
          </p:cNvSpPr>
          <p:nvPr/>
        </p:nvSpPr>
        <p:spPr bwMode="auto">
          <a:xfrm>
            <a:off x="474234" y="3047717"/>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5" name="Freeform 134">
            <a:extLst>
              <a:ext uri="{FF2B5EF4-FFF2-40B4-BE49-F238E27FC236}">
                <a16:creationId xmlns:a16="http://schemas.microsoft.com/office/drawing/2014/main" id="{5801EDDF-FF3D-407C-81EF-CE4C3DB31138}"/>
              </a:ext>
            </a:extLst>
          </p:cNvPr>
          <p:cNvSpPr>
            <a:spLocks/>
          </p:cNvSpPr>
          <p:nvPr/>
        </p:nvSpPr>
        <p:spPr bwMode="auto">
          <a:xfrm>
            <a:off x="474234" y="2903255"/>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Freeform 135">
            <a:extLst>
              <a:ext uri="{FF2B5EF4-FFF2-40B4-BE49-F238E27FC236}">
                <a16:creationId xmlns:a16="http://schemas.microsoft.com/office/drawing/2014/main" id="{1CF27E22-381A-413C-A0E6-FC77520B61C1}"/>
              </a:ext>
            </a:extLst>
          </p:cNvPr>
          <p:cNvSpPr>
            <a:spLocks/>
          </p:cNvSpPr>
          <p:nvPr/>
        </p:nvSpPr>
        <p:spPr bwMode="auto">
          <a:xfrm>
            <a:off x="474234" y="2903255"/>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 name="Freeform 136">
            <a:extLst>
              <a:ext uri="{FF2B5EF4-FFF2-40B4-BE49-F238E27FC236}">
                <a16:creationId xmlns:a16="http://schemas.microsoft.com/office/drawing/2014/main" id="{3C8993C6-E1FA-4A2E-9D43-A7E4714F8BD5}"/>
              </a:ext>
            </a:extLst>
          </p:cNvPr>
          <p:cNvSpPr>
            <a:spLocks/>
          </p:cNvSpPr>
          <p:nvPr/>
        </p:nvSpPr>
        <p:spPr bwMode="auto">
          <a:xfrm>
            <a:off x="474234" y="2758792"/>
            <a:ext cx="146050" cy="144463"/>
          </a:xfrm>
          <a:custGeom>
            <a:avLst/>
            <a:gdLst>
              <a:gd name="T0" fmla="*/ 0 w 92"/>
              <a:gd name="T1" fmla="*/ 91 h 91"/>
              <a:gd name="T2" fmla="*/ 92 w 92"/>
              <a:gd name="T3" fmla="*/ 45 h 91"/>
              <a:gd name="T4" fmla="*/ 0 w 92"/>
              <a:gd name="T5" fmla="*/ 0 h 91"/>
              <a:gd name="T6" fmla="*/ 0 w 92"/>
              <a:gd name="T7" fmla="*/ 91 h 91"/>
            </a:gdLst>
            <a:ahLst/>
            <a:cxnLst>
              <a:cxn ang="0">
                <a:pos x="T0" y="T1"/>
              </a:cxn>
              <a:cxn ang="0">
                <a:pos x="T2" y="T3"/>
              </a:cxn>
              <a:cxn ang="0">
                <a:pos x="T4" y="T5"/>
              </a:cxn>
              <a:cxn ang="0">
                <a:pos x="T6" y="T7"/>
              </a:cxn>
            </a:cxnLst>
            <a:rect l="0" t="0" r="r" b="b"/>
            <a:pathLst>
              <a:path w="92" h="91">
                <a:moveTo>
                  <a:pt x="0" y="91"/>
                </a:moveTo>
                <a:lnTo>
                  <a:pt x="92" y="45"/>
                </a:lnTo>
                <a:lnTo>
                  <a:pt x="0" y="0"/>
                </a:lnTo>
                <a:lnTo>
                  <a:pt x="0" y="91"/>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0" name="Freeform 137">
            <a:extLst>
              <a:ext uri="{FF2B5EF4-FFF2-40B4-BE49-F238E27FC236}">
                <a16:creationId xmlns:a16="http://schemas.microsoft.com/office/drawing/2014/main" id="{A3571779-D5AF-4B91-816A-B9BDFCCAF493}"/>
              </a:ext>
            </a:extLst>
          </p:cNvPr>
          <p:cNvSpPr>
            <a:spLocks/>
          </p:cNvSpPr>
          <p:nvPr/>
        </p:nvSpPr>
        <p:spPr bwMode="auto">
          <a:xfrm>
            <a:off x="474234" y="2758792"/>
            <a:ext cx="146050" cy="144463"/>
          </a:xfrm>
          <a:custGeom>
            <a:avLst/>
            <a:gdLst>
              <a:gd name="T0" fmla="*/ 0 w 92"/>
              <a:gd name="T1" fmla="*/ 91 h 91"/>
              <a:gd name="T2" fmla="*/ 92 w 92"/>
              <a:gd name="T3" fmla="*/ 45 h 91"/>
              <a:gd name="T4" fmla="*/ 0 w 92"/>
              <a:gd name="T5" fmla="*/ 0 h 91"/>
              <a:gd name="T6" fmla="*/ 0 w 92"/>
              <a:gd name="T7" fmla="*/ 91 h 91"/>
            </a:gdLst>
            <a:ahLst/>
            <a:cxnLst>
              <a:cxn ang="0">
                <a:pos x="T0" y="T1"/>
              </a:cxn>
              <a:cxn ang="0">
                <a:pos x="T2" y="T3"/>
              </a:cxn>
              <a:cxn ang="0">
                <a:pos x="T4" y="T5"/>
              </a:cxn>
              <a:cxn ang="0">
                <a:pos x="T6" y="T7"/>
              </a:cxn>
            </a:cxnLst>
            <a:rect l="0" t="0" r="r" b="b"/>
            <a:pathLst>
              <a:path w="92" h="91">
                <a:moveTo>
                  <a:pt x="0" y="91"/>
                </a:moveTo>
                <a:lnTo>
                  <a:pt x="92" y="45"/>
                </a:lnTo>
                <a:lnTo>
                  <a:pt x="0" y="0"/>
                </a:lnTo>
                <a:lnTo>
                  <a:pt x="0" y="9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1" name="Freeform 138">
            <a:extLst>
              <a:ext uri="{FF2B5EF4-FFF2-40B4-BE49-F238E27FC236}">
                <a16:creationId xmlns:a16="http://schemas.microsoft.com/office/drawing/2014/main" id="{314281CD-2E16-489B-B95E-FA0CB9C3FBC2}"/>
              </a:ext>
            </a:extLst>
          </p:cNvPr>
          <p:cNvSpPr>
            <a:spLocks/>
          </p:cNvSpPr>
          <p:nvPr/>
        </p:nvSpPr>
        <p:spPr bwMode="auto">
          <a:xfrm>
            <a:off x="474234" y="2612742"/>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2" name="Freeform 139">
            <a:extLst>
              <a:ext uri="{FF2B5EF4-FFF2-40B4-BE49-F238E27FC236}">
                <a16:creationId xmlns:a16="http://schemas.microsoft.com/office/drawing/2014/main" id="{E4BBCF5C-BF81-4AC0-AD64-F5EBE9A64307}"/>
              </a:ext>
            </a:extLst>
          </p:cNvPr>
          <p:cNvSpPr>
            <a:spLocks/>
          </p:cNvSpPr>
          <p:nvPr/>
        </p:nvSpPr>
        <p:spPr bwMode="auto">
          <a:xfrm>
            <a:off x="474234" y="2612742"/>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3" name="Freeform 140">
            <a:extLst>
              <a:ext uri="{FF2B5EF4-FFF2-40B4-BE49-F238E27FC236}">
                <a16:creationId xmlns:a16="http://schemas.microsoft.com/office/drawing/2014/main" id="{93623170-C8C7-443E-BFC0-F1839C5BC06D}"/>
              </a:ext>
            </a:extLst>
          </p:cNvPr>
          <p:cNvSpPr>
            <a:spLocks/>
          </p:cNvSpPr>
          <p:nvPr/>
        </p:nvSpPr>
        <p:spPr bwMode="auto">
          <a:xfrm>
            <a:off x="474234" y="2468280"/>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4" name="Freeform 141">
            <a:extLst>
              <a:ext uri="{FF2B5EF4-FFF2-40B4-BE49-F238E27FC236}">
                <a16:creationId xmlns:a16="http://schemas.microsoft.com/office/drawing/2014/main" id="{FFF4573F-BE0E-4A5C-9408-E443C1786978}"/>
              </a:ext>
            </a:extLst>
          </p:cNvPr>
          <p:cNvSpPr>
            <a:spLocks/>
          </p:cNvSpPr>
          <p:nvPr/>
        </p:nvSpPr>
        <p:spPr bwMode="auto">
          <a:xfrm>
            <a:off x="474234" y="2468280"/>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5" name="Freeform 142">
            <a:extLst>
              <a:ext uri="{FF2B5EF4-FFF2-40B4-BE49-F238E27FC236}">
                <a16:creationId xmlns:a16="http://schemas.microsoft.com/office/drawing/2014/main" id="{3D5A8E24-AF12-43F5-9FB8-F28FA2CDE39D}"/>
              </a:ext>
            </a:extLst>
          </p:cNvPr>
          <p:cNvSpPr>
            <a:spLocks/>
          </p:cNvSpPr>
          <p:nvPr/>
        </p:nvSpPr>
        <p:spPr bwMode="auto">
          <a:xfrm>
            <a:off x="474234" y="2323817"/>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6" name="Freeform 143">
            <a:extLst>
              <a:ext uri="{FF2B5EF4-FFF2-40B4-BE49-F238E27FC236}">
                <a16:creationId xmlns:a16="http://schemas.microsoft.com/office/drawing/2014/main" id="{20A6A461-6F9C-4788-B815-CEC8950FE6BA}"/>
              </a:ext>
            </a:extLst>
          </p:cNvPr>
          <p:cNvSpPr>
            <a:spLocks/>
          </p:cNvSpPr>
          <p:nvPr/>
        </p:nvSpPr>
        <p:spPr bwMode="auto">
          <a:xfrm>
            <a:off x="474234" y="2323817"/>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7" name="Freeform 144">
            <a:extLst>
              <a:ext uri="{FF2B5EF4-FFF2-40B4-BE49-F238E27FC236}">
                <a16:creationId xmlns:a16="http://schemas.microsoft.com/office/drawing/2014/main" id="{84571FDA-C6CC-4011-9872-5F8284BD309F}"/>
              </a:ext>
            </a:extLst>
          </p:cNvPr>
          <p:cNvSpPr>
            <a:spLocks/>
          </p:cNvSpPr>
          <p:nvPr/>
        </p:nvSpPr>
        <p:spPr bwMode="auto">
          <a:xfrm>
            <a:off x="474234" y="2179355"/>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8" name="Freeform 145">
            <a:extLst>
              <a:ext uri="{FF2B5EF4-FFF2-40B4-BE49-F238E27FC236}">
                <a16:creationId xmlns:a16="http://schemas.microsoft.com/office/drawing/2014/main" id="{8749FDD6-1950-402E-BD89-D0DD5C9A8E69}"/>
              </a:ext>
            </a:extLst>
          </p:cNvPr>
          <p:cNvSpPr>
            <a:spLocks/>
          </p:cNvSpPr>
          <p:nvPr/>
        </p:nvSpPr>
        <p:spPr bwMode="auto">
          <a:xfrm>
            <a:off x="474234" y="2179355"/>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9" name="Freeform 146">
            <a:extLst>
              <a:ext uri="{FF2B5EF4-FFF2-40B4-BE49-F238E27FC236}">
                <a16:creationId xmlns:a16="http://schemas.microsoft.com/office/drawing/2014/main" id="{12F2883D-7296-413D-904E-182B104A55E3}"/>
              </a:ext>
            </a:extLst>
          </p:cNvPr>
          <p:cNvSpPr>
            <a:spLocks/>
          </p:cNvSpPr>
          <p:nvPr/>
        </p:nvSpPr>
        <p:spPr bwMode="auto">
          <a:xfrm>
            <a:off x="474234" y="2034892"/>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0" name="Freeform 147">
            <a:extLst>
              <a:ext uri="{FF2B5EF4-FFF2-40B4-BE49-F238E27FC236}">
                <a16:creationId xmlns:a16="http://schemas.microsoft.com/office/drawing/2014/main" id="{3D1813D5-1727-4170-B7D0-3FEE04CAF5FF}"/>
              </a:ext>
            </a:extLst>
          </p:cNvPr>
          <p:cNvSpPr>
            <a:spLocks/>
          </p:cNvSpPr>
          <p:nvPr/>
        </p:nvSpPr>
        <p:spPr bwMode="auto">
          <a:xfrm>
            <a:off x="474234" y="2034892"/>
            <a:ext cx="146050" cy="146050"/>
          </a:xfrm>
          <a:custGeom>
            <a:avLst/>
            <a:gdLst>
              <a:gd name="T0" fmla="*/ 0 w 92"/>
              <a:gd name="T1" fmla="*/ 92 h 92"/>
              <a:gd name="T2" fmla="*/ 92 w 92"/>
              <a:gd name="T3" fmla="*/ 46 h 92"/>
              <a:gd name="T4" fmla="*/ 0 w 92"/>
              <a:gd name="T5" fmla="*/ 0 h 92"/>
              <a:gd name="T6" fmla="*/ 0 w 92"/>
              <a:gd name="T7" fmla="*/ 92 h 92"/>
            </a:gdLst>
            <a:ahLst/>
            <a:cxnLst>
              <a:cxn ang="0">
                <a:pos x="T0" y="T1"/>
              </a:cxn>
              <a:cxn ang="0">
                <a:pos x="T2" y="T3"/>
              </a:cxn>
              <a:cxn ang="0">
                <a:pos x="T4" y="T5"/>
              </a:cxn>
              <a:cxn ang="0">
                <a:pos x="T6" y="T7"/>
              </a:cxn>
            </a:cxnLst>
            <a:rect l="0" t="0" r="r" b="b"/>
            <a:pathLst>
              <a:path w="92" h="92">
                <a:moveTo>
                  <a:pt x="0" y="92"/>
                </a:moveTo>
                <a:lnTo>
                  <a:pt x="92" y="46"/>
                </a:lnTo>
                <a:lnTo>
                  <a:pt x="0" y="0"/>
                </a:lnTo>
                <a:lnTo>
                  <a:pt x="0"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1" name="Freeform 148">
            <a:extLst>
              <a:ext uri="{FF2B5EF4-FFF2-40B4-BE49-F238E27FC236}">
                <a16:creationId xmlns:a16="http://schemas.microsoft.com/office/drawing/2014/main" id="{D8DBF3A1-BB11-4647-8917-AFD28F78D278}"/>
              </a:ext>
            </a:extLst>
          </p:cNvPr>
          <p:cNvSpPr>
            <a:spLocks/>
          </p:cNvSpPr>
          <p:nvPr/>
        </p:nvSpPr>
        <p:spPr bwMode="auto">
          <a:xfrm>
            <a:off x="7484634" y="3481105"/>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2" name="Freeform 149">
            <a:extLst>
              <a:ext uri="{FF2B5EF4-FFF2-40B4-BE49-F238E27FC236}">
                <a16:creationId xmlns:a16="http://schemas.microsoft.com/office/drawing/2014/main" id="{A3704577-C3BB-44A8-A3CE-E34149BE15F4}"/>
              </a:ext>
            </a:extLst>
          </p:cNvPr>
          <p:cNvSpPr>
            <a:spLocks/>
          </p:cNvSpPr>
          <p:nvPr/>
        </p:nvSpPr>
        <p:spPr bwMode="auto">
          <a:xfrm>
            <a:off x="7484634" y="3481105"/>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3" name="Freeform 150">
            <a:extLst>
              <a:ext uri="{FF2B5EF4-FFF2-40B4-BE49-F238E27FC236}">
                <a16:creationId xmlns:a16="http://schemas.microsoft.com/office/drawing/2014/main" id="{8B930523-EFFD-4350-A1BC-7DC49E1AA53E}"/>
              </a:ext>
            </a:extLst>
          </p:cNvPr>
          <p:cNvSpPr>
            <a:spLocks/>
          </p:cNvSpPr>
          <p:nvPr/>
        </p:nvSpPr>
        <p:spPr bwMode="auto">
          <a:xfrm>
            <a:off x="7484634" y="3336642"/>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4" name="Freeform 151">
            <a:extLst>
              <a:ext uri="{FF2B5EF4-FFF2-40B4-BE49-F238E27FC236}">
                <a16:creationId xmlns:a16="http://schemas.microsoft.com/office/drawing/2014/main" id="{67D993CA-5206-49B5-B936-FF9DB964D04C}"/>
              </a:ext>
            </a:extLst>
          </p:cNvPr>
          <p:cNvSpPr>
            <a:spLocks/>
          </p:cNvSpPr>
          <p:nvPr/>
        </p:nvSpPr>
        <p:spPr bwMode="auto">
          <a:xfrm>
            <a:off x="7484634" y="3336642"/>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5" name="Freeform 152">
            <a:extLst>
              <a:ext uri="{FF2B5EF4-FFF2-40B4-BE49-F238E27FC236}">
                <a16:creationId xmlns:a16="http://schemas.microsoft.com/office/drawing/2014/main" id="{E82C6030-0FA2-40AE-8F8C-411A76CE0562}"/>
              </a:ext>
            </a:extLst>
          </p:cNvPr>
          <p:cNvSpPr>
            <a:spLocks/>
          </p:cNvSpPr>
          <p:nvPr/>
        </p:nvSpPr>
        <p:spPr bwMode="auto">
          <a:xfrm>
            <a:off x="7484634" y="3192180"/>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6" name="Freeform 153">
            <a:extLst>
              <a:ext uri="{FF2B5EF4-FFF2-40B4-BE49-F238E27FC236}">
                <a16:creationId xmlns:a16="http://schemas.microsoft.com/office/drawing/2014/main" id="{A153BE88-89DE-4469-948A-FE7D3F1C429A}"/>
              </a:ext>
            </a:extLst>
          </p:cNvPr>
          <p:cNvSpPr>
            <a:spLocks/>
          </p:cNvSpPr>
          <p:nvPr/>
        </p:nvSpPr>
        <p:spPr bwMode="auto">
          <a:xfrm>
            <a:off x="7484634" y="3192180"/>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7" name="Freeform 154">
            <a:extLst>
              <a:ext uri="{FF2B5EF4-FFF2-40B4-BE49-F238E27FC236}">
                <a16:creationId xmlns:a16="http://schemas.microsoft.com/office/drawing/2014/main" id="{DAF1A982-AB6B-4B81-833D-8425200D2831}"/>
              </a:ext>
            </a:extLst>
          </p:cNvPr>
          <p:cNvSpPr>
            <a:spLocks/>
          </p:cNvSpPr>
          <p:nvPr/>
        </p:nvSpPr>
        <p:spPr bwMode="auto">
          <a:xfrm>
            <a:off x="7484634" y="3047717"/>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8" name="Freeform 155">
            <a:extLst>
              <a:ext uri="{FF2B5EF4-FFF2-40B4-BE49-F238E27FC236}">
                <a16:creationId xmlns:a16="http://schemas.microsoft.com/office/drawing/2014/main" id="{85015B7F-5359-4F3E-81F7-D5FE0AF4211B}"/>
              </a:ext>
            </a:extLst>
          </p:cNvPr>
          <p:cNvSpPr>
            <a:spLocks/>
          </p:cNvSpPr>
          <p:nvPr/>
        </p:nvSpPr>
        <p:spPr bwMode="auto">
          <a:xfrm>
            <a:off x="7484634" y="3047717"/>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9" name="Freeform 156">
            <a:extLst>
              <a:ext uri="{FF2B5EF4-FFF2-40B4-BE49-F238E27FC236}">
                <a16:creationId xmlns:a16="http://schemas.microsoft.com/office/drawing/2014/main" id="{3F3B2028-C0B6-4D7E-82D2-7D3649D94BD0}"/>
              </a:ext>
            </a:extLst>
          </p:cNvPr>
          <p:cNvSpPr>
            <a:spLocks/>
          </p:cNvSpPr>
          <p:nvPr/>
        </p:nvSpPr>
        <p:spPr bwMode="auto">
          <a:xfrm>
            <a:off x="7484634" y="2903255"/>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0" name="Freeform 157">
            <a:extLst>
              <a:ext uri="{FF2B5EF4-FFF2-40B4-BE49-F238E27FC236}">
                <a16:creationId xmlns:a16="http://schemas.microsoft.com/office/drawing/2014/main" id="{23C77136-8869-476E-AAF1-64D5709C9246}"/>
              </a:ext>
            </a:extLst>
          </p:cNvPr>
          <p:cNvSpPr>
            <a:spLocks/>
          </p:cNvSpPr>
          <p:nvPr/>
        </p:nvSpPr>
        <p:spPr bwMode="auto">
          <a:xfrm>
            <a:off x="7484634" y="2903255"/>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1" name="Freeform 158">
            <a:extLst>
              <a:ext uri="{FF2B5EF4-FFF2-40B4-BE49-F238E27FC236}">
                <a16:creationId xmlns:a16="http://schemas.microsoft.com/office/drawing/2014/main" id="{C50F91DB-28B8-4970-96CB-FBDA45B3F2BE}"/>
              </a:ext>
            </a:extLst>
          </p:cNvPr>
          <p:cNvSpPr>
            <a:spLocks/>
          </p:cNvSpPr>
          <p:nvPr/>
        </p:nvSpPr>
        <p:spPr bwMode="auto">
          <a:xfrm>
            <a:off x="7484634" y="2758792"/>
            <a:ext cx="146050" cy="144463"/>
          </a:xfrm>
          <a:custGeom>
            <a:avLst/>
            <a:gdLst>
              <a:gd name="T0" fmla="*/ 92 w 92"/>
              <a:gd name="T1" fmla="*/ 91 h 91"/>
              <a:gd name="T2" fmla="*/ 0 w 92"/>
              <a:gd name="T3" fmla="*/ 45 h 91"/>
              <a:gd name="T4" fmla="*/ 92 w 92"/>
              <a:gd name="T5" fmla="*/ 0 h 91"/>
              <a:gd name="T6" fmla="*/ 92 w 92"/>
              <a:gd name="T7" fmla="*/ 91 h 91"/>
            </a:gdLst>
            <a:ahLst/>
            <a:cxnLst>
              <a:cxn ang="0">
                <a:pos x="T0" y="T1"/>
              </a:cxn>
              <a:cxn ang="0">
                <a:pos x="T2" y="T3"/>
              </a:cxn>
              <a:cxn ang="0">
                <a:pos x="T4" y="T5"/>
              </a:cxn>
              <a:cxn ang="0">
                <a:pos x="T6" y="T7"/>
              </a:cxn>
            </a:cxnLst>
            <a:rect l="0" t="0" r="r" b="b"/>
            <a:pathLst>
              <a:path w="92" h="91">
                <a:moveTo>
                  <a:pt x="92" y="91"/>
                </a:moveTo>
                <a:lnTo>
                  <a:pt x="0" y="45"/>
                </a:lnTo>
                <a:lnTo>
                  <a:pt x="92" y="0"/>
                </a:lnTo>
                <a:lnTo>
                  <a:pt x="92" y="91"/>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2" name="Freeform 159">
            <a:extLst>
              <a:ext uri="{FF2B5EF4-FFF2-40B4-BE49-F238E27FC236}">
                <a16:creationId xmlns:a16="http://schemas.microsoft.com/office/drawing/2014/main" id="{386EBBEF-BDE5-46B4-B4B8-49B7DF446DA3}"/>
              </a:ext>
            </a:extLst>
          </p:cNvPr>
          <p:cNvSpPr>
            <a:spLocks/>
          </p:cNvSpPr>
          <p:nvPr/>
        </p:nvSpPr>
        <p:spPr bwMode="auto">
          <a:xfrm>
            <a:off x="7484634" y="2758792"/>
            <a:ext cx="146050" cy="144463"/>
          </a:xfrm>
          <a:custGeom>
            <a:avLst/>
            <a:gdLst>
              <a:gd name="T0" fmla="*/ 92 w 92"/>
              <a:gd name="T1" fmla="*/ 91 h 91"/>
              <a:gd name="T2" fmla="*/ 0 w 92"/>
              <a:gd name="T3" fmla="*/ 45 h 91"/>
              <a:gd name="T4" fmla="*/ 92 w 92"/>
              <a:gd name="T5" fmla="*/ 0 h 91"/>
              <a:gd name="T6" fmla="*/ 92 w 92"/>
              <a:gd name="T7" fmla="*/ 91 h 91"/>
            </a:gdLst>
            <a:ahLst/>
            <a:cxnLst>
              <a:cxn ang="0">
                <a:pos x="T0" y="T1"/>
              </a:cxn>
              <a:cxn ang="0">
                <a:pos x="T2" y="T3"/>
              </a:cxn>
              <a:cxn ang="0">
                <a:pos x="T4" y="T5"/>
              </a:cxn>
              <a:cxn ang="0">
                <a:pos x="T6" y="T7"/>
              </a:cxn>
            </a:cxnLst>
            <a:rect l="0" t="0" r="r" b="b"/>
            <a:pathLst>
              <a:path w="92" h="91">
                <a:moveTo>
                  <a:pt x="92" y="91"/>
                </a:moveTo>
                <a:lnTo>
                  <a:pt x="0" y="45"/>
                </a:lnTo>
                <a:lnTo>
                  <a:pt x="92" y="0"/>
                </a:lnTo>
                <a:lnTo>
                  <a:pt x="92" y="9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3" name="Freeform 160">
            <a:extLst>
              <a:ext uri="{FF2B5EF4-FFF2-40B4-BE49-F238E27FC236}">
                <a16:creationId xmlns:a16="http://schemas.microsoft.com/office/drawing/2014/main" id="{18F68C98-A6A1-4CBA-B5C1-3CDE01380A1A}"/>
              </a:ext>
            </a:extLst>
          </p:cNvPr>
          <p:cNvSpPr>
            <a:spLocks/>
          </p:cNvSpPr>
          <p:nvPr/>
        </p:nvSpPr>
        <p:spPr bwMode="auto">
          <a:xfrm>
            <a:off x="7484634" y="2612742"/>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4" name="Freeform 161">
            <a:extLst>
              <a:ext uri="{FF2B5EF4-FFF2-40B4-BE49-F238E27FC236}">
                <a16:creationId xmlns:a16="http://schemas.microsoft.com/office/drawing/2014/main" id="{8A1B0F7C-7C44-4C19-9341-6F70FF85B76D}"/>
              </a:ext>
            </a:extLst>
          </p:cNvPr>
          <p:cNvSpPr>
            <a:spLocks/>
          </p:cNvSpPr>
          <p:nvPr/>
        </p:nvSpPr>
        <p:spPr bwMode="auto">
          <a:xfrm>
            <a:off x="7484634" y="2612742"/>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5" name="Freeform 162">
            <a:extLst>
              <a:ext uri="{FF2B5EF4-FFF2-40B4-BE49-F238E27FC236}">
                <a16:creationId xmlns:a16="http://schemas.microsoft.com/office/drawing/2014/main" id="{B099FD41-719A-4D16-A4CF-2D838C85DD6A}"/>
              </a:ext>
            </a:extLst>
          </p:cNvPr>
          <p:cNvSpPr>
            <a:spLocks/>
          </p:cNvSpPr>
          <p:nvPr/>
        </p:nvSpPr>
        <p:spPr bwMode="auto">
          <a:xfrm>
            <a:off x="7484634" y="2468280"/>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6" name="Freeform 163">
            <a:extLst>
              <a:ext uri="{FF2B5EF4-FFF2-40B4-BE49-F238E27FC236}">
                <a16:creationId xmlns:a16="http://schemas.microsoft.com/office/drawing/2014/main" id="{E400247D-A1A1-4F81-9D8D-3701C2B24CCA}"/>
              </a:ext>
            </a:extLst>
          </p:cNvPr>
          <p:cNvSpPr>
            <a:spLocks/>
          </p:cNvSpPr>
          <p:nvPr/>
        </p:nvSpPr>
        <p:spPr bwMode="auto">
          <a:xfrm>
            <a:off x="7484634" y="2468280"/>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7" name="Freeform 164">
            <a:extLst>
              <a:ext uri="{FF2B5EF4-FFF2-40B4-BE49-F238E27FC236}">
                <a16:creationId xmlns:a16="http://schemas.microsoft.com/office/drawing/2014/main" id="{027A2135-12B1-41B9-8AA3-3122186FB3DC}"/>
              </a:ext>
            </a:extLst>
          </p:cNvPr>
          <p:cNvSpPr>
            <a:spLocks/>
          </p:cNvSpPr>
          <p:nvPr/>
        </p:nvSpPr>
        <p:spPr bwMode="auto">
          <a:xfrm>
            <a:off x="7484634" y="2323817"/>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8" name="Freeform 165">
            <a:extLst>
              <a:ext uri="{FF2B5EF4-FFF2-40B4-BE49-F238E27FC236}">
                <a16:creationId xmlns:a16="http://schemas.microsoft.com/office/drawing/2014/main" id="{46469256-8B06-4EAA-B80E-4DB9FD86A721}"/>
              </a:ext>
            </a:extLst>
          </p:cNvPr>
          <p:cNvSpPr>
            <a:spLocks/>
          </p:cNvSpPr>
          <p:nvPr/>
        </p:nvSpPr>
        <p:spPr bwMode="auto">
          <a:xfrm>
            <a:off x="7484634" y="2323817"/>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9" name="Freeform 166">
            <a:extLst>
              <a:ext uri="{FF2B5EF4-FFF2-40B4-BE49-F238E27FC236}">
                <a16:creationId xmlns:a16="http://schemas.microsoft.com/office/drawing/2014/main" id="{83759BDD-3101-4BBA-9AEF-1B3384CC3CC7}"/>
              </a:ext>
            </a:extLst>
          </p:cNvPr>
          <p:cNvSpPr>
            <a:spLocks/>
          </p:cNvSpPr>
          <p:nvPr/>
        </p:nvSpPr>
        <p:spPr bwMode="auto">
          <a:xfrm>
            <a:off x="7484634" y="2179355"/>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0" name="Freeform 167">
            <a:extLst>
              <a:ext uri="{FF2B5EF4-FFF2-40B4-BE49-F238E27FC236}">
                <a16:creationId xmlns:a16="http://schemas.microsoft.com/office/drawing/2014/main" id="{F1CFA70F-B709-4067-BC8B-2E7EB78E9F25}"/>
              </a:ext>
            </a:extLst>
          </p:cNvPr>
          <p:cNvSpPr>
            <a:spLocks/>
          </p:cNvSpPr>
          <p:nvPr/>
        </p:nvSpPr>
        <p:spPr bwMode="auto">
          <a:xfrm>
            <a:off x="7484634" y="2179355"/>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1" name="Freeform 168">
            <a:extLst>
              <a:ext uri="{FF2B5EF4-FFF2-40B4-BE49-F238E27FC236}">
                <a16:creationId xmlns:a16="http://schemas.microsoft.com/office/drawing/2014/main" id="{9EE7AF0C-2C40-46CC-BF98-3AAC3E50B25C}"/>
              </a:ext>
            </a:extLst>
          </p:cNvPr>
          <p:cNvSpPr>
            <a:spLocks/>
          </p:cNvSpPr>
          <p:nvPr/>
        </p:nvSpPr>
        <p:spPr bwMode="auto">
          <a:xfrm>
            <a:off x="7484634" y="2034892"/>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2" name="Freeform 169">
            <a:extLst>
              <a:ext uri="{FF2B5EF4-FFF2-40B4-BE49-F238E27FC236}">
                <a16:creationId xmlns:a16="http://schemas.microsoft.com/office/drawing/2014/main" id="{EFADF8AE-ABA7-408D-89BE-4341EC9C4703}"/>
              </a:ext>
            </a:extLst>
          </p:cNvPr>
          <p:cNvSpPr>
            <a:spLocks/>
          </p:cNvSpPr>
          <p:nvPr/>
        </p:nvSpPr>
        <p:spPr bwMode="auto">
          <a:xfrm>
            <a:off x="7484634" y="2034892"/>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3" name="Freeform 170">
            <a:extLst>
              <a:ext uri="{FF2B5EF4-FFF2-40B4-BE49-F238E27FC236}">
                <a16:creationId xmlns:a16="http://schemas.microsoft.com/office/drawing/2014/main" id="{5D066E7B-ADFC-4663-853D-EA5FAFC4C685}"/>
              </a:ext>
            </a:extLst>
          </p:cNvPr>
          <p:cNvSpPr>
            <a:spLocks/>
          </p:cNvSpPr>
          <p:nvPr/>
        </p:nvSpPr>
        <p:spPr bwMode="auto">
          <a:xfrm>
            <a:off x="7484634" y="1890430"/>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4" name="Freeform 171">
            <a:extLst>
              <a:ext uri="{FF2B5EF4-FFF2-40B4-BE49-F238E27FC236}">
                <a16:creationId xmlns:a16="http://schemas.microsoft.com/office/drawing/2014/main" id="{D5FAA084-E4A2-4E4D-8639-16628E7DC976}"/>
              </a:ext>
            </a:extLst>
          </p:cNvPr>
          <p:cNvSpPr>
            <a:spLocks/>
          </p:cNvSpPr>
          <p:nvPr/>
        </p:nvSpPr>
        <p:spPr bwMode="auto">
          <a:xfrm>
            <a:off x="7484634" y="1890430"/>
            <a:ext cx="146050" cy="146050"/>
          </a:xfrm>
          <a:custGeom>
            <a:avLst/>
            <a:gdLst>
              <a:gd name="T0" fmla="*/ 92 w 92"/>
              <a:gd name="T1" fmla="*/ 92 h 92"/>
              <a:gd name="T2" fmla="*/ 0 w 92"/>
              <a:gd name="T3" fmla="*/ 46 h 92"/>
              <a:gd name="T4" fmla="*/ 92 w 92"/>
              <a:gd name="T5" fmla="*/ 0 h 92"/>
              <a:gd name="T6" fmla="*/ 92 w 92"/>
              <a:gd name="T7" fmla="*/ 92 h 92"/>
            </a:gdLst>
            <a:ahLst/>
            <a:cxnLst>
              <a:cxn ang="0">
                <a:pos x="T0" y="T1"/>
              </a:cxn>
              <a:cxn ang="0">
                <a:pos x="T2" y="T3"/>
              </a:cxn>
              <a:cxn ang="0">
                <a:pos x="T4" y="T5"/>
              </a:cxn>
              <a:cxn ang="0">
                <a:pos x="T6" y="T7"/>
              </a:cxn>
            </a:cxnLst>
            <a:rect l="0" t="0" r="r" b="b"/>
            <a:pathLst>
              <a:path w="92" h="92">
                <a:moveTo>
                  <a:pt x="92" y="92"/>
                </a:moveTo>
                <a:lnTo>
                  <a:pt x="0" y="46"/>
                </a:lnTo>
                <a:lnTo>
                  <a:pt x="92" y="0"/>
                </a:lnTo>
                <a:lnTo>
                  <a:pt x="92" y="9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5" name="Freeform 172">
            <a:extLst>
              <a:ext uri="{FF2B5EF4-FFF2-40B4-BE49-F238E27FC236}">
                <a16:creationId xmlns:a16="http://schemas.microsoft.com/office/drawing/2014/main" id="{0CC3D2ED-B763-41C7-88D5-6D7001B1FBFA}"/>
              </a:ext>
            </a:extLst>
          </p:cNvPr>
          <p:cNvSpPr>
            <a:spLocks/>
          </p:cNvSpPr>
          <p:nvPr/>
        </p:nvSpPr>
        <p:spPr bwMode="auto">
          <a:xfrm>
            <a:off x="564722"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6" name="Freeform 173">
            <a:extLst>
              <a:ext uri="{FF2B5EF4-FFF2-40B4-BE49-F238E27FC236}">
                <a16:creationId xmlns:a16="http://schemas.microsoft.com/office/drawing/2014/main" id="{EA8CC1D4-D2A6-475A-9C6F-C7FE2926C469}"/>
              </a:ext>
            </a:extLst>
          </p:cNvPr>
          <p:cNvSpPr>
            <a:spLocks/>
          </p:cNvSpPr>
          <p:nvPr/>
        </p:nvSpPr>
        <p:spPr bwMode="auto">
          <a:xfrm>
            <a:off x="564722"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7" name="Freeform 174">
            <a:extLst>
              <a:ext uri="{FF2B5EF4-FFF2-40B4-BE49-F238E27FC236}">
                <a16:creationId xmlns:a16="http://schemas.microsoft.com/office/drawing/2014/main" id="{BBEABF86-AC53-42AA-BD75-67019218777F}"/>
              </a:ext>
            </a:extLst>
          </p:cNvPr>
          <p:cNvSpPr>
            <a:spLocks/>
          </p:cNvSpPr>
          <p:nvPr/>
        </p:nvSpPr>
        <p:spPr bwMode="auto">
          <a:xfrm>
            <a:off x="709184" y="1682467"/>
            <a:ext cx="147638" cy="144463"/>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8" name="Freeform 175">
            <a:extLst>
              <a:ext uri="{FF2B5EF4-FFF2-40B4-BE49-F238E27FC236}">
                <a16:creationId xmlns:a16="http://schemas.microsoft.com/office/drawing/2014/main" id="{443AE055-5427-44CB-8854-024D35ED30D4}"/>
              </a:ext>
            </a:extLst>
          </p:cNvPr>
          <p:cNvSpPr>
            <a:spLocks/>
          </p:cNvSpPr>
          <p:nvPr/>
        </p:nvSpPr>
        <p:spPr bwMode="auto">
          <a:xfrm>
            <a:off x="709184" y="1682467"/>
            <a:ext cx="147638" cy="144463"/>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9" name="Freeform 176">
            <a:extLst>
              <a:ext uri="{FF2B5EF4-FFF2-40B4-BE49-F238E27FC236}">
                <a16:creationId xmlns:a16="http://schemas.microsoft.com/office/drawing/2014/main" id="{63322F84-528C-48D2-A2CF-D5E7CFDAEFDC}"/>
              </a:ext>
            </a:extLst>
          </p:cNvPr>
          <p:cNvSpPr>
            <a:spLocks/>
          </p:cNvSpPr>
          <p:nvPr/>
        </p:nvSpPr>
        <p:spPr bwMode="auto">
          <a:xfrm>
            <a:off x="855234"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0" name="Freeform 177">
            <a:extLst>
              <a:ext uri="{FF2B5EF4-FFF2-40B4-BE49-F238E27FC236}">
                <a16:creationId xmlns:a16="http://schemas.microsoft.com/office/drawing/2014/main" id="{102C5214-E525-45B9-BC51-B4C7B96D29AB}"/>
              </a:ext>
            </a:extLst>
          </p:cNvPr>
          <p:cNvSpPr>
            <a:spLocks/>
          </p:cNvSpPr>
          <p:nvPr/>
        </p:nvSpPr>
        <p:spPr bwMode="auto">
          <a:xfrm>
            <a:off x="855234"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1" name="Freeform 178">
            <a:extLst>
              <a:ext uri="{FF2B5EF4-FFF2-40B4-BE49-F238E27FC236}">
                <a16:creationId xmlns:a16="http://schemas.microsoft.com/office/drawing/2014/main" id="{5DDB951D-F521-426E-9AEF-FE9B44CDEAAA}"/>
              </a:ext>
            </a:extLst>
          </p:cNvPr>
          <p:cNvSpPr>
            <a:spLocks/>
          </p:cNvSpPr>
          <p:nvPr/>
        </p:nvSpPr>
        <p:spPr bwMode="auto">
          <a:xfrm>
            <a:off x="1001284"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2" name="Freeform 179">
            <a:extLst>
              <a:ext uri="{FF2B5EF4-FFF2-40B4-BE49-F238E27FC236}">
                <a16:creationId xmlns:a16="http://schemas.microsoft.com/office/drawing/2014/main" id="{537D1BF1-588B-4475-8A1D-67A55F6BDB7B}"/>
              </a:ext>
            </a:extLst>
          </p:cNvPr>
          <p:cNvSpPr>
            <a:spLocks/>
          </p:cNvSpPr>
          <p:nvPr/>
        </p:nvSpPr>
        <p:spPr bwMode="auto">
          <a:xfrm>
            <a:off x="1001284"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3" name="Freeform 180">
            <a:extLst>
              <a:ext uri="{FF2B5EF4-FFF2-40B4-BE49-F238E27FC236}">
                <a16:creationId xmlns:a16="http://schemas.microsoft.com/office/drawing/2014/main" id="{5752ED7D-08BC-45E6-8823-D513118F28F6}"/>
              </a:ext>
            </a:extLst>
          </p:cNvPr>
          <p:cNvSpPr>
            <a:spLocks/>
          </p:cNvSpPr>
          <p:nvPr/>
        </p:nvSpPr>
        <p:spPr bwMode="auto">
          <a:xfrm>
            <a:off x="1145747"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4" name="Freeform 181">
            <a:extLst>
              <a:ext uri="{FF2B5EF4-FFF2-40B4-BE49-F238E27FC236}">
                <a16:creationId xmlns:a16="http://schemas.microsoft.com/office/drawing/2014/main" id="{785292C8-C43F-44CE-91E9-F17225D69256}"/>
              </a:ext>
            </a:extLst>
          </p:cNvPr>
          <p:cNvSpPr>
            <a:spLocks/>
          </p:cNvSpPr>
          <p:nvPr/>
        </p:nvSpPr>
        <p:spPr bwMode="auto">
          <a:xfrm>
            <a:off x="1145747"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5" name="Freeform 182">
            <a:extLst>
              <a:ext uri="{FF2B5EF4-FFF2-40B4-BE49-F238E27FC236}">
                <a16:creationId xmlns:a16="http://schemas.microsoft.com/office/drawing/2014/main" id="{068C5330-A1EA-48C7-ACDF-8805C2ED0FFE}"/>
              </a:ext>
            </a:extLst>
          </p:cNvPr>
          <p:cNvSpPr>
            <a:spLocks/>
          </p:cNvSpPr>
          <p:nvPr/>
        </p:nvSpPr>
        <p:spPr bwMode="auto">
          <a:xfrm>
            <a:off x="1291797"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6" name="Freeform 183">
            <a:extLst>
              <a:ext uri="{FF2B5EF4-FFF2-40B4-BE49-F238E27FC236}">
                <a16:creationId xmlns:a16="http://schemas.microsoft.com/office/drawing/2014/main" id="{D29E66C1-7A25-465E-A697-F81AF0A893FE}"/>
              </a:ext>
            </a:extLst>
          </p:cNvPr>
          <p:cNvSpPr>
            <a:spLocks/>
          </p:cNvSpPr>
          <p:nvPr/>
        </p:nvSpPr>
        <p:spPr bwMode="auto">
          <a:xfrm>
            <a:off x="1291797"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7" name="Freeform 184">
            <a:extLst>
              <a:ext uri="{FF2B5EF4-FFF2-40B4-BE49-F238E27FC236}">
                <a16:creationId xmlns:a16="http://schemas.microsoft.com/office/drawing/2014/main" id="{B596195F-3BD1-4BC5-A06A-5E641FFFBB35}"/>
              </a:ext>
            </a:extLst>
          </p:cNvPr>
          <p:cNvSpPr>
            <a:spLocks/>
          </p:cNvSpPr>
          <p:nvPr/>
        </p:nvSpPr>
        <p:spPr bwMode="auto">
          <a:xfrm>
            <a:off x="1436259"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8" name="Freeform 185">
            <a:extLst>
              <a:ext uri="{FF2B5EF4-FFF2-40B4-BE49-F238E27FC236}">
                <a16:creationId xmlns:a16="http://schemas.microsoft.com/office/drawing/2014/main" id="{C5CA419F-74E2-4D26-AA63-08F3FC041E47}"/>
              </a:ext>
            </a:extLst>
          </p:cNvPr>
          <p:cNvSpPr>
            <a:spLocks/>
          </p:cNvSpPr>
          <p:nvPr/>
        </p:nvSpPr>
        <p:spPr bwMode="auto">
          <a:xfrm>
            <a:off x="1436259"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9" name="Freeform 186">
            <a:extLst>
              <a:ext uri="{FF2B5EF4-FFF2-40B4-BE49-F238E27FC236}">
                <a16:creationId xmlns:a16="http://schemas.microsoft.com/office/drawing/2014/main" id="{B4FD82E0-FDAD-4404-93B4-94AF599434D6}"/>
              </a:ext>
            </a:extLst>
          </p:cNvPr>
          <p:cNvSpPr>
            <a:spLocks/>
          </p:cNvSpPr>
          <p:nvPr/>
        </p:nvSpPr>
        <p:spPr bwMode="auto">
          <a:xfrm>
            <a:off x="1582309"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0" name="Freeform 187">
            <a:extLst>
              <a:ext uri="{FF2B5EF4-FFF2-40B4-BE49-F238E27FC236}">
                <a16:creationId xmlns:a16="http://schemas.microsoft.com/office/drawing/2014/main" id="{E8706B33-F00F-4B9B-B79A-720577B3AF8A}"/>
              </a:ext>
            </a:extLst>
          </p:cNvPr>
          <p:cNvSpPr>
            <a:spLocks/>
          </p:cNvSpPr>
          <p:nvPr/>
        </p:nvSpPr>
        <p:spPr bwMode="auto">
          <a:xfrm>
            <a:off x="1582309"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1" name="Freeform 188">
            <a:extLst>
              <a:ext uri="{FF2B5EF4-FFF2-40B4-BE49-F238E27FC236}">
                <a16:creationId xmlns:a16="http://schemas.microsoft.com/office/drawing/2014/main" id="{C05B39B9-C176-4CE5-8EF0-212D785E66E8}"/>
              </a:ext>
            </a:extLst>
          </p:cNvPr>
          <p:cNvSpPr>
            <a:spLocks/>
          </p:cNvSpPr>
          <p:nvPr/>
        </p:nvSpPr>
        <p:spPr bwMode="auto">
          <a:xfrm>
            <a:off x="1726772"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2" name="Freeform 189">
            <a:extLst>
              <a:ext uri="{FF2B5EF4-FFF2-40B4-BE49-F238E27FC236}">
                <a16:creationId xmlns:a16="http://schemas.microsoft.com/office/drawing/2014/main" id="{42FFF632-8445-4C33-9FAF-FEBA5048BB96}"/>
              </a:ext>
            </a:extLst>
          </p:cNvPr>
          <p:cNvSpPr>
            <a:spLocks/>
          </p:cNvSpPr>
          <p:nvPr/>
        </p:nvSpPr>
        <p:spPr bwMode="auto">
          <a:xfrm>
            <a:off x="1726772"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3" name="Freeform 190">
            <a:extLst>
              <a:ext uri="{FF2B5EF4-FFF2-40B4-BE49-F238E27FC236}">
                <a16:creationId xmlns:a16="http://schemas.microsoft.com/office/drawing/2014/main" id="{154C849A-FB49-4D24-B51E-76AB80919A82}"/>
              </a:ext>
            </a:extLst>
          </p:cNvPr>
          <p:cNvSpPr>
            <a:spLocks/>
          </p:cNvSpPr>
          <p:nvPr/>
        </p:nvSpPr>
        <p:spPr bwMode="auto">
          <a:xfrm>
            <a:off x="1872822"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4" name="Freeform 191">
            <a:extLst>
              <a:ext uri="{FF2B5EF4-FFF2-40B4-BE49-F238E27FC236}">
                <a16:creationId xmlns:a16="http://schemas.microsoft.com/office/drawing/2014/main" id="{338D69F7-07E2-437A-A58C-2252A1F8A0CB}"/>
              </a:ext>
            </a:extLst>
          </p:cNvPr>
          <p:cNvSpPr>
            <a:spLocks/>
          </p:cNvSpPr>
          <p:nvPr/>
        </p:nvSpPr>
        <p:spPr bwMode="auto">
          <a:xfrm>
            <a:off x="1872822"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5" name="Freeform 192">
            <a:extLst>
              <a:ext uri="{FF2B5EF4-FFF2-40B4-BE49-F238E27FC236}">
                <a16:creationId xmlns:a16="http://schemas.microsoft.com/office/drawing/2014/main" id="{A714026F-8AEF-4FCB-B101-1FDBC7A10B5E}"/>
              </a:ext>
            </a:extLst>
          </p:cNvPr>
          <p:cNvSpPr>
            <a:spLocks/>
          </p:cNvSpPr>
          <p:nvPr/>
        </p:nvSpPr>
        <p:spPr bwMode="auto">
          <a:xfrm>
            <a:off x="2017284"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6" name="Freeform 193">
            <a:extLst>
              <a:ext uri="{FF2B5EF4-FFF2-40B4-BE49-F238E27FC236}">
                <a16:creationId xmlns:a16="http://schemas.microsoft.com/office/drawing/2014/main" id="{41C2A8C5-536D-45D6-B83A-8B8111B34C90}"/>
              </a:ext>
            </a:extLst>
          </p:cNvPr>
          <p:cNvSpPr>
            <a:spLocks/>
          </p:cNvSpPr>
          <p:nvPr/>
        </p:nvSpPr>
        <p:spPr bwMode="auto">
          <a:xfrm>
            <a:off x="2017284"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7" name="Freeform 194">
            <a:extLst>
              <a:ext uri="{FF2B5EF4-FFF2-40B4-BE49-F238E27FC236}">
                <a16:creationId xmlns:a16="http://schemas.microsoft.com/office/drawing/2014/main" id="{472CDBB6-EAD9-4D56-B99B-4002F38EF47C}"/>
              </a:ext>
            </a:extLst>
          </p:cNvPr>
          <p:cNvSpPr>
            <a:spLocks/>
          </p:cNvSpPr>
          <p:nvPr/>
        </p:nvSpPr>
        <p:spPr bwMode="auto">
          <a:xfrm>
            <a:off x="2163334"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8" name="Freeform 195">
            <a:extLst>
              <a:ext uri="{FF2B5EF4-FFF2-40B4-BE49-F238E27FC236}">
                <a16:creationId xmlns:a16="http://schemas.microsoft.com/office/drawing/2014/main" id="{89EF948A-59F0-49AA-84DF-D582BCA9C69E}"/>
              </a:ext>
            </a:extLst>
          </p:cNvPr>
          <p:cNvSpPr>
            <a:spLocks/>
          </p:cNvSpPr>
          <p:nvPr/>
        </p:nvSpPr>
        <p:spPr bwMode="auto">
          <a:xfrm>
            <a:off x="2163334"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9" name="Freeform 196">
            <a:extLst>
              <a:ext uri="{FF2B5EF4-FFF2-40B4-BE49-F238E27FC236}">
                <a16:creationId xmlns:a16="http://schemas.microsoft.com/office/drawing/2014/main" id="{59D0D0B4-9195-40D6-B8E8-F300BEE23DAA}"/>
              </a:ext>
            </a:extLst>
          </p:cNvPr>
          <p:cNvSpPr>
            <a:spLocks/>
          </p:cNvSpPr>
          <p:nvPr/>
        </p:nvSpPr>
        <p:spPr bwMode="auto">
          <a:xfrm>
            <a:off x="2307797"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0" name="Freeform 197">
            <a:extLst>
              <a:ext uri="{FF2B5EF4-FFF2-40B4-BE49-F238E27FC236}">
                <a16:creationId xmlns:a16="http://schemas.microsoft.com/office/drawing/2014/main" id="{4A0EA3F2-2F6F-4E40-A3A7-6A2C9D3B3F5A}"/>
              </a:ext>
            </a:extLst>
          </p:cNvPr>
          <p:cNvSpPr>
            <a:spLocks/>
          </p:cNvSpPr>
          <p:nvPr/>
        </p:nvSpPr>
        <p:spPr bwMode="auto">
          <a:xfrm>
            <a:off x="2307797"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1" name="Freeform 198">
            <a:extLst>
              <a:ext uri="{FF2B5EF4-FFF2-40B4-BE49-F238E27FC236}">
                <a16:creationId xmlns:a16="http://schemas.microsoft.com/office/drawing/2014/main" id="{E764A488-67D5-40D8-ACE4-89232CCCBAFA}"/>
              </a:ext>
            </a:extLst>
          </p:cNvPr>
          <p:cNvSpPr>
            <a:spLocks/>
          </p:cNvSpPr>
          <p:nvPr/>
        </p:nvSpPr>
        <p:spPr bwMode="auto">
          <a:xfrm>
            <a:off x="2453847"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2" name="Freeform 199">
            <a:extLst>
              <a:ext uri="{FF2B5EF4-FFF2-40B4-BE49-F238E27FC236}">
                <a16:creationId xmlns:a16="http://schemas.microsoft.com/office/drawing/2014/main" id="{01778107-7DA3-4FEF-AFE8-68E54BEBE3A9}"/>
              </a:ext>
            </a:extLst>
          </p:cNvPr>
          <p:cNvSpPr>
            <a:spLocks/>
          </p:cNvSpPr>
          <p:nvPr/>
        </p:nvSpPr>
        <p:spPr bwMode="auto">
          <a:xfrm>
            <a:off x="2453847"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3" name="Freeform 200">
            <a:extLst>
              <a:ext uri="{FF2B5EF4-FFF2-40B4-BE49-F238E27FC236}">
                <a16:creationId xmlns:a16="http://schemas.microsoft.com/office/drawing/2014/main" id="{3F4E903D-8126-4642-8B8F-C5571F7182C0}"/>
              </a:ext>
            </a:extLst>
          </p:cNvPr>
          <p:cNvSpPr>
            <a:spLocks/>
          </p:cNvSpPr>
          <p:nvPr/>
        </p:nvSpPr>
        <p:spPr bwMode="auto">
          <a:xfrm>
            <a:off x="2598309" y="1682467"/>
            <a:ext cx="147638" cy="144463"/>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4" name="Freeform 201">
            <a:extLst>
              <a:ext uri="{FF2B5EF4-FFF2-40B4-BE49-F238E27FC236}">
                <a16:creationId xmlns:a16="http://schemas.microsoft.com/office/drawing/2014/main" id="{EDAFA0A5-2CDC-41F1-A1AE-3C3E4EBAF986}"/>
              </a:ext>
            </a:extLst>
          </p:cNvPr>
          <p:cNvSpPr>
            <a:spLocks/>
          </p:cNvSpPr>
          <p:nvPr/>
        </p:nvSpPr>
        <p:spPr bwMode="auto">
          <a:xfrm>
            <a:off x="2598309" y="1682467"/>
            <a:ext cx="147638" cy="144463"/>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5" name="Freeform 202">
            <a:extLst>
              <a:ext uri="{FF2B5EF4-FFF2-40B4-BE49-F238E27FC236}">
                <a16:creationId xmlns:a16="http://schemas.microsoft.com/office/drawing/2014/main" id="{1D42BB88-BC06-4ADD-A9FC-1F9B0D6E9965}"/>
              </a:ext>
            </a:extLst>
          </p:cNvPr>
          <p:cNvSpPr>
            <a:spLocks/>
          </p:cNvSpPr>
          <p:nvPr/>
        </p:nvSpPr>
        <p:spPr bwMode="auto">
          <a:xfrm>
            <a:off x="2744359"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6" name="Freeform 203">
            <a:extLst>
              <a:ext uri="{FF2B5EF4-FFF2-40B4-BE49-F238E27FC236}">
                <a16:creationId xmlns:a16="http://schemas.microsoft.com/office/drawing/2014/main" id="{17CC75AC-4E3D-4ACB-BC6A-57E2EEAFB3F5}"/>
              </a:ext>
            </a:extLst>
          </p:cNvPr>
          <p:cNvSpPr>
            <a:spLocks/>
          </p:cNvSpPr>
          <p:nvPr/>
        </p:nvSpPr>
        <p:spPr bwMode="auto">
          <a:xfrm>
            <a:off x="2744359" y="1682467"/>
            <a:ext cx="146050" cy="144463"/>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7" name="Freeform 204">
            <a:extLst>
              <a:ext uri="{FF2B5EF4-FFF2-40B4-BE49-F238E27FC236}">
                <a16:creationId xmlns:a16="http://schemas.microsoft.com/office/drawing/2014/main" id="{0ADB2AF7-E6D5-42D9-9606-0888B10F0BC0}"/>
              </a:ext>
            </a:extLst>
          </p:cNvPr>
          <p:cNvSpPr>
            <a:spLocks/>
          </p:cNvSpPr>
          <p:nvPr/>
        </p:nvSpPr>
        <p:spPr bwMode="auto">
          <a:xfrm>
            <a:off x="2888822" y="1682467"/>
            <a:ext cx="147638" cy="144463"/>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406">
            <a:extLst>
              <a:ext uri="{FF2B5EF4-FFF2-40B4-BE49-F238E27FC236}">
                <a16:creationId xmlns:a16="http://schemas.microsoft.com/office/drawing/2014/main" id="{813B241D-0592-4B98-8CFD-0FB56083F43C}"/>
              </a:ext>
            </a:extLst>
          </p:cNvPr>
          <p:cNvGrpSpPr>
            <a:grpSpLocks/>
          </p:cNvGrpSpPr>
          <p:nvPr/>
        </p:nvGrpSpPr>
        <p:grpSpPr bwMode="auto">
          <a:xfrm>
            <a:off x="466297" y="1682467"/>
            <a:ext cx="7172325" cy="4670425"/>
            <a:chOff x="265" y="1159"/>
            <a:chExt cx="4518" cy="2942"/>
          </a:xfrm>
        </p:grpSpPr>
        <p:sp>
          <p:nvSpPr>
            <p:cNvPr id="1516" name="Freeform 206">
              <a:extLst>
                <a:ext uri="{FF2B5EF4-FFF2-40B4-BE49-F238E27FC236}">
                  <a16:creationId xmlns:a16="http://schemas.microsoft.com/office/drawing/2014/main" id="{8AE8FC5B-D886-4570-B8E8-8D4EBD8B222A}"/>
                </a:ext>
              </a:extLst>
            </p:cNvPr>
            <p:cNvSpPr>
              <a:spLocks/>
            </p:cNvSpPr>
            <p:nvPr/>
          </p:nvSpPr>
          <p:spPr bwMode="auto">
            <a:xfrm>
              <a:off x="1791"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9" name="Freeform 207">
              <a:extLst>
                <a:ext uri="{FF2B5EF4-FFF2-40B4-BE49-F238E27FC236}">
                  <a16:creationId xmlns:a16="http://schemas.microsoft.com/office/drawing/2014/main" id="{CFAB8128-BCF6-41EB-8F8F-7B719B7A7AE0}"/>
                </a:ext>
              </a:extLst>
            </p:cNvPr>
            <p:cNvSpPr>
              <a:spLocks/>
            </p:cNvSpPr>
            <p:nvPr/>
          </p:nvSpPr>
          <p:spPr bwMode="auto">
            <a:xfrm>
              <a:off x="1883"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0" name="Freeform 208">
              <a:extLst>
                <a:ext uri="{FF2B5EF4-FFF2-40B4-BE49-F238E27FC236}">
                  <a16:creationId xmlns:a16="http://schemas.microsoft.com/office/drawing/2014/main" id="{D45D990A-8E5F-4712-A118-A84FE0A1D211}"/>
                </a:ext>
              </a:extLst>
            </p:cNvPr>
            <p:cNvSpPr>
              <a:spLocks/>
            </p:cNvSpPr>
            <p:nvPr/>
          </p:nvSpPr>
          <p:spPr bwMode="auto">
            <a:xfrm>
              <a:off x="1883"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1" name="Freeform 209">
              <a:extLst>
                <a:ext uri="{FF2B5EF4-FFF2-40B4-BE49-F238E27FC236}">
                  <a16:creationId xmlns:a16="http://schemas.microsoft.com/office/drawing/2014/main" id="{62F3FCF9-2064-489D-B6F3-ABB496ACDC65}"/>
                </a:ext>
              </a:extLst>
            </p:cNvPr>
            <p:cNvSpPr>
              <a:spLocks/>
            </p:cNvSpPr>
            <p:nvPr/>
          </p:nvSpPr>
          <p:spPr bwMode="auto">
            <a:xfrm>
              <a:off x="1974"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2" name="Freeform 210">
              <a:extLst>
                <a:ext uri="{FF2B5EF4-FFF2-40B4-BE49-F238E27FC236}">
                  <a16:creationId xmlns:a16="http://schemas.microsoft.com/office/drawing/2014/main" id="{AC3772F0-A753-4AFA-BCE5-729986D9727D}"/>
                </a:ext>
              </a:extLst>
            </p:cNvPr>
            <p:cNvSpPr>
              <a:spLocks/>
            </p:cNvSpPr>
            <p:nvPr/>
          </p:nvSpPr>
          <p:spPr bwMode="auto">
            <a:xfrm>
              <a:off x="1974"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3" name="Freeform 211">
              <a:extLst>
                <a:ext uri="{FF2B5EF4-FFF2-40B4-BE49-F238E27FC236}">
                  <a16:creationId xmlns:a16="http://schemas.microsoft.com/office/drawing/2014/main" id="{79FAF4EF-45FF-4D71-BD0F-2409324ADC7A}"/>
                </a:ext>
              </a:extLst>
            </p:cNvPr>
            <p:cNvSpPr>
              <a:spLocks/>
            </p:cNvSpPr>
            <p:nvPr/>
          </p:nvSpPr>
          <p:spPr bwMode="auto">
            <a:xfrm>
              <a:off x="2066"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4" name="Freeform 212">
              <a:extLst>
                <a:ext uri="{FF2B5EF4-FFF2-40B4-BE49-F238E27FC236}">
                  <a16:creationId xmlns:a16="http://schemas.microsoft.com/office/drawing/2014/main" id="{305D1879-F7D9-43DA-9DAF-BBC8D44E1CA8}"/>
                </a:ext>
              </a:extLst>
            </p:cNvPr>
            <p:cNvSpPr>
              <a:spLocks/>
            </p:cNvSpPr>
            <p:nvPr/>
          </p:nvSpPr>
          <p:spPr bwMode="auto">
            <a:xfrm>
              <a:off x="2066"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5" name="Freeform 213">
              <a:extLst>
                <a:ext uri="{FF2B5EF4-FFF2-40B4-BE49-F238E27FC236}">
                  <a16:creationId xmlns:a16="http://schemas.microsoft.com/office/drawing/2014/main" id="{171B8EB0-284B-458C-AE74-AF6C786D0E2A}"/>
                </a:ext>
              </a:extLst>
            </p:cNvPr>
            <p:cNvSpPr>
              <a:spLocks/>
            </p:cNvSpPr>
            <p:nvPr/>
          </p:nvSpPr>
          <p:spPr bwMode="auto">
            <a:xfrm>
              <a:off x="2157"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6" name="Freeform 214">
              <a:extLst>
                <a:ext uri="{FF2B5EF4-FFF2-40B4-BE49-F238E27FC236}">
                  <a16:creationId xmlns:a16="http://schemas.microsoft.com/office/drawing/2014/main" id="{79CFB084-7EBE-48DE-B4BE-0D85CD9478D1}"/>
                </a:ext>
              </a:extLst>
            </p:cNvPr>
            <p:cNvSpPr>
              <a:spLocks/>
            </p:cNvSpPr>
            <p:nvPr/>
          </p:nvSpPr>
          <p:spPr bwMode="auto">
            <a:xfrm>
              <a:off x="2157"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7" name="Freeform 215">
              <a:extLst>
                <a:ext uri="{FF2B5EF4-FFF2-40B4-BE49-F238E27FC236}">
                  <a16:creationId xmlns:a16="http://schemas.microsoft.com/office/drawing/2014/main" id="{FAC2B9AC-650F-47CC-BFF7-64070FBB9391}"/>
                </a:ext>
              </a:extLst>
            </p:cNvPr>
            <p:cNvSpPr>
              <a:spLocks/>
            </p:cNvSpPr>
            <p:nvPr/>
          </p:nvSpPr>
          <p:spPr bwMode="auto">
            <a:xfrm>
              <a:off x="2249"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8" name="Freeform 216">
              <a:extLst>
                <a:ext uri="{FF2B5EF4-FFF2-40B4-BE49-F238E27FC236}">
                  <a16:creationId xmlns:a16="http://schemas.microsoft.com/office/drawing/2014/main" id="{0FE7C436-81C5-41F3-AB17-F945A871FD6F}"/>
                </a:ext>
              </a:extLst>
            </p:cNvPr>
            <p:cNvSpPr>
              <a:spLocks/>
            </p:cNvSpPr>
            <p:nvPr/>
          </p:nvSpPr>
          <p:spPr bwMode="auto">
            <a:xfrm>
              <a:off x="2249"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9" name="Freeform 217">
              <a:extLst>
                <a:ext uri="{FF2B5EF4-FFF2-40B4-BE49-F238E27FC236}">
                  <a16:creationId xmlns:a16="http://schemas.microsoft.com/office/drawing/2014/main" id="{EE67E696-91B1-425B-A4C6-EC2D061ABE0B}"/>
                </a:ext>
              </a:extLst>
            </p:cNvPr>
            <p:cNvSpPr>
              <a:spLocks/>
            </p:cNvSpPr>
            <p:nvPr/>
          </p:nvSpPr>
          <p:spPr bwMode="auto">
            <a:xfrm>
              <a:off x="2340"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0" name="Freeform 218">
              <a:extLst>
                <a:ext uri="{FF2B5EF4-FFF2-40B4-BE49-F238E27FC236}">
                  <a16:creationId xmlns:a16="http://schemas.microsoft.com/office/drawing/2014/main" id="{F24C4960-CC23-45E7-B047-830BB6D7247D}"/>
                </a:ext>
              </a:extLst>
            </p:cNvPr>
            <p:cNvSpPr>
              <a:spLocks/>
            </p:cNvSpPr>
            <p:nvPr/>
          </p:nvSpPr>
          <p:spPr bwMode="auto">
            <a:xfrm>
              <a:off x="2340"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1" name="Freeform 219">
              <a:extLst>
                <a:ext uri="{FF2B5EF4-FFF2-40B4-BE49-F238E27FC236}">
                  <a16:creationId xmlns:a16="http://schemas.microsoft.com/office/drawing/2014/main" id="{A7B6F740-ABFE-4373-A4CD-4DB9020BB6F5}"/>
                </a:ext>
              </a:extLst>
            </p:cNvPr>
            <p:cNvSpPr>
              <a:spLocks/>
            </p:cNvSpPr>
            <p:nvPr/>
          </p:nvSpPr>
          <p:spPr bwMode="auto">
            <a:xfrm>
              <a:off x="2432"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2" name="Freeform 220">
              <a:extLst>
                <a:ext uri="{FF2B5EF4-FFF2-40B4-BE49-F238E27FC236}">
                  <a16:creationId xmlns:a16="http://schemas.microsoft.com/office/drawing/2014/main" id="{3E5035B3-330D-4334-88C0-C62A2593FF2C}"/>
                </a:ext>
              </a:extLst>
            </p:cNvPr>
            <p:cNvSpPr>
              <a:spLocks/>
            </p:cNvSpPr>
            <p:nvPr/>
          </p:nvSpPr>
          <p:spPr bwMode="auto">
            <a:xfrm>
              <a:off x="2432"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3" name="Freeform 221">
              <a:extLst>
                <a:ext uri="{FF2B5EF4-FFF2-40B4-BE49-F238E27FC236}">
                  <a16:creationId xmlns:a16="http://schemas.microsoft.com/office/drawing/2014/main" id="{08BECC27-BC91-4873-86A0-A2AAC35ADAF0}"/>
                </a:ext>
              </a:extLst>
            </p:cNvPr>
            <p:cNvSpPr>
              <a:spLocks/>
            </p:cNvSpPr>
            <p:nvPr/>
          </p:nvSpPr>
          <p:spPr bwMode="auto">
            <a:xfrm>
              <a:off x="2523"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4" name="Freeform 222">
              <a:extLst>
                <a:ext uri="{FF2B5EF4-FFF2-40B4-BE49-F238E27FC236}">
                  <a16:creationId xmlns:a16="http://schemas.microsoft.com/office/drawing/2014/main" id="{9CF1DB56-997A-438D-9011-C374628BA65E}"/>
                </a:ext>
              </a:extLst>
            </p:cNvPr>
            <p:cNvSpPr>
              <a:spLocks/>
            </p:cNvSpPr>
            <p:nvPr/>
          </p:nvSpPr>
          <p:spPr bwMode="auto">
            <a:xfrm>
              <a:off x="2523"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5" name="Freeform 223">
              <a:extLst>
                <a:ext uri="{FF2B5EF4-FFF2-40B4-BE49-F238E27FC236}">
                  <a16:creationId xmlns:a16="http://schemas.microsoft.com/office/drawing/2014/main" id="{5E852C96-0869-4971-ABE9-548A7A5C8BF8}"/>
                </a:ext>
              </a:extLst>
            </p:cNvPr>
            <p:cNvSpPr>
              <a:spLocks/>
            </p:cNvSpPr>
            <p:nvPr/>
          </p:nvSpPr>
          <p:spPr bwMode="auto">
            <a:xfrm>
              <a:off x="2615"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 name="Freeform 224">
              <a:extLst>
                <a:ext uri="{FF2B5EF4-FFF2-40B4-BE49-F238E27FC236}">
                  <a16:creationId xmlns:a16="http://schemas.microsoft.com/office/drawing/2014/main" id="{9BC7819C-CBAB-47EC-9FD7-E32B846B52FD}"/>
                </a:ext>
              </a:extLst>
            </p:cNvPr>
            <p:cNvSpPr>
              <a:spLocks/>
            </p:cNvSpPr>
            <p:nvPr/>
          </p:nvSpPr>
          <p:spPr bwMode="auto">
            <a:xfrm>
              <a:off x="2615"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 name="Freeform 225">
              <a:extLst>
                <a:ext uri="{FF2B5EF4-FFF2-40B4-BE49-F238E27FC236}">
                  <a16:creationId xmlns:a16="http://schemas.microsoft.com/office/drawing/2014/main" id="{2506D1A7-5BB1-4BEC-8455-B8FBDFDA3D88}"/>
                </a:ext>
              </a:extLst>
            </p:cNvPr>
            <p:cNvSpPr>
              <a:spLocks/>
            </p:cNvSpPr>
            <p:nvPr/>
          </p:nvSpPr>
          <p:spPr bwMode="auto">
            <a:xfrm>
              <a:off x="2707"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 name="Freeform 226">
              <a:extLst>
                <a:ext uri="{FF2B5EF4-FFF2-40B4-BE49-F238E27FC236}">
                  <a16:creationId xmlns:a16="http://schemas.microsoft.com/office/drawing/2014/main" id="{7462A8AD-38BF-4975-BFF5-6E2038A85C19}"/>
                </a:ext>
              </a:extLst>
            </p:cNvPr>
            <p:cNvSpPr>
              <a:spLocks/>
            </p:cNvSpPr>
            <p:nvPr/>
          </p:nvSpPr>
          <p:spPr bwMode="auto">
            <a:xfrm>
              <a:off x="2707"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1" name="Freeform 227">
              <a:extLst>
                <a:ext uri="{FF2B5EF4-FFF2-40B4-BE49-F238E27FC236}">
                  <a16:creationId xmlns:a16="http://schemas.microsoft.com/office/drawing/2014/main" id="{204E96C0-C1D2-49D7-967C-C26274EABC5C}"/>
                </a:ext>
              </a:extLst>
            </p:cNvPr>
            <p:cNvSpPr>
              <a:spLocks/>
            </p:cNvSpPr>
            <p:nvPr/>
          </p:nvSpPr>
          <p:spPr bwMode="auto">
            <a:xfrm>
              <a:off x="2798"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 name="Freeform 228">
              <a:extLst>
                <a:ext uri="{FF2B5EF4-FFF2-40B4-BE49-F238E27FC236}">
                  <a16:creationId xmlns:a16="http://schemas.microsoft.com/office/drawing/2014/main" id="{41C6B9DF-7D18-4C4A-895D-A696D1AEE320}"/>
                </a:ext>
              </a:extLst>
            </p:cNvPr>
            <p:cNvSpPr>
              <a:spLocks/>
            </p:cNvSpPr>
            <p:nvPr/>
          </p:nvSpPr>
          <p:spPr bwMode="auto">
            <a:xfrm>
              <a:off x="2798"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3" name="Freeform 229">
              <a:extLst>
                <a:ext uri="{FF2B5EF4-FFF2-40B4-BE49-F238E27FC236}">
                  <a16:creationId xmlns:a16="http://schemas.microsoft.com/office/drawing/2014/main" id="{796BE933-1FFB-4E7A-B100-2E28721B6DD4}"/>
                </a:ext>
              </a:extLst>
            </p:cNvPr>
            <p:cNvSpPr>
              <a:spLocks/>
            </p:cNvSpPr>
            <p:nvPr/>
          </p:nvSpPr>
          <p:spPr bwMode="auto">
            <a:xfrm>
              <a:off x="2889"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4" name="Freeform 230">
              <a:extLst>
                <a:ext uri="{FF2B5EF4-FFF2-40B4-BE49-F238E27FC236}">
                  <a16:creationId xmlns:a16="http://schemas.microsoft.com/office/drawing/2014/main" id="{DD389F3B-D59B-4250-9B5D-D59F21148A12}"/>
                </a:ext>
              </a:extLst>
            </p:cNvPr>
            <p:cNvSpPr>
              <a:spLocks/>
            </p:cNvSpPr>
            <p:nvPr/>
          </p:nvSpPr>
          <p:spPr bwMode="auto">
            <a:xfrm>
              <a:off x="2889"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5" name="Freeform 231">
              <a:extLst>
                <a:ext uri="{FF2B5EF4-FFF2-40B4-BE49-F238E27FC236}">
                  <a16:creationId xmlns:a16="http://schemas.microsoft.com/office/drawing/2014/main" id="{28EDF9B0-CC66-4D15-B552-CE7BC208BF54}"/>
                </a:ext>
              </a:extLst>
            </p:cNvPr>
            <p:cNvSpPr>
              <a:spLocks/>
            </p:cNvSpPr>
            <p:nvPr/>
          </p:nvSpPr>
          <p:spPr bwMode="auto">
            <a:xfrm>
              <a:off x="2981"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6" name="Freeform 232">
              <a:extLst>
                <a:ext uri="{FF2B5EF4-FFF2-40B4-BE49-F238E27FC236}">
                  <a16:creationId xmlns:a16="http://schemas.microsoft.com/office/drawing/2014/main" id="{FC42AADD-B465-48B0-AD58-C37F5F4ABE01}"/>
                </a:ext>
              </a:extLst>
            </p:cNvPr>
            <p:cNvSpPr>
              <a:spLocks/>
            </p:cNvSpPr>
            <p:nvPr/>
          </p:nvSpPr>
          <p:spPr bwMode="auto">
            <a:xfrm>
              <a:off x="2981"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7" name="Freeform 233">
              <a:extLst>
                <a:ext uri="{FF2B5EF4-FFF2-40B4-BE49-F238E27FC236}">
                  <a16:creationId xmlns:a16="http://schemas.microsoft.com/office/drawing/2014/main" id="{2090231C-7662-4156-B00A-B575412CDAAF}"/>
                </a:ext>
              </a:extLst>
            </p:cNvPr>
            <p:cNvSpPr>
              <a:spLocks/>
            </p:cNvSpPr>
            <p:nvPr/>
          </p:nvSpPr>
          <p:spPr bwMode="auto">
            <a:xfrm>
              <a:off x="3073"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8" name="Freeform 234">
              <a:extLst>
                <a:ext uri="{FF2B5EF4-FFF2-40B4-BE49-F238E27FC236}">
                  <a16:creationId xmlns:a16="http://schemas.microsoft.com/office/drawing/2014/main" id="{D8643564-E332-4845-BD6F-554F348FB90C}"/>
                </a:ext>
              </a:extLst>
            </p:cNvPr>
            <p:cNvSpPr>
              <a:spLocks/>
            </p:cNvSpPr>
            <p:nvPr/>
          </p:nvSpPr>
          <p:spPr bwMode="auto">
            <a:xfrm>
              <a:off x="3073"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9" name="Freeform 235">
              <a:extLst>
                <a:ext uri="{FF2B5EF4-FFF2-40B4-BE49-F238E27FC236}">
                  <a16:creationId xmlns:a16="http://schemas.microsoft.com/office/drawing/2014/main" id="{351BEA4F-1422-4976-A164-BA1C8BB9037D}"/>
                </a:ext>
              </a:extLst>
            </p:cNvPr>
            <p:cNvSpPr>
              <a:spLocks/>
            </p:cNvSpPr>
            <p:nvPr/>
          </p:nvSpPr>
          <p:spPr bwMode="auto">
            <a:xfrm>
              <a:off x="3164"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0" name="Freeform 236">
              <a:extLst>
                <a:ext uri="{FF2B5EF4-FFF2-40B4-BE49-F238E27FC236}">
                  <a16:creationId xmlns:a16="http://schemas.microsoft.com/office/drawing/2014/main" id="{B1B15A00-952A-4878-833D-D9116F6FE0EF}"/>
                </a:ext>
              </a:extLst>
            </p:cNvPr>
            <p:cNvSpPr>
              <a:spLocks/>
            </p:cNvSpPr>
            <p:nvPr/>
          </p:nvSpPr>
          <p:spPr bwMode="auto">
            <a:xfrm>
              <a:off x="3164"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1" name="Freeform 237">
              <a:extLst>
                <a:ext uri="{FF2B5EF4-FFF2-40B4-BE49-F238E27FC236}">
                  <a16:creationId xmlns:a16="http://schemas.microsoft.com/office/drawing/2014/main" id="{A780C7F4-3DDB-4012-8EE9-94D3C8A0F97C}"/>
                </a:ext>
              </a:extLst>
            </p:cNvPr>
            <p:cNvSpPr>
              <a:spLocks/>
            </p:cNvSpPr>
            <p:nvPr/>
          </p:nvSpPr>
          <p:spPr bwMode="auto">
            <a:xfrm>
              <a:off x="3256"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2" name="Freeform 238">
              <a:extLst>
                <a:ext uri="{FF2B5EF4-FFF2-40B4-BE49-F238E27FC236}">
                  <a16:creationId xmlns:a16="http://schemas.microsoft.com/office/drawing/2014/main" id="{9A8B01D3-77CF-402A-BDF6-961D041EDF75}"/>
                </a:ext>
              </a:extLst>
            </p:cNvPr>
            <p:cNvSpPr>
              <a:spLocks/>
            </p:cNvSpPr>
            <p:nvPr/>
          </p:nvSpPr>
          <p:spPr bwMode="auto">
            <a:xfrm>
              <a:off x="3256"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3" name="Freeform 239">
              <a:extLst>
                <a:ext uri="{FF2B5EF4-FFF2-40B4-BE49-F238E27FC236}">
                  <a16:creationId xmlns:a16="http://schemas.microsoft.com/office/drawing/2014/main" id="{539E6D7D-B7B0-4A1F-A8AE-AD941D465180}"/>
                </a:ext>
              </a:extLst>
            </p:cNvPr>
            <p:cNvSpPr>
              <a:spLocks/>
            </p:cNvSpPr>
            <p:nvPr/>
          </p:nvSpPr>
          <p:spPr bwMode="auto">
            <a:xfrm>
              <a:off x="3347"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4" name="Freeform 240">
              <a:extLst>
                <a:ext uri="{FF2B5EF4-FFF2-40B4-BE49-F238E27FC236}">
                  <a16:creationId xmlns:a16="http://schemas.microsoft.com/office/drawing/2014/main" id="{B3CE7CE3-5F48-4A94-9C65-AD8D39888D78}"/>
                </a:ext>
              </a:extLst>
            </p:cNvPr>
            <p:cNvSpPr>
              <a:spLocks/>
            </p:cNvSpPr>
            <p:nvPr/>
          </p:nvSpPr>
          <p:spPr bwMode="auto">
            <a:xfrm>
              <a:off x="3347"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5" name="Freeform 241">
              <a:extLst>
                <a:ext uri="{FF2B5EF4-FFF2-40B4-BE49-F238E27FC236}">
                  <a16:creationId xmlns:a16="http://schemas.microsoft.com/office/drawing/2014/main" id="{CAA2CDD8-F666-4269-8912-CED61C564E7F}"/>
                </a:ext>
              </a:extLst>
            </p:cNvPr>
            <p:cNvSpPr>
              <a:spLocks/>
            </p:cNvSpPr>
            <p:nvPr/>
          </p:nvSpPr>
          <p:spPr bwMode="auto">
            <a:xfrm>
              <a:off x="3439"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6" name="Freeform 242">
              <a:extLst>
                <a:ext uri="{FF2B5EF4-FFF2-40B4-BE49-F238E27FC236}">
                  <a16:creationId xmlns:a16="http://schemas.microsoft.com/office/drawing/2014/main" id="{C491D3F2-D39E-4E6F-818A-7651FE744DA7}"/>
                </a:ext>
              </a:extLst>
            </p:cNvPr>
            <p:cNvSpPr>
              <a:spLocks/>
            </p:cNvSpPr>
            <p:nvPr/>
          </p:nvSpPr>
          <p:spPr bwMode="auto">
            <a:xfrm>
              <a:off x="3439"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7" name="Freeform 243">
              <a:extLst>
                <a:ext uri="{FF2B5EF4-FFF2-40B4-BE49-F238E27FC236}">
                  <a16:creationId xmlns:a16="http://schemas.microsoft.com/office/drawing/2014/main" id="{FBEF910D-1F51-485F-83BE-97BA4209E305}"/>
                </a:ext>
              </a:extLst>
            </p:cNvPr>
            <p:cNvSpPr>
              <a:spLocks/>
            </p:cNvSpPr>
            <p:nvPr/>
          </p:nvSpPr>
          <p:spPr bwMode="auto">
            <a:xfrm>
              <a:off x="3530"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8" name="Freeform 244">
              <a:extLst>
                <a:ext uri="{FF2B5EF4-FFF2-40B4-BE49-F238E27FC236}">
                  <a16:creationId xmlns:a16="http://schemas.microsoft.com/office/drawing/2014/main" id="{222278C1-D098-459E-8ADF-E39B9B6530A2}"/>
                </a:ext>
              </a:extLst>
            </p:cNvPr>
            <p:cNvSpPr>
              <a:spLocks/>
            </p:cNvSpPr>
            <p:nvPr/>
          </p:nvSpPr>
          <p:spPr bwMode="auto">
            <a:xfrm>
              <a:off x="3530"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9" name="Freeform 245">
              <a:extLst>
                <a:ext uri="{FF2B5EF4-FFF2-40B4-BE49-F238E27FC236}">
                  <a16:creationId xmlns:a16="http://schemas.microsoft.com/office/drawing/2014/main" id="{71789AE7-3D4A-4EDB-A3A5-2F22F2A893C7}"/>
                </a:ext>
              </a:extLst>
            </p:cNvPr>
            <p:cNvSpPr>
              <a:spLocks/>
            </p:cNvSpPr>
            <p:nvPr/>
          </p:nvSpPr>
          <p:spPr bwMode="auto">
            <a:xfrm>
              <a:off x="3622"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0" name="Freeform 246">
              <a:extLst>
                <a:ext uri="{FF2B5EF4-FFF2-40B4-BE49-F238E27FC236}">
                  <a16:creationId xmlns:a16="http://schemas.microsoft.com/office/drawing/2014/main" id="{C283F8E1-254E-47CD-8C37-3968787F26A5}"/>
                </a:ext>
              </a:extLst>
            </p:cNvPr>
            <p:cNvSpPr>
              <a:spLocks/>
            </p:cNvSpPr>
            <p:nvPr/>
          </p:nvSpPr>
          <p:spPr bwMode="auto">
            <a:xfrm>
              <a:off x="3622"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3" name="Freeform 247">
              <a:extLst>
                <a:ext uri="{FF2B5EF4-FFF2-40B4-BE49-F238E27FC236}">
                  <a16:creationId xmlns:a16="http://schemas.microsoft.com/office/drawing/2014/main" id="{2FA8867F-AD79-49CA-8A5C-38C29307AB6B}"/>
                </a:ext>
              </a:extLst>
            </p:cNvPr>
            <p:cNvSpPr>
              <a:spLocks/>
            </p:cNvSpPr>
            <p:nvPr/>
          </p:nvSpPr>
          <p:spPr bwMode="auto">
            <a:xfrm>
              <a:off x="3713"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4" name="Freeform 248">
              <a:extLst>
                <a:ext uri="{FF2B5EF4-FFF2-40B4-BE49-F238E27FC236}">
                  <a16:creationId xmlns:a16="http://schemas.microsoft.com/office/drawing/2014/main" id="{08305A30-CB0A-4D48-973B-BDD45020BAF1}"/>
                </a:ext>
              </a:extLst>
            </p:cNvPr>
            <p:cNvSpPr>
              <a:spLocks/>
            </p:cNvSpPr>
            <p:nvPr/>
          </p:nvSpPr>
          <p:spPr bwMode="auto">
            <a:xfrm>
              <a:off x="3713"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5" name="Freeform 249">
              <a:extLst>
                <a:ext uri="{FF2B5EF4-FFF2-40B4-BE49-F238E27FC236}">
                  <a16:creationId xmlns:a16="http://schemas.microsoft.com/office/drawing/2014/main" id="{9468FB64-8556-4C73-B17F-B1F1BB2C9CDF}"/>
                </a:ext>
              </a:extLst>
            </p:cNvPr>
            <p:cNvSpPr>
              <a:spLocks/>
            </p:cNvSpPr>
            <p:nvPr/>
          </p:nvSpPr>
          <p:spPr bwMode="auto">
            <a:xfrm>
              <a:off x="3805"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6" name="Freeform 250">
              <a:extLst>
                <a:ext uri="{FF2B5EF4-FFF2-40B4-BE49-F238E27FC236}">
                  <a16:creationId xmlns:a16="http://schemas.microsoft.com/office/drawing/2014/main" id="{1EB6243F-654E-45C8-803B-B55F72035494}"/>
                </a:ext>
              </a:extLst>
            </p:cNvPr>
            <p:cNvSpPr>
              <a:spLocks/>
            </p:cNvSpPr>
            <p:nvPr/>
          </p:nvSpPr>
          <p:spPr bwMode="auto">
            <a:xfrm>
              <a:off x="3805"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7" name="Freeform 251">
              <a:extLst>
                <a:ext uri="{FF2B5EF4-FFF2-40B4-BE49-F238E27FC236}">
                  <a16:creationId xmlns:a16="http://schemas.microsoft.com/office/drawing/2014/main" id="{D0C25A10-2BA3-4875-8FE7-9605118DD1AF}"/>
                </a:ext>
              </a:extLst>
            </p:cNvPr>
            <p:cNvSpPr>
              <a:spLocks/>
            </p:cNvSpPr>
            <p:nvPr/>
          </p:nvSpPr>
          <p:spPr bwMode="auto">
            <a:xfrm>
              <a:off x="3896"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8" name="Freeform 252">
              <a:extLst>
                <a:ext uri="{FF2B5EF4-FFF2-40B4-BE49-F238E27FC236}">
                  <a16:creationId xmlns:a16="http://schemas.microsoft.com/office/drawing/2014/main" id="{B3E9C448-5833-49E4-AF4C-9D7A0DC1EABD}"/>
                </a:ext>
              </a:extLst>
            </p:cNvPr>
            <p:cNvSpPr>
              <a:spLocks/>
            </p:cNvSpPr>
            <p:nvPr/>
          </p:nvSpPr>
          <p:spPr bwMode="auto">
            <a:xfrm>
              <a:off x="3896" y="1159"/>
              <a:ext cx="93" cy="91"/>
            </a:xfrm>
            <a:custGeom>
              <a:avLst/>
              <a:gdLst>
                <a:gd name="T0" fmla="*/ 0 w 93"/>
                <a:gd name="T1" fmla="*/ 0 h 91"/>
                <a:gd name="T2" fmla="*/ 46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6"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9" name="Freeform 253">
              <a:extLst>
                <a:ext uri="{FF2B5EF4-FFF2-40B4-BE49-F238E27FC236}">
                  <a16:creationId xmlns:a16="http://schemas.microsoft.com/office/drawing/2014/main" id="{37ADD852-9CE9-4F83-972C-356C85440853}"/>
                </a:ext>
              </a:extLst>
            </p:cNvPr>
            <p:cNvSpPr>
              <a:spLocks/>
            </p:cNvSpPr>
            <p:nvPr/>
          </p:nvSpPr>
          <p:spPr bwMode="auto">
            <a:xfrm>
              <a:off x="3988"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0" name="Freeform 254">
              <a:extLst>
                <a:ext uri="{FF2B5EF4-FFF2-40B4-BE49-F238E27FC236}">
                  <a16:creationId xmlns:a16="http://schemas.microsoft.com/office/drawing/2014/main" id="{AD843F36-F908-4A88-8F8E-D30573E7617E}"/>
                </a:ext>
              </a:extLst>
            </p:cNvPr>
            <p:cNvSpPr>
              <a:spLocks/>
            </p:cNvSpPr>
            <p:nvPr/>
          </p:nvSpPr>
          <p:spPr bwMode="auto">
            <a:xfrm>
              <a:off x="3988"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1" name="Freeform 255">
              <a:extLst>
                <a:ext uri="{FF2B5EF4-FFF2-40B4-BE49-F238E27FC236}">
                  <a16:creationId xmlns:a16="http://schemas.microsoft.com/office/drawing/2014/main" id="{FD9F7419-20BF-4966-8421-72DB0E04578C}"/>
                </a:ext>
              </a:extLst>
            </p:cNvPr>
            <p:cNvSpPr>
              <a:spLocks/>
            </p:cNvSpPr>
            <p:nvPr/>
          </p:nvSpPr>
          <p:spPr bwMode="auto">
            <a:xfrm>
              <a:off x="4079"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2" name="Freeform 256">
              <a:extLst>
                <a:ext uri="{FF2B5EF4-FFF2-40B4-BE49-F238E27FC236}">
                  <a16:creationId xmlns:a16="http://schemas.microsoft.com/office/drawing/2014/main" id="{65AC0192-E775-4F3C-A2AA-285A618DEFE1}"/>
                </a:ext>
              </a:extLst>
            </p:cNvPr>
            <p:cNvSpPr>
              <a:spLocks/>
            </p:cNvSpPr>
            <p:nvPr/>
          </p:nvSpPr>
          <p:spPr bwMode="auto">
            <a:xfrm>
              <a:off x="4079"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3" name="Freeform 257">
              <a:extLst>
                <a:ext uri="{FF2B5EF4-FFF2-40B4-BE49-F238E27FC236}">
                  <a16:creationId xmlns:a16="http://schemas.microsoft.com/office/drawing/2014/main" id="{CFE3104D-BDAF-4D02-985E-C7CB439E7EB1}"/>
                </a:ext>
              </a:extLst>
            </p:cNvPr>
            <p:cNvSpPr>
              <a:spLocks/>
            </p:cNvSpPr>
            <p:nvPr/>
          </p:nvSpPr>
          <p:spPr bwMode="auto">
            <a:xfrm>
              <a:off x="4171"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4" name="Freeform 258">
              <a:extLst>
                <a:ext uri="{FF2B5EF4-FFF2-40B4-BE49-F238E27FC236}">
                  <a16:creationId xmlns:a16="http://schemas.microsoft.com/office/drawing/2014/main" id="{BE2E9305-8753-4187-AEF5-509A5587E1D5}"/>
                </a:ext>
              </a:extLst>
            </p:cNvPr>
            <p:cNvSpPr>
              <a:spLocks/>
            </p:cNvSpPr>
            <p:nvPr/>
          </p:nvSpPr>
          <p:spPr bwMode="auto">
            <a:xfrm>
              <a:off x="4171"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5" name="Freeform 259">
              <a:extLst>
                <a:ext uri="{FF2B5EF4-FFF2-40B4-BE49-F238E27FC236}">
                  <a16:creationId xmlns:a16="http://schemas.microsoft.com/office/drawing/2014/main" id="{1C9E3F89-32D0-4C5A-B0F8-8A30C12B635D}"/>
                </a:ext>
              </a:extLst>
            </p:cNvPr>
            <p:cNvSpPr>
              <a:spLocks/>
            </p:cNvSpPr>
            <p:nvPr/>
          </p:nvSpPr>
          <p:spPr bwMode="auto">
            <a:xfrm>
              <a:off x="4262"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6" name="Freeform 260">
              <a:extLst>
                <a:ext uri="{FF2B5EF4-FFF2-40B4-BE49-F238E27FC236}">
                  <a16:creationId xmlns:a16="http://schemas.microsoft.com/office/drawing/2014/main" id="{DEDD82EF-CB7A-4BEC-8641-76262C35238D}"/>
                </a:ext>
              </a:extLst>
            </p:cNvPr>
            <p:cNvSpPr>
              <a:spLocks/>
            </p:cNvSpPr>
            <p:nvPr/>
          </p:nvSpPr>
          <p:spPr bwMode="auto">
            <a:xfrm>
              <a:off x="4262"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7" name="Freeform 261">
              <a:extLst>
                <a:ext uri="{FF2B5EF4-FFF2-40B4-BE49-F238E27FC236}">
                  <a16:creationId xmlns:a16="http://schemas.microsoft.com/office/drawing/2014/main" id="{F9E2DBBC-ADDB-470E-AFB9-DC2C37684BC6}"/>
                </a:ext>
              </a:extLst>
            </p:cNvPr>
            <p:cNvSpPr>
              <a:spLocks/>
            </p:cNvSpPr>
            <p:nvPr/>
          </p:nvSpPr>
          <p:spPr bwMode="auto">
            <a:xfrm>
              <a:off x="4354"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8" name="Freeform 262">
              <a:extLst>
                <a:ext uri="{FF2B5EF4-FFF2-40B4-BE49-F238E27FC236}">
                  <a16:creationId xmlns:a16="http://schemas.microsoft.com/office/drawing/2014/main" id="{F5D8AD5A-A83A-4BAE-B93F-B0EC7B6C87B7}"/>
                </a:ext>
              </a:extLst>
            </p:cNvPr>
            <p:cNvSpPr>
              <a:spLocks/>
            </p:cNvSpPr>
            <p:nvPr/>
          </p:nvSpPr>
          <p:spPr bwMode="auto">
            <a:xfrm>
              <a:off x="4354"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9" name="Freeform 263">
              <a:extLst>
                <a:ext uri="{FF2B5EF4-FFF2-40B4-BE49-F238E27FC236}">
                  <a16:creationId xmlns:a16="http://schemas.microsoft.com/office/drawing/2014/main" id="{4AFA397B-94E4-42CF-AF0C-434C47454E96}"/>
                </a:ext>
              </a:extLst>
            </p:cNvPr>
            <p:cNvSpPr>
              <a:spLocks/>
            </p:cNvSpPr>
            <p:nvPr/>
          </p:nvSpPr>
          <p:spPr bwMode="auto">
            <a:xfrm>
              <a:off x="4446"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0" name="Freeform 264">
              <a:extLst>
                <a:ext uri="{FF2B5EF4-FFF2-40B4-BE49-F238E27FC236}">
                  <a16:creationId xmlns:a16="http://schemas.microsoft.com/office/drawing/2014/main" id="{03397B62-3E7E-411C-8AA7-98223F4D83EE}"/>
                </a:ext>
              </a:extLst>
            </p:cNvPr>
            <p:cNvSpPr>
              <a:spLocks/>
            </p:cNvSpPr>
            <p:nvPr/>
          </p:nvSpPr>
          <p:spPr bwMode="auto">
            <a:xfrm>
              <a:off x="4446"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1" name="Freeform 265">
              <a:extLst>
                <a:ext uri="{FF2B5EF4-FFF2-40B4-BE49-F238E27FC236}">
                  <a16:creationId xmlns:a16="http://schemas.microsoft.com/office/drawing/2014/main" id="{DEF01398-F546-470F-8B91-08FA4549D667}"/>
                </a:ext>
              </a:extLst>
            </p:cNvPr>
            <p:cNvSpPr>
              <a:spLocks/>
            </p:cNvSpPr>
            <p:nvPr/>
          </p:nvSpPr>
          <p:spPr bwMode="auto">
            <a:xfrm>
              <a:off x="4537"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2" name="Freeform 266">
              <a:extLst>
                <a:ext uri="{FF2B5EF4-FFF2-40B4-BE49-F238E27FC236}">
                  <a16:creationId xmlns:a16="http://schemas.microsoft.com/office/drawing/2014/main" id="{CE9BED5D-6623-4FF8-AD97-630A8DD977CE}"/>
                </a:ext>
              </a:extLst>
            </p:cNvPr>
            <p:cNvSpPr>
              <a:spLocks/>
            </p:cNvSpPr>
            <p:nvPr/>
          </p:nvSpPr>
          <p:spPr bwMode="auto">
            <a:xfrm>
              <a:off x="4537" y="1159"/>
              <a:ext cx="92" cy="91"/>
            </a:xfrm>
            <a:custGeom>
              <a:avLst/>
              <a:gdLst>
                <a:gd name="T0" fmla="*/ 0 w 92"/>
                <a:gd name="T1" fmla="*/ 0 h 91"/>
                <a:gd name="T2" fmla="*/ 46 w 92"/>
                <a:gd name="T3" fmla="*/ 91 h 91"/>
                <a:gd name="T4" fmla="*/ 92 w 92"/>
                <a:gd name="T5" fmla="*/ 0 h 91"/>
                <a:gd name="T6" fmla="*/ 0 w 92"/>
                <a:gd name="T7" fmla="*/ 0 h 91"/>
              </a:gdLst>
              <a:ahLst/>
              <a:cxnLst>
                <a:cxn ang="0">
                  <a:pos x="T0" y="T1"/>
                </a:cxn>
                <a:cxn ang="0">
                  <a:pos x="T2" y="T3"/>
                </a:cxn>
                <a:cxn ang="0">
                  <a:pos x="T4" y="T5"/>
                </a:cxn>
                <a:cxn ang="0">
                  <a:pos x="T6" y="T7"/>
                </a:cxn>
              </a:cxnLst>
              <a:rect l="0" t="0" r="r" b="b"/>
              <a:pathLst>
                <a:path w="92" h="91">
                  <a:moveTo>
                    <a:pt x="0" y="0"/>
                  </a:moveTo>
                  <a:lnTo>
                    <a:pt x="46" y="91"/>
                  </a:lnTo>
                  <a:lnTo>
                    <a:pt x="92"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5" name="Freeform 267">
              <a:extLst>
                <a:ext uri="{FF2B5EF4-FFF2-40B4-BE49-F238E27FC236}">
                  <a16:creationId xmlns:a16="http://schemas.microsoft.com/office/drawing/2014/main" id="{3336EF94-A97E-448E-9C5C-8C15194C56C1}"/>
                </a:ext>
              </a:extLst>
            </p:cNvPr>
            <p:cNvSpPr>
              <a:spLocks/>
            </p:cNvSpPr>
            <p:nvPr/>
          </p:nvSpPr>
          <p:spPr bwMode="auto">
            <a:xfrm>
              <a:off x="4628"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6" name="Freeform 268">
              <a:extLst>
                <a:ext uri="{FF2B5EF4-FFF2-40B4-BE49-F238E27FC236}">
                  <a16:creationId xmlns:a16="http://schemas.microsoft.com/office/drawing/2014/main" id="{A11FEC5F-36D6-499F-8C43-0373A056F313}"/>
                </a:ext>
              </a:extLst>
            </p:cNvPr>
            <p:cNvSpPr>
              <a:spLocks/>
            </p:cNvSpPr>
            <p:nvPr/>
          </p:nvSpPr>
          <p:spPr bwMode="auto">
            <a:xfrm>
              <a:off x="4628" y="1159"/>
              <a:ext cx="93" cy="91"/>
            </a:xfrm>
            <a:custGeom>
              <a:avLst/>
              <a:gdLst>
                <a:gd name="T0" fmla="*/ 0 w 93"/>
                <a:gd name="T1" fmla="*/ 0 h 91"/>
                <a:gd name="T2" fmla="*/ 47 w 93"/>
                <a:gd name="T3" fmla="*/ 91 h 91"/>
                <a:gd name="T4" fmla="*/ 93 w 93"/>
                <a:gd name="T5" fmla="*/ 0 h 91"/>
                <a:gd name="T6" fmla="*/ 0 w 93"/>
                <a:gd name="T7" fmla="*/ 0 h 91"/>
              </a:gdLst>
              <a:ahLst/>
              <a:cxnLst>
                <a:cxn ang="0">
                  <a:pos x="T0" y="T1"/>
                </a:cxn>
                <a:cxn ang="0">
                  <a:pos x="T2" y="T3"/>
                </a:cxn>
                <a:cxn ang="0">
                  <a:pos x="T4" y="T5"/>
                </a:cxn>
                <a:cxn ang="0">
                  <a:pos x="T6" y="T7"/>
                </a:cxn>
              </a:cxnLst>
              <a:rect l="0" t="0" r="r" b="b"/>
              <a:pathLst>
                <a:path w="93" h="91">
                  <a:moveTo>
                    <a:pt x="0" y="0"/>
                  </a:moveTo>
                  <a:lnTo>
                    <a:pt x="47" y="91"/>
                  </a:lnTo>
                  <a:lnTo>
                    <a:pt x="93" y="0"/>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7" name="Freeform 269">
              <a:extLst>
                <a:ext uri="{FF2B5EF4-FFF2-40B4-BE49-F238E27FC236}">
                  <a16:creationId xmlns:a16="http://schemas.microsoft.com/office/drawing/2014/main" id="{797CC206-6431-4074-970B-34FCDB2C0B34}"/>
                </a:ext>
              </a:extLst>
            </p:cNvPr>
            <p:cNvSpPr>
              <a:spLocks/>
            </p:cNvSpPr>
            <p:nvPr/>
          </p:nvSpPr>
          <p:spPr bwMode="auto">
            <a:xfrm>
              <a:off x="265" y="1161"/>
              <a:ext cx="4518" cy="1377"/>
            </a:xfrm>
            <a:custGeom>
              <a:avLst/>
              <a:gdLst>
                <a:gd name="T0" fmla="*/ 23765 w 23886"/>
                <a:gd name="T1" fmla="*/ 7309 h 7309"/>
                <a:gd name="T2" fmla="*/ 120 w 23886"/>
                <a:gd name="T3" fmla="*/ 7309 h 7309"/>
                <a:gd name="T4" fmla="*/ 0 w 23886"/>
                <a:gd name="T5" fmla="*/ 7188 h 7309"/>
                <a:gd name="T6" fmla="*/ 0 w 23886"/>
                <a:gd name="T7" fmla="*/ 120 h 7309"/>
                <a:gd name="T8" fmla="*/ 120 w 23886"/>
                <a:gd name="T9" fmla="*/ 0 h 7309"/>
                <a:gd name="T10" fmla="*/ 23765 w 23886"/>
                <a:gd name="T11" fmla="*/ 0 h 7309"/>
                <a:gd name="T12" fmla="*/ 23886 w 23886"/>
                <a:gd name="T13" fmla="*/ 120 h 7309"/>
                <a:gd name="T14" fmla="*/ 23886 w 23886"/>
                <a:gd name="T15" fmla="*/ 7188 h 7309"/>
                <a:gd name="T16" fmla="*/ 23765 w 23886"/>
                <a:gd name="T17" fmla="*/ 7309 h 7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86" h="7309">
                  <a:moveTo>
                    <a:pt x="23765" y="7309"/>
                  </a:moveTo>
                  <a:lnTo>
                    <a:pt x="120" y="7309"/>
                  </a:lnTo>
                  <a:cubicBezTo>
                    <a:pt x="54" y="7309"/>
                    <a:pt x="0" y="7255"/>
                    <a:pt x="0" y="7188"/>
                  </a:cubicBezTo>
                  <a:lnTo>
                    <a:pt x="0" y="120"/>
                  </a:lnTo>
                  <a:cubicBezTo>
                    <a:pt x="0" y="54"/>
                    <a:pt x="54" y="0"/>
                    <a:pt x="120" y="0"/>
                  </a:cubicBezTo>
                  <a:lnTo>
                    <a:pt x="23765" y="0"/>
                  </a:lnTo>
                  <a:cubicBezTo>
                    <a:pt x="23832" y="0"/>
                    <a:pt x="23886" y="54"/>
                    <a:pt x="23886" y="120"/>
                  </a:cubicBezTo>
                  <a:lnTo>
                    <a:pt x="23886" y="7188"/>
                  </a:lnTo>
                  <a:cubicBezTo>
                    <a:pt x="23886" y="7255"/>
                    <a:pt x="23832" y="7309"/>
                    <a:pt x="23765" y="7309"/>
                  </a:cubicBez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8" name="Freeform 270">
              <a:extLst>
                <a:ext uri="{FF2B5EF4-FFF2-40B4-BE49-F238E27FC236}">
                  <a16:creationId xmlns:a16="http://schemas.microsoft.com/office/drawing/2014/main" id="{FE77B5DA-D023-47A6-AC02-02EF42FB0E71}"/>
                </a:ext>
              </a:extLst>
            </p:cNvPr>
            <p:cNvSpPr>
              <a:spLocks/>
            </p:cNvSpPr>
            <p:nvPr/>
          </p:nvSpPr>
          <p:spPr bwMode="auto">
            <a:xfrm>
              <a:off x="1632" y="1376"/>
              <a:ext cx="1464" cy="114"/>
            </a:xfrm>
            <a:custGeom>
              <a:avLst/>
              <a:gdLst>
                <a:gd name="T0" fmla="*/ 0 w 1464"/>
                <a:gd name="T1" fmla="*/ 0 h 114"/>
                <a:gd name="T2" fmla="*/ 121 w 1464"/>
                <a:gd name="T3" fmla="*/ 3 h 114"/>
                <a:gd name="T4" fmla="*/ 234 w 1464"/>
                <a:gd name="T5" fmla="*/ 7 h 114"/>
                <a:gd name="T6" fmla="*/ 339 w 1464"/>
                <a:gd name="T7" fmla="*/ 11 h 114"/>
                <a:gd name="T8" fmla="*/ 436 w 1464"/>
                <a:gd name="T9" fmla="*/ 14 h 114"/>
                <a:gd name="T10" fmla="*/ 526 w 1464"/>
                <a:gd name="T11" fmla="*/ 17 h 114"/>
                <a:gd name="T12" fmla="*/ 607 w 1464"/>
                <a:gd name="T13" fmla="*/ 21 h 114"/>
                <a:gd name="T14" fmla="*/ 681 w 1464"/>
                <a:gd name="T15" fmla="*/ 24 h 114"/>
                <a:gd name="T16" fmla="*/ 747 w 1464"/>
                <a:gd name="T17" fmla="*/ 27 h 114"/>
                <a:gd name="T18" fmla="*/ 804 w 1464"/>
                <a:gd name="T19" fmla="*/ 29 h 114"/>
                <a:gd name="T20" fmla="*/ 854 w 1464"/>
                <a:gd name="T21" fmla="*/ 32 h 114"/>
                <a:gd name="T22" fmla="*/ 897 w 1464"/>
                <a:gd name="T23" fmla="*/ 35 h 114"/>
                <a:gd name="T24" fmla="*/ 931 w 1464"/>
                <a:gd name="T25" fmla="*/ 37 h 114"/>
                <a:gd name="T26" fmla="*/ 957 w 1464"/>
                <a:gd name="T27" fmla="*/ 39 h 114"/>
                <a:gd name="T28" fmla="*/ 976 w 1464"/>
                <a:gd name="T29" fmla="*/ 42 h 114"/>
                <a:gd name="T30" fmla="*/ 987 w 1464"/>
                <a:gd name="T31" fmla="*/ 44 h 114"/>
                <a:gd name="T32" fmla="*/ 989 w 1464"/>
                <a:gd name="T33" fmla="*/ 46 h 114"/>
                <a:gd name="T34" fmla="*/ 984 w 1464"/>
                <a:gd name="T35" fmla="*/ 48 h 114"/>
                <a:gd name="T36" fmla="*/ 971 w 1464"/>
                <a:gd name="T37" fmla="*/ 49 h 114"/>
                <a:gd name="T38" fmla="*/ 950 w 1464"/>
                <a:gd name="T39" fmla="*/ 51 h 114"/>
                <a:gd name="T40" fmla="*/ 922 w 1464"/>
                <a:gd name="T41" fmla="*/ 53 h 114"/>
                <a:gd name="T42" fmla="*/ 885 w 1464"/>
                <a:gd name="T43" fmla="*/ 54 h 114"/>
                <a:gd name="T44" fmla="*/ 841 w 1464"/>
                <a:gd name="T45" fmla="*/ 55 h 114"/>
                <a:gd name="T46" fmla="*/ 736 w 1464"/>
                <a:gd name="T47" fmla="*/ 58 h 114"/>
                <a:gd name="T48" fmla="*/ 691 w 1464"/>
                <a:gd name="T49" fmla="*/ 59 h 114"/>
                <a:gd name="T50" fmla="*/ 653 w 1464"/>
                <a:gd name="T51" fmla="*/ 60 h 114"/>
                <a:gd name="T52" fmla="*/ 623 w 1464"/>
                <a:gd name="T53" fmla="*/ 62 h 114"/>
                <a:gd name="T54" fmla="*/ 600 w 1464"/>
                <a:gd name="T55" fmla="*/ 63 h 114"/>
                <a:gd name="T56" fmla="*/ 585 w 1464"/>
                <a:gd name="T57" fmla="*/ 65 h 114"/>
                <a:gd name="T58" fmla="*/ 577 w 1464"/>
                <a:gd name="T59" fmla="*/ 67 h 114"/>
                <a:gd name="T60" fmla="*/ 577 w 1464"/>
                <a:gd name="T61" fmla="*/ 69 h 114"/>
                <a:gd name="T62" fmla="*/ 584 w 1464"/>
                <a:gd name="T63" fmla="*/ 71 h 114"/>
                <a:gd name="T64" fmla="*/ 598 w 1464"/>
                <a:gd name="T65" fmla="*/ 73 h 114"/>
                <a:gd name="T66" fmla="*/ 620 w 1464"/>
                <a:gd name="T67" fmla="*/ 76 h 114"/>
                <a:gd name="T68" fmla="*/ 649 w 1464"/>
                <a:gd name="T69" fmla="*/ 78 h 114"/>
                <a:gd name="T70" fmla="*/ 686 w 1464"/>
                <a:gd name="T71" fmla="*/ 81 h 114"/>
                <a:gd name="T72" fmla="*/ 731 w 1464"/>
                <a:gd name="T73" fmla="*/ 83 h 114"/>
                <a:gd name="T74" fmla="*/ 782 w 1464"/>
                <a:gd name="T75" fmla="*/ 86 h 114"/>
                <a:gd name="T76" fmla="*/ 841 w 1464"/>
                <a:gd name="T77" fmla="*/ 89 h 114"/>
                <a:gd name="T78" fmla="*/ 908 w 1464"/>
                <a:gd name="T79" fmla="*/ 92 h 114"/>
                <a:gd name="T80" fmla="*/ 982 w 1464"/>
                <a:gd name="T81" fmla="*/ 96 h 114"/>
                <a:gd name="T82" fmla="*/ 1064 w 1464"/>
                <a:gd name="T83" fmla="*/ 99 h 114"/>
                <a:gd name="T84" fmla="*/ 1153 w 1464"/>
                <a:gd name="T85" fmla="*/ 102 h 114"/>
                <a:gd name="T86" fmla="*/ 1249 w 1464"/>
                <a:gd name="T87" fmla="*/ 106 h 114"/>
                <a:gd name="T88" fmla="*/ 1353 w 1464"/>
                <a:gd name="T89" fmla="*/ 110 h 114"/>
                <a:gd name="T90" fmla="*/ 1464 w 1464"/>
                <a:gd name="T91"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64" h="114">
                  <a:moveTo>
                    <a:pt x="0" y="0"/>
                  </a:moveTo>
                  <a:lnTo>
                    <a:pt x="121" y="3"/>
                  </a:lnTo>
                  <a:lnTo>
                    <a:pt x="234" y="7"/>
                  </a:lnTo>
                  <a:lnTo>
                    <a:pt x="339" y="11"/>
                  </a:lnTo>
                  <a:lnTo>
                    <a:pt x="436" y="14"/>
                  </a:lnTo>
                  <a:lnTo>
                    <a:pt x="526" y="17"/>
                  </a:lnTo>
                  <a:lnTo>
                    <a:pt x="607" y="21"/>
                  </a:lnTo>
                  <a:lnTo>
                    <a:pt x="681" y="24"/>
                  </a:lnTo>
                  <a:lnTo>
                    <a:pt x="747" y="27"/>
                  </a:lnTo>
                  <a:lnTo>
                    <a:pt x="804" y="29"/>
                  </a:lnTo>
                  <a:lnTo>
                    <a:pt x="854" y="32"/>
                  </a:lnTo>
                  <a:lnTo>
                    <a:pt x="897" y="35"/>
                  </a:lnTo>
                  <a:lnTo>
                    <a:pt x="931" y="37"/>
                  </a:lnTo>
                  <a:lnTo>
                    <a:pt x="957" y="39"/>
                  </a:lnTo>
                  <a:lnTo>
                    <a:pt x="976" y="42"/>
                  </a:lnTo>
                  <a:lnTo>
                    <a:pt x="987" y="44"/>
                  </a:lnTo>
                  <a:lnTo>
                    <a:pt x="989" y="46"/>
                  </a:lnTo>
                  <a:lnTo>
                    <a:pt x="984" y="48"/>
                  </a:lnTo>
                  <a:lnTo>
                    <a:pt x="971" y="49"/>
                  </a:lnTo>
                  <a:lnTo>
                    <a:pt x="950" y="51"/>
                  </a:lnTo>
                  <a:lnTo>
                    <a:pt x="922" y="53"/>
                  </a:lnTo>
                  <a:lnTo>
                    <a:pt x="885" y="54"/>
                  </a:lnTo>
                  <a:lnTo>
                    <a:pt x="841" y="55"/>
                  </a:lnTo>
                  <a:lnTo>
                    <a:pt x="736" y="58"/>
                  </a:lnTo>
                  <a:lnTo>
                    <a:pt x="691" y="59"/>
                  </a:lnTo>
                  <a:lnTo>
                    <a:pt x="653" y="60"/>
                  </a:lnTo>
                  <a:lnTo>
                    <a:pt x="623" y="62"/>
                  </a:lnTo>
                  <a:lnTo>
                    <a:pt x="600" y="63"/>
                  </a:lnTo>
                  <a:lnTo>
                    <a:pt x="585" y="65"/>
                  </a:lnTo>
                  <a:lnTo>
                    <a:pt x="577" y="67"/>
                  </a:lnTo>
                  <a:lnTo>
                    <a:pt x="577" y="69"/>
                  </a:lnTo>
                  <a:lnTo>
                    <a:pt x="584" y="71"/>
                  </a:lnTo>
                  <a:lnTo>
                    <a:pt x="598" y="73"/>
                  </a:lnTo>
                  <a:lnTo>
                    <a:pt x="620" y="76"/>
                  </a:lnTo>
                  <a:lnTo>
                    <a:pt x="649" y="78"/>
                  </a:lnTo>
                  <a:lnTo>
                    <a:pt x="686" y="81"/>
                  </a:lnTo>
                  <a:lnTo>
                    <a:pt x="731" y="83"/>
                  </a:lnTo>
                  <a:lnTo>
                    <a:pt x="782" y="86"/>
                  </a:lnTo>
                  <a:lnTo>
                    <a:pt x="841" y="89"/>
                  </a:lnTo>
                  <a:lnTo>
                    <a:pt x="908" y="92"/>
                  </a:lnTo>
                  <a:lnTo>
                    <a:pt x="982" y="96"/>
                  </a:lnTo>
                  <a:lnTo>
                    <a:pt x="1064" y="99"/>
                  </a:lnTo>
                  <a:lnTo>
                    <a:pt x="1153" y="102"/>
                  </a:lnTo>
                  <a:lnTo>
                    <a:pt x="1249" y="106"/>
                  </a:lnTo>
                  <a:lnTo>
                    <a:pt x="1353" y="110"/>
                  </a:lnTo>
                  <a:lnTo>
                    <a:pt x="1464" y="114"/>
                  </a:lnTo>
                </a:path>
              </a:pathLst>
            </a:custGeom>
            <a:noFill/>
            <a:ln w="19050" cap="rnd">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9" name="Freeform 271">
              <a:extLst>
                <a:ext uri="{FF2B5EF4-FFF2-40B4-BE49-F238E27FC236}">
                  <a16:creationId xmlns:a16="http://schemas.microsoft.com/office/drawing/2014/main" id="{D9A3FA61-43F0-49CC-99EF-6009E5B5BE44}"/>
                </a:ext>
              </a:extLst>
            </p:cNvPr>
            <p:cNvSpPr>
              <a:spLocks/>
            </p:cNvSpPr>
            <p:nvPr/>
          </p:nvSpPr>
          <p:spPr bwMode="auto">
            <a:xfrm>
              <a:off x="1632" y="1355"/>
              <a:ext cx="45" cy="44"/>
            </a:xfrm>
            <a:custGeom>
              <a:avLst/>
              <a:gdLst>
                <a:gd name="T0" fmla="*/ 0 w 239"/>
                <a:gd name="T1" fmla="*/ 110 h 235"/>
                <a:gd name="T2" fmla="*/ 239 w 239"/>
                <a:gd name="T3" fmla="*/ 0 h 235"/>
                <a:gd name="T4" fmla="*/ 232 w 239"/>
                <a:gd name="T5" fmla="*/ 235 h 235"/>
                <a:gd name="T6" fmla="*/ 0 w 239"/>
                <a:gd name="T7" fmla="*/ 110 h 235"/>
              </a:gdLst>
              <a:ahLst/>
              <a:cxnLst>
                <a:cxn ang="0">
                  <a:pos x="T0" y="T1"/>
                </a:cxn>
                <a:cxn ang="0">
                  <a:pos x="T2" y="T3"/>
                </a:cxn>
                <a:cxn ang="0">
                  <a:pos x="T4" y="T5"/>
                </a:cxn>
                <a:cxn ang="0">
                  <a:pos x="T6" y="T7"/>
                </a:cxn>
              </a:cxnLst>
              <a:rect l="0" t="0" r="r" b="b"/>
              <a:pathLst>
                <a:path w="239" h="235">
                  <a:moveTo>
                    <a:pt x="0" y="110"/>
                  </a:moveTo>
                  <a:lnTo>
                    <a:pt x="239" y="0"/>
                  </a:lnTo>
                  <a:cubicBezTo>
                    <a:pt x="200" y="72"/>
                    <a:pt x="197" y="160"/>
                    <a:pt x="232" y="235"/>
                  </a:cubicBezTo>
                  <a:lnTo>
                    <a:pt x="0" y="11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Rectangle 272">
              <a:extLst>
                <a:ext uri="{FF2B5EF4-FFF2-40B4-BE49-F238E27FC236}">
                  <a16:creationId xmlns:a16="http://schemas.microsoft.com/office/drawing/2014/main" id="{A9A17546-1C34-40D2-B96D-7E98B0EDA573}"/>
                </a:ext>
              </a:extLst>
            </p:cNvPr>
            <p:cNvSpPr>
              <a:spLocks noChangeArrowheads="1"/>
            </p:cNvSpPr>
            <p:nvPr/>
          </p:nvSpPr>
          <p:spPr bwMode="auto">
            <a:xfrm>
              <a:off x="2074" y="1288"/>
              <a:ext cx="3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a:ln>
                    <a:noFill/>
                  </a:ln>
                  <a:solidFill>
                    <a:srgbClr val="0000FF"/>
                  </a:solidFill>
                  <a:effectLst/>
                  <a:latin typeface="Roboto" panose="02000000000000000000" pitchFamily="2" charset="0"/>
                </a:rPr>
                <a:t>Up Link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1" name="Rectangle 273">
              <a:extLst>
                <a:ext uri="{FF2B5EF4-FFF2-40B4-BE49-F238E27FC236}">
                  <a16:creationId xmlns:a16="http://schemas.microsoft.com/office/drawing/2014/main" id="{92A41878-F04A-4DDE-AFBF-149F6B416E9B}"/>
                </a:ext>
              </a:extLst>
            </p:cNvPr>
            <p:cNvSpPr>
              <a:spLocks noChangeArrowheads="1"/>
            </p:cNvSpPr>
            <p:nvPr/>
          </p:nvSpPr>
          <p:spPr bwMode="auto">
            <a:xfrm>
              <a:off x="1788" y="1550"/>
              <a:ext cx="45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a:ln>
                    <a:noFill/>
                  </a:ln>
                  <a:solidFill>
                    <a:srgbClr val="FF0000"/>
                  </a:solidFill>
                  <a:effectLst/>
                  <a:latin typeface="Roboto" panose="02000000000000000000" pitchFamily="2" charset="0"/>
                </a:rPr>
                <a:t>Down Link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2" name="Rectangle 274">
              <a:extLst>
                <a:ext uri="{FF2B5EF4-FFF2-40B4-BE49-F238E27FC236}">
                  <a16:creationId xmlns:a16="http://schemas.microsoft.com/office/drawing/2014/main" id="{5C4C717F-071F-434F-83D3-B2FB912FD4EF}"/>
                </a:ext>
              </a:extLst>
            </p:cNvPr>
            <p:cNvSpPr>
              <a:spLocks noChangeArrowheads="1"/>
            </p:cNvSpPr>
            <p:nvPr/>
          </p:nvSpPr>
          <p:spPr bwMode="auto">
            <a:xfrm>
              <a:off x="421" y="2671"/>
              <a:ext cx="16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a:ln>
                    <a:noFill/>
                  </a:ln>
                  <a:solidFill>
                    <a:srgbClr val="000000"/>
                  </a:solidFill>
                  <a:effectLst/>
                  <a:latin typeface="Roboto" panose="02000000000000000000" pitchFamily="2" charset="0"/>
                </a:rPr>
                <a:t>Limited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3" name="Rectangle 275">
              <a:extLst>
                <a:ext uri="{FF2B5EF4-FFF2-40B4-BE49-F238E27FC236}">
                  <a16:creationId xmlns:a16="http://schemas.microsoft.com/office/drawing/2014/main" id="{6200E32B-5328-49AC-9AF8-68CD65430B56}"/>
                </a:ext>
              </a:extLst>
            </p:cNvPr>
            <p:cNvSpPr>
              <a:spLocks noChangeArrowheads="1"/>
            </p:cNvSpPr>
            <p:nvPr/>
          </p:nvSpPr>
          <p:spPr bwMode="auto">
            <a:xfrm>
              <a:off x="570" y="2671"/>
              <a:ext cx="1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a:ln>
                    <a:noFill/>
                  </a:ln>
                  <a:solidFill>
                    <a:srgbClr val="000000"/>
                  </a:solidFill>
                  <a:effectLst/>
                  <a:latin typeface="Roboto" panose="02000000000000000000"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4" name="Rectangle 276">
              <a:extLst>
                <a:ext uri="{FF2B5EF4-FFF2-40B4-BE49-F238E27FC236}">
                  <a16:creationId xmlns:a16="http://schemas.microsoft.com/office/drawing/2014/main" id="{0451D022-E710-4E67-8930-BFC4EFC52DDA}"/>
                </a:ext>
              </a:extLst>
            </p:cNvPr>
            <p:cNvSpPr>
              <a:spLocks noChangeArrowheads="1"/>
            </p:cNvSpPr>
            <p:nvPr/>
          </p:nvSpPr>
          <p:spPr bwMode="auto">
            <a:xfrm>
              <a:off x="585" y="2671"/>
              <a:ext cx="203"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a:ln>
                    <a:noFill/>
                  </a:ln>
                  <a:solidFill>
                    <a:srgbClr val="000000"/>
                  </a:solidFill>
                  <a:effectLst/>
                  <a:latin typeface="Roboto" panose="02000000000000000000" pitchFamily="2" charset="0"/>
                </a:rPr>
                <a:t>Amplifier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5" name="Rectangle 277">
              <a:extLst>
                <a:ext uri="{FF2B5EF4-FFF2-40B4-BE49-F238E27FC236}">
                  <a16:creationId xmlns:a16="http://schemas.microsoft.com/office/drawing/2014/main" id="{5C7E9CC0-C932-4529-8CD6-0F7115861B8F}"/>
                </a:ext>
              </a:extLst>
            </p:cNvPr>
            <p:cNvSpPr>
              <a:spLocks noChangeArrowheads="1"/>
            </p:cNvSpPr>
            <p:nvPr/>
          </p:nvSpPr>
          <p:spPr bwMode="auto">
            <a:xfrm>
              <a:off x="2478" y="3172"/>
              <a:ext cx="7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a:ln>
                    <a:noFill/>
                  </a:ln>
                  <a:solidFill>
                    <a:srgbClr val="000000"/>
                  </a:solidFill>
                  <a:effectLst/>
                  <a:latin typeface="Roboto" panose="02000000000000000000" pitchFamily="2" charset="0"/>
                </a:rPr>
                <a:t>Pre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6" name="Rectangle 278">
              <a:extLst>
                <a:ext uri="{FF2B5EF4-FFF2-40B4-BE49-F238E27FC236}">
                  <a16:creationId xmlns:a16="http://schemas.microsoft.com/office/drawing/2014/main" id="{340696EF-221D-4C48-AE4D-0B6554DF985A}"/>
                </a:ext>
              </a:extLst>
            </p:cNvPr>
            <p:cNvSpPr>
              <a:spLocks noChangeArrowheads="1"/>
            </p:cNvSpPr>
            <p:nvPr/>
          </p:nvSpPr>
          <p:spPr bwMode="auto">
            <a:xfrm>
              <a:off x="2549" y="3172"/>
              <a:ext cx="19"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a:ln>
                    <a:noFill/>
                  </a:ln>
                  <a:solidFill>
                    <a:srgbClr val="000000"/>
                  </a:solidFill>
                  <a:effectLst/>
                  <a:latin typeface="Roboto" panose="02000000000000000000" pitchFamily="2"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97" name="Rectangle 279">
              <a:extLst>
                <a:ext uri="{FF2B5EF4-FFF2-40B4-BE49-F238E27FC236}">
                  <a16:creationId xmlns:a16="http://schemas.microsoft.com/office/drawing/2014/main" id="{1B4EAB84-5DD2-4797-9A8B-A5D44D31DE8E}"/>
                </a:ext>
              </a:extLst>
            </p:cNvPr>
            <p:cNvSpPr>
              <a:spLocks noChangeArrowheads="1"/>
            </p:cNvSpPr>
            <p:nvPr/>
          </p:nvSpPr>
          <p:spPr bwMode="auto">
            <a:xfrm>
              <a:off x="2574" y="3172"/>
              <a:ext cx="19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a:ln>
                    <a:noFill/>
                  </a:ln>
                  <a:solidFill>
                    <a:srgbClr val="000000"/>
                  </a:solidFill>
                  <a:effectLst/>
                  <a:latin typeface="Roboto" panose="02000000000000000000" pitchFamily="2" charset="0"/>
                </a:rPr>
                <a:t>amplifier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04" name="Picture 280">
              <a:extLst>
                <a:ext uri="{FF2B5EF4-FFF2-40B4-BE49-F238E27FC236}">
                  <a16:creationId xmlns:a16="http://schemas.microsoft.com/office/drawing/2014/main" id="{0FE7EE64-2B13-4933-9D8F-4167478DD28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79" y="3845"/>
              <a:ext cx="1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a:extLst>
                <a:ext uri="{FF2B5EF4-FFF2-40B4-BE49-F238E27FC236}">
                  <a16:creationId xmlns:a16="http://schemas.microsoft.com/office/drawing/2014/main" id="{EBDEACFA-7586-4DC4-AF88-17A96EFEA0C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79" y="3845"/>
              <a:ext cx="1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8" name="Freeform 282">
              <a:extLst>
                <a:ext uri="{FF2B5EF4-FFF2-40B4-BE49-F238E27FC236}">
                  <a16:creationId xmlns:a16="http://schemas.microsoft.com/office/drawing/2014/main" id="{CF1629CE-0F41-4782-9DA4-4761CDC2309A}"/>
                </a:ext>
              </a:extLst>
            </p:cNvPr>
            <p:cNvSpPr>
              <a:spLocks/>
            </p:cNvSpPr>
            <p:nvPr/>
          </p:nvSpPr>
          <p:spPr bwMode="auto">
            <a:xfrm>
              <a:off x="2547" y="1683"/>
              <a:ext cx="288" cy="138"/>
            </a:xfrm>
            <a:custGeom>
              <a:avLst/>
              <a:gdLst>
                <a:gd name="T0" fmla="*/ 288 w 288"/>
                <a:gd name="T1" fmla="*/ 138 h 138"/>
                <a:gd name="T2" fmla="*/ 244 w 288"/>
                <a:gd name="T3" fmla="*/ 124 h 138"/>
                <a:gd name="T4" fmla="*/ 206 w 288"/>
                <a:gd name="T5" fmla="*/ 111 h 138"/>
                <a:gd name="T6" fmla="*/ 174 w 288"/>
                <a:gd name="T7" fmla="*/ 99 h 138"/>
                <a:gd name="T8" fmla="*/ 148 w 288"/>
                <a:gd name="T9" fmla="*/ 89 h 138"/>
                <a:gd name="T10" fmla="*/ 129 w 288"/>
                <a:gd name="T11" fmla="*/ 81 h 138"/>
                <a:gd name="T12" fmla="*/ 116 w 288"/>
                <a:gd name="T13" fmla="*/ 74 h 138"/>
                <a:gd name="T14" fmla="*/ 110 w 288"/>
                <a:gd name="T15" fmla="*/ 69 h 138"/>
                <a:gd name="T16" fmla="*/ 109 w 288"/>
                <a:gd name="T17" fmla="*/ 65 h 138"/>
                <a:gd name="T18" fmla="*/ 115 w 288"/>
                <a:gd name="T19" fmla="*/ 63 h 138"/>
                <a:gd name="T20" fmla="*/ 127 w 288"/>
                <a:gd name="T21" fmla="*/ 62 h 138"/>
                <a:gd name="T22" fmla="*/ 165 w 288"/>
                <a:gd name="T23" fmla="*/ 64 h 138"/>
                <a:gd name="T24" fmla="*/ 178 w 288"/>
                <a:gd name="T25" fmla="*/ 64 h 138"/>
                <a:gd name="T26" fmla="*/ 185 w 288"/>
                <a:gd name="T27" fmla="*/ 62 h 138"/>
                <a:gd name="T28" fmla="*/ 184 w 288"/>
                <a:gd name="T29" fmla="*/ 59 h 138"/>
                <a:gd name="T30" fmla="*/ 178 w 288"/>
                <a:gd name="T31" fmla="*/ 55 h 138"/>
                <a:gd name="T32" fmla="*/ 164 w 288"/>
                <a:gd name="T33" fmla="*/ 49 h 138"/>
                <a:gd name="T34" fmla="*/ 145 w 288"/>
                <a:gd name="T35" fmla="*/ 42 h 138"/>
                <a:gd name="T36" fmla="*/ 118 w 288"/>
                <a:gd name="T37" fmla="*/ 33 h 138"/>
                <a:gd name="T38" fmla="*/ 85 w 288"/>
                <a:gd name="T39" fmla="*/ 24 h 138"/>
                <a:gd name="T40" fmla="*/ 46 w 288"/>
                <a:gd name="T41" fmla="*/ 13 h 138"/>
                <a:gd name="T42" fmla="*/ 0 w 28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8" h="138">
                  <a:moveTo>
                    <a:pt x="288" y="138"/>
                  </a:moveTo>
                  <a:lnTo>
                    <a:pt x="244" y="124"/>
                  </a:lnTo>
                  <a:lnTo>
                    <a:pt x="206" y="111"/>
                  </a:lnTo>
                  <a:lnTo>
                    <a:pt x="174" y="99"/>
                  </a:lnTo>
                  <a:lnTo>
                    <a:pt x="148" y="89"/>
                  </a:lnTo>
                  <a:lnTo>
                    <a:pt x="129" y="81"/>
                  </a:lnTo>
                  <a:lnTo>
                    <a:pt x="116" y="74"/>
                  </a:lnTo>
                  <a:lnTo>
                    <a:pt x="110" y="69"/>
                  </a:lnTo>
                  <a:lnTo>
                    <a:pt x="109" y="65"/>
                  </a:lnTo>
                  <a:lnTo>
                    <a:pt x="115" y="63"/>
                  </a:lnTo>
                  <a:lnTo>
                    <a:pt x="127" y="62"/>
                  </a:lnTo>
                  <a:lnTo>
                    <a:pt x="165" y="64"/>
                  </a:lnTo>
                  <a:lnTo>
                    <a:pt x="178" y="64"/>
                  </a:lnTo>
                  <a:lnTo>
                    <a:pt x="185" y="62"/>
                  </a:lnTo>
                  <a:lnTo>
                    <a:pt x="184" y="59"/>
                  </a:lnTo>
                  <a:lnTo>
                    <a:pt x="178" y="55"/>
                  </a:lnTo>
                  <a:lnTo>
                    <a:pt x="164" y="49"/>
                  </a:lnTo>
                  <a:lnTo>
                    <a:pt x="145" y="42"/>
                  </a:lnTo>
                  <a:lnTo>
                    <a:pt x="118" y="33"/>
                  </a:lnTo>
                  <a:lnTo>
                    <a:pt x="85" y="24"/>
                  </a:lnTo>
                  <a:lnTo>
                    <a:pt x="46" y="13"/>
                  </a:lnTo>
                  <a:lnTo>
                    <a:pt x="0" y="0"/>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9" name="Freeform 283">
              <a:extLst>
                <a:ext uri="{FF2B5EF4-FFF2-40B4-BE49-F238E27FC236}">
                  <a16:creationId xmlns:a16="http://schemas.microsoft.com/office/drawing/2014/main" id="{8F1F4FBE-44EE-4362-B058-F82B409A9F97}"/>
                </a:ext>
              </a:extLst>
            </p:cNvPr>
            <p:cNvSpPr>
              <a:spLocks/>
            </p:cNvSpPr>
            <p:nvPr/>
          </p:nvSpPr>
          <p:spPr bwMode="auto">
            <a:xfrm>
              <a:off x="2818" y="1797"/>
              <a:ext cx="49" cy="42"/>
            </a:xfrm>
            <a:custGeom>
              <a:avLst/>
              <a:gdLst>
                <a:gd name="T0" fmla="*/ 260 w 260"/>
                <a:gd name="T1" fmla="*/ 184 h 225"/>
                <a:gd name="T2" fmla="*/ 0 w 260"/>
                <a:gd name="T3" fmla="*/ 225 h 225"/>
                <a:gd name="T4" fmla="*/ 71 w 260"/>
                <a:gd name="T5" fmla="*/ 0 h 225"/>
                <a:gd name="T6" fmla="*/ 260 w 260"/>
                <a:gd name="T7" fmla="*/ 184 h 225"/>
              </a:gdLst>
              <a:ahLst/>
              <a:cxnLst>
                <a:cxn ang="0">
                  <a:pos x="T0" y="T1"/>
                </a:cxn>
                <a:cxn ang="0">
                  <a:pos x="T2" y="T3"/>
                </a:cxn>
                <a:cxn ang="0">
                  <a:pos x="T4" y="T5"/>
                </a:cxn>
                <a:cxn ang="0">
                  <a:pos x="T6" y="T7"/>
                </a:cxn>
              </a:cxnLst>
              <a:rect l="0" t="0" r="r" b="b"/>
              <a:pathLst>
                <a:path w="260" h="225">
                  <a:moveTo>
                    <a:pt x="260" y="184"/>
                  </a:moveTo>
                  <a:lnTo>
                    <a:pt x="0" y="225"/>
                  </a:lnTo>
                  <a:cubicBezTo>
                    <a:pt x="58" y="165"/>
                    <a:pt x="84" y="82"/>
                    <a:pt x="71" y="0"/>
                  </a:cubicBezTo>
                  <a:lnTo>
                    <a:pt x="260" y="184"/>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0" name="Freeform 284">
              <a:extLst>
                <a:ext uri="{FF2B5EF4-FFF2-40B4-BE49-F238E27FC236}">
                  <a16:creationId xmlns:a16="http://schemas.microsoft.com/office/drawing/2014/main" id="{EAEA36E1-B107-45F3-8E4C-466D30C356DE}"/>
                </a:ext>
              </a:extLst>
            </p:cNvPr>
            <p:cNvSpPr>
              <a:spLocks noEditPoints="1"/>
            </p:cNvSpPr>
            <p:nvPr/>
          </p:nvSpPr>
          <p:spPr bwMode="auto">
            <a:xfrm>
              <a:off x="2323" y="2658"/>
              <a:ext cx="56" cy="50"/>
            </a:xfrm>
            <a:custGeom>
              <a:avLst/>
              <a:gdLst>
                <a:gd name="T0" fmla="*/ 0 w 56"/>
                <a:gd name="T1" fmla="*/ 0 h 50"/>
                <a:gd name="T2" fmla="*/ 56 w 56"/>
                <a:gd name="T3" fmla="*/ 0 h 50"/>
                <a:gd name="T4" fmla="*/ 56 w 56"/>
                <a:gd name="T5" fmla="*/ 50 h 50"/>
                <a:gd name="T6" fmla="*/ 0 w 56"/>
                <a:gd name="T7" fmla="*/ 50 h 50"/>
                <a:gd name="T8" fmla="*/ 0 w 56"/>
                <a:gd name="T9" fmla="*/ 0 h 50"/>
                <a:gd name="T10" fmla="*/ 3 w 56"/>
                <a:gd name="T11" fmla="*/ 49 h 50"/>
                <a:gd name="T12" fmla="*/ 2 w 56"/>
                <a:gd name="T13" fmla="*/ 48 h 50"/>
                <a:gd name="T14" fmla="*/ 54 w 56"/>
                <a:gd name="T15" fmla="*/ 48 h 50"/>
                <a:gd name="T16" fmla="*/ 53 w 56"/>
                <a:gd name="T17" fmla="*/ 49 h 50"/>
                <a:gd name="T18" fmla="*/ 53 w 56"/>
                <a:gd name="T19" fmla="*/ 1 h 50"/>
                <a:gd name="T20" fmla="*/ 54 w 56"/>
                <a:gd name="T21" fmla="*/ 2 h 50"/>
                <a:gd name="T22" fmla="*/ 2 w 56"/>
                <a:gd name="T23" fmla="*/ 2 h 50"/>
                <a:gd name="T24" fmla="*/ 3 w 56"/>
                <a:gd name="T25" fmla="*/ 1 h 50"/>
                <a:gd name="T26" fmla="*/ 3 w 56"/>
                <a:gd name="T2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0">
                  <a:moveTo>
                    <a:pt x="0" y="0"/>
                  </a:moveTo>
                  <a:lnTo>
                    <a:pt x="56" y="0"/>
                  </a:lnTo>
                  <a:lnTo>
                    <a:pt x="56" y="50"/>
                  </a:lnTo>
                  <a:lnTo>
                    <a:pt x="0" y="50"/>
                  </a:lnTo>
                  <a:lnTo>
                    <a:pt x="0" y="0"/>
                  </a:lnTo>
                  <a:close/>
                  <a:moveTo>
                    <a:pt x="3" y="49"/>
                  </a:moveTo>
                  <a:lnTo>
                    <a:pt x="2" y="48"/>
                  </a:lnTo>
                  <a:lnTo>
                    <a:pt x="54" y="48"/>
                  </a:lnTo>
                  <a:lnTo>
                    <a:pt x="53" y="49"/>
                  </a:lnTo>
                  <a:lnTo>
                    <a:pt x="53" y="1"/>
                  </a:lnTo>
                  <a:lnTo>
                    <a:pt x="54" y="2"/>
                  </a:lnTo>
                  <a:lnTo>
                    <a:pt x="2" y="2"/>
                  </a:lnTo>
                  <a:lnTo>
                    <a:pt x="3" y="1"/>
                  </a:lnTo>
                  <a:lnTo>
                    <a:pt x="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1" name="Rectangle 285">
              <a:extLst>
                <a:ext uri="{FF2B5EF4-FFF2-40B4-BE49-F238E27FC236}">
                  <a16:creationId xmlns:a16="http://schemas.microsoft.com/office/drawing/2014/main" id="{61660D54-3133-4A54-99C4-3DF6A40435CB}"/>
                </a:ext>
              </a:extLst>
            </p:cNvPr>
            <p:cNvSpPr>
              <a:spLocks noChangeArrowheads="1"/>
            </p:cNvSpPr>
            <p:nvPr/>
          </p:nvSpPr>
          <p:spPr bwMode="auto">
            <a:xfrm>
              <a:off x="2323" y="2658"/>
              <a:ext cx="56" cy="50"/>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2" name="Freeform 286">
              <a:extLst>
                <a:ext uri="{FF2B5EF4-FFF2-40B4-BE49-F238E27FC236}">
                  <a16:creationId xmlns:a16="http://schemas.microsoft.com/office/drawing/2014/main" id="{B9562DE6-A47F-41BE-9138-E9F31507C02B}"/>
                </a:ext>
              </a:extLst>
            </p:cNvPr>
            <p:cNvSpPr>
              <a:spLocks/>
            </p:cNvSpPr>
            <p:nvPr/>
          </p:nvSpPr>
          <p:spPr bwMode="auto">
            <a:xfrm>
              <a:off x="2325" y="2659"/>
              <a:ext cx="52" cy="48"/>
            </a:xfrm>
            <a:custGeom>
              <a:avLst/>
              <a:gdLst>
                <a:gd name="T0" fmla="*/ 1 w 52"/>
                <a:gd name="T1" fmla="*/ 48 h 48"/>
                <a:gd name="T2" fmla="*/ 0 w 52"/>
                <a:gd name="T3" fmla="*/ 47 h 48"/>
                <a:gd name="T4" fmla="*/ 52 w 52"/>
                <a:gd name="T5" fmla="*/ 47 h 48"/>
                <a:gd name="T6" fmla="*/ 51 w 52"/>
                <a:gd name="T7" fmla="*/ 48 h 48"/>
                <a:gd name="T8" fmla="*/ 51 w 52"/>
                <a:gd name="T9" fmla="*/ 0 h 48"/>
                <a:gd name="T10" fmla="*/ 52 w 52"/>
                <a:gd name="T11" fmla="*/ 1 h 48"/>
                <a:gd name="T12" fmla="*/ 0 w 52"/>
                <a:gd name="T13" fmla="*/ 1 h 48"/>
                <a:gd name="T14" fmla="*/ 1 w 52"/>
                <a:gd name="T15" fmla="*/ 0 h 48"/>
                <a:gd name="T16" fmla="*/ 1 w 5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8">
                  <a:moveTo>
                    <a:pt x="1" y="48"/>
                  </a:moveTo>
                  <a:lnTo>
                    <a:pt x="0" y="47"/>
                  </a:lnTo>
                  <a:lnTo>
                    <a:pt x="52" y="47"/>
                  </a:lnTo>
                  <a:lnTo>
                    <a:pt x="51" y="48"/>
                  </a:lnTo>
                  <a:lnTo>
                    <a:pt x="51" y="0"/>
                  </a:lnTo>
                  <a:lnTo>
                    <a:pt x="52" y="1"/>
                  </a:lnTo>
                  <a:lnTo>
                    <a:pt x="0" y="1"/>
                  </a:lnTo>
                  <a:lnTo>
                    <a:pt x="1" y="0"/>
                  </a:lnTo>
                  <a:lnTo>
                    <a:pt x="1" y="4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3" name="Rectangle 287">
              <a:extLst>
                <a:ext uri="{FF2B5EF4-FFF2-40B4-BE49-F238E27FC236}">
                  <a16:creationId xmlns:a16="http://schemas.microsoft.com/office/drawing/2014/main" id="{F196F5D1-B343-437D-8C66-98C16E0CFF75}"/>
                </a:ext>
              </a:extLst>
            </p:cNvPr>
            <p:cNvSpPr>
              <a:spLocks noChangeArrowheads="1"/>
            </p:cNvSpPr>
            <p:nvPr/>
          </p:nvSpPr>
          <p:spPr bwMode="auto">
            <a:xfrm>
              <a:off x="2336" y="2665"/>
              <a:ext cx="41"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4" name="Rectangle 288">
              <a:extLst>
                <a:ext uri="{FF2B5EF4-FFF2-40B4-BE49-F238E27FC236}">
                  <a16:creationId xmlns:a16="http://schemas.microsoft.com/office/drawing/2014/main" id="{9DB8132E-C837-4262-8B01-2D3E9A02ED5C}"/>
                </a:ext>
              </a:extLst>
            </p:cNvPr>
            <p:cNvSpPr>
              <a:spLocks noChangeArrowheads="1"/>
            </p:cNvSpPr>
            <p:nvPr/>
          </p:nvSpPr>
          <p:spPr bwMode="auto">
            <a:xfrm>
              <a:off x="2345" y="2666"/>
              <a:ext cx="4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5" name="Freeform 289">
              <a:extLst>
                <a:ext uri="{FF2B5EF4-FFF2-40B4-BE49-F238E27FC236}">
                  <a16:creationId xmlns:a16="http://schemas.microsoft.com/office/drawing/2014/main" id="{C9A4F36C-4E8B-469F-8083-25AF6AA6FFA8}"/>
                </a:ext>
              </a:extLst>
            </p:cNvPr>
            <p:cNvSpPr>
              <a:spLocks noEditPoints="1"/>
            </p:cNvSpPr>
            <p:nvPr/>
          </p:nvSpPr>
          <p:spPr bwMode="auto">
            <a:xfrm>
              <a:off x="2323" y="2715"/>
              <a:ext cx="56" cy="51"/>
            </a:xfrm>
            <a:custGeom>
              <a:avLst/>
              <a:gdLst>
                <a:gd name="T0" fmla="*/ 0 w 56"/>
                <a:gd name="T1" fmla="*/ 0 h 51"/>
                <a:gd name="T2" fmla="*/ 56 w 56"/>
                <a:gd name="T3" fmla="*/ 0 h 51"/>
                <a:gd name="T4" fmla="*/ 56 w 56"/>
                <a:gd name="T5" fmla="*/ 51 h 51"/>
                <a:gd name="T6" fmla="*/ 0 w 56"/>
                <a:gd name="T7" fmla="*/ 51 h 51"/>
                <a:gd name="T8" fmla="*/ 0 w 56"/>
                <a:gd name="T9" fmla="*/ 0 h 51"/>
                <a:gd name="T10" fmla="*/ 3 w 56"/>
                <a:gd name="T11" fmla="*/ 50 h 51"/>
                <a:gd name="T12" fmla="*/ 2 w 56"/>
                <a:gd name="T13" fmla="*/ 49 h 51"/>
                <a:gd name="T14" fmla="*/ 54 w 56"/>
                <a:gd name="T15" fmla="*/ 49 h 51"/>
                <a:gd name="T16" fmla="*/ 53 w 56"/>
                <a:gd name="T17" fmla="*/ 50 h 51"/>
                <a:gd name="T18" fmla="*/ 53 w 56"/>
                <a:gd name="T19" fmla="*/ 2 h 51"/>
                <a:gd name="T20" fmla="*/ 54 w 56"/>
                <a:gd name="T21" fmla="*/ 3 h 51"/>
                <a:gd name="T22" fmla="*/ 2 w 56"/>
                <a:gd name="T23" fmla="*/ 3 h 51"/>
                <a:gd name="T24" fmla="*/ 3 w 56"/>
                <a:gd name="T25" fmla="*/ 2 h 51"/>
                <a:gd name="T26" fmla="*/ 3 w 56"/>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1">
                  <a:moveTo>
                    <a:pt x="0" y="0"/>
                  </a:moveTo>
                  <a:lnTo>
                    <a:pt x="56" y="0"/>
                  </a:lnTo>
                  <a:lnTo>
                    <a:pt x="56" y="51"/>
                  </a:lnTo>
                  <a:lnTo>
                    <a:pt x="0" y="51"/>
                  </a:lnTo>
                  <a:lnTo>
                    <a:pt x="0" y="0"/>
                  </a:lnTo>
                  <a:close/>
                  <a:moveTo>
                    <a:pt x="3" y="50"/>
                  </a:moveTo>
                  <a:lnTo>
                    <a:pt x="2" y="49"/>
                  </a:lnTo>
                  <a:lnTo>
                    <a:pt x="54" y="49"/>
                  </a:lnTo>
                  <a:lnTo>
                    <a:pt x="53" y="50"/>
                  </a:lnTo>
                  <a:lnTo>
                    <a:pt x="53" y="2"/>
                  </a:lnTo>
                  <a:lnTo>
                    <a:pt x="54" y="3"/>
                  </a:lnTo>
                  <a:lnTo>
                    <a:pt x="2" y="3"/>
                  </a:lnTo>
                  <a:lnTo>
                    <a:pt x="3" y="2"/>
                  </a:lnTo>
                  <a:lnTo>
                    <a:pt x="3"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290">
              <a:extLst>
                <a:ext uri="{FF2B5EF4-FFF2-40B4-BE49-F238E27FC236}">
                  <a16:creationId xmlns:a16="http://schemas.microsoft.com/office/drawing/2014/main" id="{48900B04-7046-419B-8234-1CFAFB840166}"/>
                </a:ext>
              </a:extLst>
            </p:cNvPr>
            <p:cNvSpPr>
              <a:spLocks noChangeArrowheads="1"/>
            </p:cNvSpPr>
            <p:nvPr/>
          </p:nvSpPr>
          <p:spPr bwMode="auto">
            <a:xfrm>
              <a:off x="2323" y="2715"/>
              <a:ext cx="56" cy="51"/>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7" name="Freeform 291">
              <a:extLst>
                <a:ext uri="{FF2B5EF4-FFF2-40B4-BE49-F238E27FC236}">
                  <a16:creationId xmlns:a16="http://schemas.microsoft.com/office/drawing/2014/main" id="{02CE1FBD-534C-4EF7-999C-48E2BE3AB40C}"/>
                </a:ext>
              </a:extLst>
            </p:cNvPr>
            <p:cNvSpPr>
              <a:spLocks/>
            </p:cNvSpPr>
            <p:nvPr/>
          </p:nvSpPr>
          <p:spPr bwMode="auto">
            <a:xfrm>
              <a:off x="2325" y="2717"/>
              <a:ext cx="52" cy="48"/>
            </a:xfrm>
            <a:custGeom>
              <a:avLst/>
              <a:gdLst>
                <a:gd name="T0" fmla="*/ 1 w 52"/>
                <a:gd name="T1" fmla="*/ 48 h 48"/>
                <a:gd name="T2" fmla="*/ 0 w 52"/>
                <a:gd name="T3" fmla="*/ 47 h 48"/>
                <a:gd name="T4" fmla="*/ 52 w 52"/>
                <a:gd name="T5" fmla="*/ 47 h 48"/>
                <a:gd name="T6" fmla="*/ 51 w 52"/>
                <a:gd name="T7" fmla="*/ 48 h 48"/>
                <a:gd name="T8" fmla="*/ 51 w 52"/>
                <a:gd name="T9" fmla="*/ 0 h 48"/>
                <a:gd name="T10" fmla="*/ 52 w 52"/>
                <a:gd name="T11" fmla="*/ 1 h 48"/>
                <a:gd name="T12" fmla="*/ 0 w 52"/>
                <a:gd name="T13" fmla="*/ 1 h 48"/>
                <a:gd name="T14" fmla="*/ 1 w 52"/>
                <a:gd name="T15" fmla="*/ 0 h 48"/>
                <a:gd name="T16" fmla="*/ 1 w 5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8">
                  <a:moveTo>
                    <a:pt x="1" y="48"/>
                  </a:moveTo>
                  <a:lnTo>
                    <a:pt x="0" y="47"/>
                  </a:lnTo>
                  <a:lnTo>
                    <a:pt x="52" y="47"/>
                  </a:lnTo>
                  <a:lnTo>
                    <a:pt x="51" y="48"/>
                  </a:lnTo>
                  <a:lnTo>
                    <a:pt x="51" y="0"/>
                  </a:lnTo>
                  <a:lnTo>
                    <a:pt x="52" y="1"/>
                  </a:lnTo>
                  <a:lnTo>
                    <a:pt x="0" y="1"/>
                  </a:lnTo>
                  <a:lnTo>
                    <a:pt x="1" y="0"/>
                  </a:lnTo>
                  <a:lnTo>
                    <a:pt x="1" y="4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292">
              <a:extLst>
                <a:ext uri="{FF2B5EF4-FFF2-40B4-BE49-F238E27FC236}">
                  <a16:creationId xmlns:a16="http://schemas.microsoft.com/office/drawing/2014/main" id="{D18F1E85-1195-4D5D-AC2D-002C8E4B27E1}"/>
                </a:ext>
              </a:extLst>
            </p:cNvPr>
            <p:cNvSpPr>
              <a:spLocks noChangeArrowheads="1"/>
            </p:cNvSpPr>
            <p:nvPr/>
          </p:nvSpPr>
          <p:spPr bwMode="auto">
            <a:xfrm>
              <a:off x="2333" y="2724"/>
              <a:ext cx="44"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9" name="Rectangle 293">
              <a:extLst>
                <a:ext uri="{FF2B5EF4-FFF2-40B4-BE49-F238E27FC236}">
                  <a16:creationId xmlns:a16="http://schemas.microsoft.com/office/drawing/2014/main" id="{21A23913-169D-4162-B349-91D32D5AA16A}"/>
                </a:ext>
              </a:extLst>
            </p:cNvPr>
            <p:cNvSpPr>
              <a:spLocks noChangeArrowheads="1"/>
            </p:cNvSpPr>
            <p:nvPr/>
          </p:nvSpPr>
          <p:spPr bwMode="auto">
            <a:xfrm>
              <a:off x="2343" y="2725"/>
              <a:ext cx="4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0" name="Freeform 294">
              <a:extLst>
                <a:ext uri="{FF2B5EF4-FFF2-40B4-BE49-F238E27FC236}">
                  <a16:creationId xmlns:a16="http://schemas.microsoft.com/office/drawing/2014/main" id="{F5C5BE67-9431-4C3F-A040-80BC0B366282}"/>
                </a:ext>
              </a:extLst>
            </p:cNvPr>
            <p:cNvSpPr>
              <a:spLocks noEditPoints="1"/>
            </p:cNvSpPr>
            <p:nvPr/>
          </p:nvSpPr>
          <p:spPr bwMode="auto">
            <a:xfrm>
              <a:off x="2323" y="2788"/>
              <a:ext cx="56" cy="48"/>
            </a:xfrm>
            <a:custGeom>
              <a:avLst/>
              <a:gdLst>
                <a:gd name="T0" fmla="*/ 0 w 56"/>
                <a:gd name="T1" fmla="*/ 0 h 48"/>
                <a:gd name="T2" fmla="*/ 56 w 56"/>
                <a:gd name="T3" fmla="*/ 0 h 48"/>
                <a:gd name="T4" fmla="*/ 56 w 56"/>
                <a:gd name="T5" fmla="*/ 48 h 48"/>
                <a:gd name="T6" fmla="*/ 0 w 56"/>
                <a:gd name="T7" fmla="*/ 48 h 48"/>
                <a:gd name="T8" fmla="*/ 0 w 56"/>
                <a:gd name="T9" fmla="*/ 0 h 48"/>
                <a:gd name="T10" fmla="*/ 3 w 56"/>
                <a:gd name="T11" fmla="*/ 47 h 48"/>
                <a:gd name="T12" fmla="*/ 2 w 56"/>
                <a:gd name="T13" fmla="*/ 46 h 48"/>
                <a:gd name="T14" fmla="*/ 54 w 56"/>
                <a:gd name="T15" fmla="*/ 46 h 48"/>
                <a:gd name="T16" fmla="*/ 53 w 56"/>
                <a:gd name="T17" fmla="*/ 47 h 48"/>
                <a:gd name="T18" fmla="*/ 53 w 56"/>
                <a:gd name="T19" fmla="*/ 1 h 48"/>
                <a:gd name="T20" fmla="*/ 54 w 56"/>
                <a:gd name="T21" fmla="*/ 2 h 48"/>
                <a:gd name="T22" fmla="*/ 2 w 56"/>
                <a:gd name="T23" fmla="*/ 2 h 48"/>
                <a:gd name="T24" fmla="*/ 3 w 56"/>
                <a:gd name="T25" fmla="*/ 1 h 48"/>
                <a:gd name="T26" fmla="*/ 3 w 56"/>
                <a:gd name="T27"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8">
                  <a:moveTo>
                    <a:pt x="0" y="0"/>
                  </a:moveTo>
                  <a:lnTo>
                    <a:pt x="56" y="0"/>
                  </a:lnTo>
                  <a:lnTo>
                    <a:pt x="56" y="48"/>
                  </a:lnTo>
                  <a:lnTo>
                    <a:pt x="0" y="48"/>
                  </a:lnTo>
                  <a:lnTo>
                    <a:pt x="0" y="0"/>
                  </a:lnTo>
                  <a:close/>
                  <a:moveTo>
                    <a:pt x="3" y="47"/>
                  </a:moveTo>
                  <a:lnTo>
                    <a:pt x="2" y="46"/>
                  </a:lnTo>
                  <a:lnTo>
                    <a:pt x="54" y="46"/>
                  </a:lnTo>
                  <a:lnTo>
                    <a:pt x="53" y="47"/>
                  </a:lnTo>
                  <a:lnTo>
                    <a:pt x="53" y="1"/>
                  </a:lnTo>
                  <a:lnTo>
                    <a:pt x="54" y="2"/>
                  </a:lnTo>
                  <a:lnTo>
                    <a:pt x="2" y="2"/>
                  </a:lnTo>
                  <a:lnTo>
                    <a:pt x="3" y="1"/>
                  </a:lnTo>
                  <a:lnTo>
                    <a:pt x="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1" name="Rectangle 295">
              <a:extLst>
                <a:ext uri="{FF2B5EF4-FFF2-40B4-BE49-F238E27FC236}">
                  <a16:creationId xmlns:a16="http://schemas.microsoft.com/office/drawing/2014/main" id="{C0A219A3-61C9-4E28-B2BC-29A430281B94}"/>
                </a:ext>
              </a:extLst>
            </p:cNvPr>
            <p:cNvSpPr>
              <a:spLocks noChangeArrowheads="1"/>
            </p:cNvSpPr>
            <p:nvPr/>
          </p:nvSpPr>
          <p:spPr bwMode="auto">
            <a:xfrm>
              <a:off x="2323" y="2788"/>
              <a:ext cx="56" cy="4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2" name="Freeform 296">
              <a:extLst>
                <a:ext uri="{FF2B5EF4-FFF2-40B4-BE49-F238E27FC236}">
                  <a16:creationId xmlns:a16="http://schemas.microsoft.com/office/drawing/2014/main" id="{BB50485B-72DF-4D6C-BBD4-54E6C184D6F7}"/>
                </a:ext>
              </a:extLst>
            </p:cNvPr>
            <p:cNvSpPr>
              <a:spLocks/>
            </p:cNvSpPr>
            <p:nvPr/>
          </p:nvSpPr>
          <p:spPr bwMode="auto">
            <a:xfrm>
              <a:off x="2325" y="2789"/>
              <a:ext cx="52" cy="46"/>
            </a:xfrm>
            <a:custGeom>
              <a:avLst/>
              <a:gdLst>
                <a:gd name="T0" fmla="*/ 1 w 52"/>
                <a:gd name="T1" fmla="*/ 46 h 46"/>
                <a:gd name="T2" fmla="*/ 0 w 52"/>
                <a:gd name="T3" fmla="*/ 45 h 46"/>
                <a:gd name="T4" fmla="*/ 52 w 52"/>
                <a:gd name="T5" fmla="*/ 45 h 46"/>
                <a:gd name="T6" fmla="*/ 51 w 52"/>
                <a:gd name="T7" fmla="*/ 46 h 46"/>
                <a:gd name="T8" fmla="*/ 51 w 52"/>
                <a:gd name="T9" fmla="*/ 0 h 46"/>
                <a:gd name="T10" fmla="*/ 52 w 52"/>
                <a:gd name="T11" fmla="*/ 1 h 46"/>
                <a:gd name="T12" fmla="*/ 0 w 52"/>
                <a:gd name="T13" fmla="*/ 1 h 46"/>
                <a:gd name="T14" fmla="*/ 1 w 52"/>
                <a:gd name="T15" fmla="*/ 0 h 46"/>
                <a:gd name="T16" fmla="*/ 1 w 52"/>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6">
                  <a:moveTo>
                    <a:pt x="1" y="46"/>
                  </a:moveTo>
                  <a:lnTo>
                    <a:pt x="0" y="45"/>
                  </a:lnTo>
                  <a:lnTo>
                    <a:pt x="52" y="45"/>
                  </a:lnTo>
                  <a:lnTo>
                    <a:pt x="51" y="46"/>
                  </a:lnTo>
                  <a:lnTo>
                    <a:pt x="51" y="0"/>
                  </a:lnTo>
                  <a:lnTo>
                    <a:pt x="52" y="1"/>
                  </a:lnTo>
                  <a:lnTo>
                    <a:pt x="0" y="1"/>
                  </a:lnTo>
                  <a:lnTo>
                    <a:pt x="1" y="0"/>
                  </a:lnTo>
                  <a:lnTo>
                    <a:pt x="1" y="46"/>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3" name="Rectangle 297">
              <a:extLst>
                <a:ext uri="{FF2B5EF4-FFF2-40B4-BE49-F238E27FC236}">
                  <a16:creationId xmlns:a16="http://schemas.microsoft.com/office/drawing/2014/main" id="{19B29E7C-1B2A-4C6B-A7E3-4EB41F297FEB}"/>
                </a:ext>
              </a:extLst>
            </p:cNvPr>
            <p:cNvSpPr>
              <a:spLocks noChangeArrowheads="1"/>
            </p:cNvSpPr>
            <p:nvPr/>
          </p:nvSpPr>
          <p:spPr bwMode="auto">
            <a:xfrm>
              <a:off x="2336" y="2795"/>
              <a:ext cx="41"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98">
              <a:extLst>
                <a:ext uri="{FF2B5EF4-FFF2-40B4-BE49-F238E27FC236}">
                  <a16:creationId xmlns:a16="http://schemas.microsoft.com/office/drawing/2014/main" id="{947F1DAE-A198-456C-828A-B0CE2E69F3CB}"/>
                </a:ext>
              </a:extLst>
            </p:cNvPr>
            <p:cNvSpPr>
              <a:spLocks noChangeArrowheads="1"/>
            </p:cNvSpPr>
            <p:nvPr/>
          </p:nvSpPr>
          <p:spPr bwMode="auto">
            <a:xfrm>
              <a:off x="2345" y="2796"/>
              <a:ext cx="4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5" name="Freeform 299">
              <a:extLst>
                <a:ext uri="{FF2B5EF4-FFF2-40B4-BE49-F238E27FC236}">
                  <a16:creationId xmlns:a16="http://schemas.microsoft.com/office/drawing/2014/main" id="{3C9F096B-F346-46C1-9397-575C32628B8C}"/>
                </a:ext>
              </a:extLst>
            </p:cNvPr>
            <p:cNvSpPr>
              <a:spLocks noEditPoints="1"/>
            </p:cNvSpPr>
            <p:nvPr/>
          </p:nvSpPr>
          <p:spPr bwMode="auto">
            <a:xfrm>
              <a:off x="2323" y="2846"/>
              <a:ext cx="56" cy="51"/>
            </a:xfrm>
            <a:custGeom>
              <a:avLst/>
              <a:gdLst>
                <a:gd name="T0" fmla="*/ 0 w 56"/>
                <a:gd name="T1" fmla="*/ 0 h 51"/>
                <a:gd name="T2" fmla="*/ 56 w 56"/>
                <a:gd name="T3" fmla="*/ 0 h 51"/>
                <a:gd name="T4" fmla="*/ 56 w 56"/>
                <a:gd name="T5" fmla="*/ 51 h 51"/>
                <a:gd name="T6" fmla="*/ 0 w 56"/>
                <a:gd name="T7" fmla="*/ 51 h 51"/>
                <a:gd name="T8" fmla="*/ 0 w 56"/>
                <a:gd name="T9" fmla="*/ 0 h 51"/>
                <a:gd name="T10" fmla="*/ 3 w 56"/>
                <a:gd name="T11" fmla="*/ 49 h 51"/>
                <a:gd name="T12" fmla="*/ 2 w 56"/>
                <a:gd name="T13" fmla="*/ 48 h 51"/>
                <a:gd name="T14" fmla="*/ 54 w 56"/>
                <a:gd name="T15" fmla="*/ 48 h 51"/>
                <a:gd name="T16" fmla="*/ 53 w 56"/>
                <a:gd name="T17" fmla="*/ 49 h 51"/>
                <a:gd name="T18" fmla="*/ 53 w 56"/>
                <a:gd name="T19" fmla="*/ 1 h 51"/>
                <a:gd name="T20" fmla="*/ 54 w 56"/>
                <a:gd name="T21" fmla="*/ 2 h 51"/>
                <a:gd name="T22" fmla="*/ 2 w 56"/>
                <a:gd name="T23" fmla="*/ 2 h 51"/>
                <a:gd name="T24" fmla="*/ 3 w 56"/>
                <a:gd name="T25" fmla="*/ 1 h 51"/>
                <a:gd name="T26" fmla="*/ 3 w 56"/>
                <a:gd name="T27"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1">
                  <a:moveTo>
                    <a:pt x="0" y="0"/>
                  </a:moveTo>
                  <a:lnTo>
                    <a:pt x="56" y="0"/>
                  </a:lnTo>
                  <a:lnTo>
                    <a:pt x="56" y="51"/>
                  </a:lnTo>
                  <a:lnTo>
                    <a:pt x="0" y="51"/>
                  </a:lnTo>
                  <a:lnTo>
                    <a:pt x="0" y="0"/>
                  </a:lnTo>
                  <a:close/>
                  <a:moveTo>
                    <a:pt x="3" y="49"/>
                  </a:moveTo>
                  <a:lnTo>
                    <a:pt x="2" y="48"/>
                  </a:lnTo>
                  <a:lnTo>
                    <a:pt x="54" y="48"/>
                  </a:lnTo>
                  <a:lnTo>
                    <a:pt x="53" y="49"/>
                  </a:lnTo>
                  <a:lnTo>
                    <a:pt x="53" y="1"/>
                  </a:lnTo>
                  <a:lnTo>
                    <a:pt x="54" y="2"/>
                  </a:lnTo>
                  <a:lnTo>
                    <a:pt x="2" y="2"/>
                  </a:lnTo>
                  <a:lnTo>
                    <a:pt x="3" y="1"/>
                  </a:lnTo>
                  <a:lnTo>
                    <a:pt x="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300">
              <a:extLst>
                <a:ext uri="{FF2B5EF4-FFF2-40B4-BE49-F238E27FC236}">
                  <a16:creationId xmlns:a16="http://schemas.microsoft.com/office/drawing/2014/main" id="{7C0DDE4A-DA78-4838-8BC8-26F5D8A2872C}"/>
                </a:ext>
              </a:extLst>
            </p:cNvPr>
            <p:cNvSpPr>
              <a:spLocks noChangeArrowheads="1"/>
            </p:cNvSpPr>
            <p:nvPr/>
          </p:nvSpPr>
          <p:spPr bwMode="auto">
            <a:xfrm>
              <a:off x="2323" y="2846"/>
              <a:ext cx="56" cy="51"/>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7" name="Freeform 301">
              <a:extLst>
                <a:ext uri="{FF2B5EF4-FFF2-40B4-BE49-F238E27FC236}">
                  <a16:creationId xmlns:a16="http://schemas.microsoft.com/office/drawing/2014/main" id="{105C5CBA-DFC0-4E47-AF33-EC3F615C8024}"/>
                </a:ext>
              </a:extLst>
            </p:cNvPr>
            <p:cNvSpPr>
              <a:spLocks/>
            </p:cNvSpPr>
            <p:nvPr/>
          </p:nvSpPr>
          <p:spPr bwMode="auto">
            <a:xfrm>
              <a:off x="2325" y="2847"/>
              <a:ext cx="52" cy="48"/>
            </a:xfrm>
            <a:custGeom>
              <a:avLst/>
              <a:gdLst>
                <a:gd name="T0" fmla="*/ 1 w 52"/>
                <a:gd name="T1" fmla="*/ 48 h 48"/>
                <a:gd name="T2" fmla="*/ 0 w 52"/>
                <a:gd name="T3" fmla="*/ 47 h 48"/>
                <a:gd name="T4" fmla="*/ 52 w 52"/>
                <a:gd name="T5" fmla="*/ 47 h 48"/>
                <a:gd name="T6" fmla="*/ 51 w 52"/>
                <a:gd name="T7" fmla="*/ 48 h 48"/>
                <a:gd name="T8" fmla="*/ 51 w 52"/>
                <a:gd name="T9" fmla="*/ 0 h 48"/>
                <a:gd name="T10" fmla="*/ 52 w 52"/>
                <a:gd name="T11" fmla="*/ 1 h 48"/>
                <a:gd name="T12" fmla="*/ 0 w 52"/>
                <a:gd name="T13" fmla="*/ 1 h 48"/>
                <a:gd name="T14" fmla="*/ 1 w 52"/>
                <a:gd name="T15" fmla="*/ 0 h 48"/>
                <a:gd name="T16" fmla="*/ 1 w 5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8">
                  <a:moveTo>
                    <a:pt x="1" y="48"/>
                  </a:moveTo>
                  <a:lnTo>
                    <a:pt x="0" y="47"/>
                  </a:lnTo>
                  <a:lnTo>
                    <a:pt x="52" y="47"/>
                  </a:lnTo>
                  <a:lnTo>
                    <a:pt x="51" y="48"/>
                  </a:lnTo>
                  <a:lnTo>
                    <a:pt x="51" y="0"/>
                  </a:lnTo>
                  <a:lnTo>
                    <a:pt x="52" y="1"/>
                  </a:lnTo>
                  <a:lnTo>
                    <a:pt x="0" y="1"/>
                  </a:lnTo>
                  <a:lnTo>
                    <a:pt x="1" y="0"/>
                  </a:lnTo>
                  <a:lnTo>
                    <a:pt x="1" y="4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302">
              <a:extLst>
                <a:ext uri="{FF2B5EF4-FFF2-40B4-BE49-F238E27FC236}">
                  <a16:creationId xmlns:a16="http://schemas.microsoft.com/office/drawing/2014/main" id="{24A69358-128A-4D15-8760-C31F17F54F24}"/>
                </a:ext>
              </a:extLst>
            </p:cNvPr>
            <p:cNvSpPr>
              <a:spLocks noChangeArrowheads="1"/>
            </p:cNvSpPr>
            <p:nvPr/>
          </p:nvSpPr>
          <p:spPr bwMode="auto">
            <a:xfrm>
              <a:off x="2333" y="2854"/>
              <a:ext cx="44"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9" name="Rectangle 303">
              <a:extLst>
                <a:ext uri="{FF2B5EF4-FFF2-40B4-BE49-F238E27FC236}">
                  <a16:creationId xmlns:a16="http://schemas.microsoft.com/office/drawing/2014/main" id="{112D61D0-9BC3-4CB4-99C8-6B76CE68EAF7}"/>
                </a:ext>
              </a:extLst>
            </p:cNvPr>
            <p:cNvSpPr>
              <a:spLocks noChangeArrowheads="1"/>
            </p:cNvSpPr>
            <p:nvPr/>
          </p:nvSpPr>
          <p:spPr bwMode="auto">
            <a:xfrm>
              <a:off x="2343" y="2853"/>
              <a:ext cx="4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0" name="Freeform 304">
              <a:extLst>
                <a:ext uri="{FF2B5EF4-FFF2-40B4-BE49-F238E27FC236}">
                  <a16:creationId xmlns:a16="http://schemas.microsoft.com/office/drawing/2014/main" id="{5C2A7283-B430-40F7-9AF6-F753186AFA0E}"/>
                </a:ext>
              </a:extLst>
            </p:cNvPr>
            <p:cNvSpPr>
              <a:spLocks noEditPoints="1"/>
            </p:cNvSpPr>
            <p:nvPr/>
          </p:nvSpPr>
          <p:spPr bwMode="auto">
            <a:xfrm>
              <a:off x="2323" y="2918"/>
              <a:ext cx="56" cy="49"/>
            </a:xfrm>
            <a:custGeom>
              <a:avLst/>
              <a:gdLst>
                <a:gd name="T0" fmla="*/ 0 w 56"/>
                <a:gd name="T1" fmla="*/ 0 h 49"/>
                <a:gd name="T2" fmla="*/ 56 w 56"/>
                <a:gd name="T3" fmla="*/ 0 h 49"/>
                <a:gd name="T4" fmla="*/ 56 w 56"/>
                <a:gd name="T5" fmla="*/ 49 h 49"/>
                <a:gd name="T6" fmla="*/ 0 w 56"/>
                <a:gd name="T7" fmla="*/ 49 h 49"/>
                <a:gd name="T8" fmla="*/ 0 w 56"/>
                <a:gd name="T9" fmla="*/ 0 h 49"/>
                <a:gd name="T10" fmla="*/ 3 w 56"/>
                <a:gd name="T11" fmla="*/ 47 h 49"/>
                <a:gd name="T12" fmla="*/ 2 w 56"/>
                <a:gd name="T13" fmla="*/ 46 h 49"/>
                <a:gd name="T14" fmla="*/ 54 w 56"/>
                <a:gd name="T15" fmla="*/ 46 h 49"/>
                <a:gd name="T16" fmla="*/ 53 w 56"/>
                <a:gd name="T17" fmla="*/ 47 h 49"/>
                <a:gd name="T18" fmla="*/ 53 w 56"/>
                <a:gd name="T19" fmla="*/ 2 h 49"/>
                <a:gd name="T20" fmla="*/ 54 w 56"/>
                <a:gd name="T21" fmla="*/ 3 h 49"/>
                <a:gd name="T22" fmla="*/ 2 w 56"/>
                <a:gd name="T23" fmla="*/ 3 h 49"/>
                <a:gd name="T24" fmla="*/ 3 w 56"/>
                <a:gd name="T25" fmla="*/ 2 h 49"/>
                <a:gd name="T26" fmla="*/ 3 w 56"/>
                <a:gd name="T27"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9">
                  <a:moveTo>
                    <a:pt x="0" y="0"/>
                  </a:moveTo>
                  <a:lnTo>
                    <a:pt x="56" y="0"/>
                  </a:lnTo>
                  <a:lnTo>
                    <a:pt x="56" y="49"/>
                  </a:lnTo>
                  <a:lnTo>
                    <a:pt x="0" y="49"/>
                  </a:lnTo>
                  <a:lnTo>
                    <a:pt x="0" y="0"/>
                  </a:lnTo>
                  <a:close/>
                  <a:moveTo>
                    <a:pt x="3" y="47"/>
                  </a:moveTo>
                  <a:lnTo>
                    <a:pt x="2" y="46"/>
                  </a:lnTo>
                  <a:lnTo>
                    <a:pt x="54" y="46"/>
                  </a:lnTo>
                  <a:lnTo>
                    <a:pt x="53" y="47"/>
                  </a:lnTo>
                  <a:lnTo>
                    <a:pt x="53" y="2"/>
                  </a:lnTo>
                  <a:lnTo>
                    <a:pt x="54" y="3"/>
                  </a:lnTo>
                  <a:lnTo>
                    <a:pt x="2" y="3"/>
                  </a:lnTo>
                  <a:lnTo>
                    <a:pt x="3" y="2"/>
                  </a:lnTo>
                  <a:lnTo>
                    <a:pt x="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1" name="Rectangle 305">
              <a:extLst>
                <a:ext uri="{FF2B5EF4-FFF2-40B4-BE49-F238E27FC236}">
                  <a16:creationId xmlns:a16="http://schemas.microsoft.com/office/drawing/2014/main" id="{F9A4ECD2-E2C7-4D68-AE3E-2E8934A13724}"/>
                </a:ext>
              </a:extLst>
            </p:cNvPr>
            <p:cNvSpPr>
              <a:spLocks noChangeArrowheads="1"/>
            </p:cNvSpPr>
            <p:nvPr/>
          </p:nvSpPr>
          <p:spPr bwMode="auto">
            <a:xfrm>
              <a:off x="2323" y="2918"/>
              <a:ext cx="56" cy="4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2" name="Freeform 306">
              <a:extLst>
                <a:ext uri="{FF2B5EF4-FFF2-40B4-BE49-F238E27FC236}">
                  <a16:creationId xmlns:a16="http://schemas.microsoft.com/office/drawing/2014/main" id="{504596CF-546B-46D1-B38C-A089A6E9576C}"/>
                </a:ext>
              </a:extLst>
            </p:cNvPr>
            <p:cNvSpPr>
              <a:spLocks/>
            </p:cNvSpPr>
            <p:nvPr/>
          </p:nvSpPr>
          <p:spPr bwMode="auto">
            <a:xfrm>
              <a:off x="2325" y="2920"/>
              <a:ext cx="52" cy="45"/>
            </a:xfrm>
            <a:custGeom>
              <a:avLst/>
              <a:gdLst>
                <a:gd name="T0" fmla="*/ 1 w 52"/>
                <a:gd name="T1" fmla="*/ 45 h 45"/>
                <a:gd name="T2" fmla="*/ 0 w 52"/>
                <a:gd name="T3" fmla="*/ 44 h 45"/>
                <a:gd name="T4" fmla="*/ 52 w 52"/>
                <a:gd name="T5" fmla="*/ 44 h 45"/>
                <a:gd name="T6" fmla="*/ 51 w 52"/>
                <a:gd name="T7" fmla="*/ 45 h 45"/>
                <a:gd name="T8" fmla="*/ 51 w 52"/>
                <a:gd name="T9" fmla="*/ 0 h 45"/>
                <a:gd name="T10" fmla="*/ 52 w 52"/>
                <a:gd name="T11" fmla="*/ 1 h 45"/>
                <a:gd name="T12" fmla="*/ 0 w 52"/>
                <a:gd name="T13" fmla="*/ 1 h 45"/>
                <a:gd name="T14" fmla="*/ 1 w 52"/>
                <a:gd name="T15" fmla="*/ 0 h 45"/>
                <a:gd name="T16" fmla="*/ 1 w 52"/>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5">
                  <a:moveTo>
                    <a:pt x="1" y="45"/>
                  </a:moveTo>
                  <a:lnTo>
                    <a:pt x="0" y="44"/>
                  </a:lnTo>
                  <a:lnTo>
                    <a:pt x="52" y="44"/>
                  </a:lnTo>
                  <a:lnTo>
                    <a:pt x="51" y="45"/>
                  </a:lnTo>
                  <a:lnTo>
                    <a:pt x="51" y="0"/>
                  </a:lnTo>
                  <a:lnTo>
                    <a:pt x="52" y="1"/>
                  </a:lnTo>
                  <a:lnTo>
                    <a:pt x="0" y="1"/>
                  </a:lnTo>
                  <a:lnTo>
                    <a:pt x="1" y="0"/>
                  </a:lnTo>
                  <a:lnTo>
                    <a:pt x="1" y="45"/>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3" name="Rectangle 307">
              <a:extLst>
                <a:ext uri="{FF2B5EF4-FFF2-40B4-BE49-F238E27FC236}">
                  <a16:creationId xmlns:a16="http://schemas.microsoft.com/office/drawing/2014/main" id="{1A3C7623-CCB0-4369-B6FC-8D79E9269504}"/>
                </a:ext>
              </a:extLst>
            </p:cNvPr>
            <p:cNvSpPr>
              <a:spLocks noChangeArrowheads="1"/>
            </p:cNvSpPr>
            <p:nvPr/>
          </p:nvSpPr>
          <p:spPr bwMode="auto">
            <a:xfrm>
              <a:off x="2336" y="2925"/>
              <a:ext cx="41"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08">
              <a:extLst>
                <a:ext uri="{FF2B5EF4-FFF2-40B4-BE49-F238E27FC236}">
                  <a16:creationId xmlns:a16="http://schemas.microsoft.com/office/drawing/2014/main" id="{3C15847B-F61B-401C-8431-1782A4C44A62}"/>
                </a:ext>
              </a:extLst>
            </p:cNvPr>
            <p:cNvSpPr>
              <a:spLocks noChangeArrowheads="1"/>
            </p:cNvSpPr>
            <p:nvPr/>
          </p:nvSpPr>
          <p:spPr bwMode="auto">
            <a:xfrm>
              <a:off x="2345" y="2924"/>
              <a:ext cx="4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7" name="Freeform 309">
              <a:extLst>
                <a:ext uri="{FF2B5EF4-FFF2-40B4-BE49-F238E27FC236}">
                  <a16:creationId xmlns:a16="http://schemas.microsoft.com/office/drawing/2014/main" id="{ECAE93C8-5FF2-4556-8457-9D6B6339A1FE}"/>
                </a:ext>
              </a:extLst>
            </p:cNvPr>
            <p:cNvSpPr>
              <a:spLocks noEditPoints="1"/>
            </p:cNvSpPr>
            <p:nvPr/>
          </p:nvSpPr>
          <p:spPr bwMode="auto">
            <a:xfrm>
              <a:off x="2323" y="2976"/>
              <a:ext cx="56" cy="51"/>
            </a:xfrm>
            <a:custGeom>
              <a:avLst/>
              <a:gdLst>
                <a:gd name="T0" fmla="*/ 0 w 56"/>
                <a:gd name="T1" fmla="*/ 0 h 51"/>
                <a:gd name="T2" fmla="*/ 56 w 56"/>
                <a:gd name="T3" fmla="*/ 0 h 51"/>
                <a:gd name="T4" fmla="*/ 56 w 56"/>
                <a:gd name="T5" fmla="*/ 51 h 51"/>
                <a:gd name="T6" fmla="*/ 0 w 56"/>
                <a:gd name="T7" fmla="*/ 51 h 51"/>
                <a:gd name="T8" fmla="*/ 0 w 56"/>
                <a:gd name="T9" fmla="*/ 0 h 51"/>
                <a:gd name="T10" fmla="*/ 3 w 56"/>
                <a:gd name="T11" fmla="*/ 50 h 51"/>
                <a:gd name="T12" fmla="*/ 2 w 56"/>
                <a:gd name="T13" fmla="*/ 49 h 51"/>
                <a:gd name="T14" fmla="*/ 54 w 56"/>
                <a:gd name="T15" fmla="*/ 49 h 51"/>
                <a:gd name="T16" fmla="*/ 53 w 56"/>
                <a:gd name="T17" fmla="*/ 50 h 51"/>
                <a:gd name="T18" fmla="*/ 53 w 56"/>
                <a:gd name="T19" fmla="*/ 1 h 51"/>
                <a:gd name="T20" fmla="*/ 54 w 56"/>
                <a:gd name="T21" fmla="*/ 3 h 51"/>
                <a:gd name="T22" fmla="*/ 2 w 56"/>
                <a:gd name="T23" fmla="*/ 3 h 51"/>
                <a:gd name="T24" fmla="*/ 3 w 56"/>
                <a:gd name="T25" fmla="*/ 1 h 51"/>
                <a:gd name="T26" fmla="*/ 3 w 56"/>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1">
                  <a:moveTo>
                    <a:pt x="0" y="0"/>
                  </a:moveTo>
                  <a:lnTo>
                    <a:pt x="56" y="0"/>
                  </a:lnTo>
                  <a:lnTo>
                    <a:pt x="56" y="51"/>
                  </a:lnTo>
                  <a:lnTo>
                    <a:pt x="0" y="51"/>
                  </a:lnTo>
                  <a:lnTo>
                    <a:pt x="0" y="0"/>
                  </a:lnTo>
                  <a:close/>
                  <a:moveTo>
                    <a:pt x="3" y="50"/>
                  </a:moveTo>
                  <a:lnTo>
                    <a:pt x="2" y="49"/>
                  </a:lnTo>
                  <a:lnTo>
                    <a:pt x="54" y="49"/>
                  </a:lnTo>
                  <a:lnTo>
                    <a:pt x="53" y="50"/>
                  </a:lnTo>
                  <a:lnTo>
                    <a:pt x="53" y="1"/>
                  </a:lnTo>
                  <a:lnTo>
                    <a:pt x="54" y="3"/>
                  </a:lnTo>
                  <a:lnTo>
                    <a:pt x="2" y="3"/>
                  </a:lnTo>
                  <a:lnTo>
                    <a:pt x="3" y="1"/>
                  </a:lnTo>
                  <a:lnTo>
                    <a:pt x="3"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10">
              <a:extLst>
                <a:ext uri="{FF2B5EF4-FFF2-40B4-BE49-F238E27FC236}">
                  <a16:creationId xmlns:a16="http://schemas.microsoft.com/office/drawing/2014/main" id="{F8F19C10-518D-4FE4-B1F8-EC6C65B04FB1}"/>
                </a:ext>
              </a:extLst>
            </p:cNvPr>
            <p:cNvSpPr>
              <a:spLocks noChangeArrowheads="1"/>
            </p:cNvSpPr>
            <p:nvPr/>
          </p:nvSpPr>
          <p:spPr bwMode="auto">
            <a:xfrm>
              <a:off x="2323" y="2976"/>
              <a:ext cx="56" cy="51"/>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9" name="Freeform 311">
              <a:extLst>
                <a:ext uri="{FF2B5EF4-FFF2-40B4-BE49-F238E27FC236}">
                  <a16:creationId xmlns:a16="http://schemas.microsoft.com/office/drawing/2014/main" id="{083EF4BA-97BC-4C91-BCE1-4572DF7BB2D0}"/>
                </a:ext>
              </a:extLst>
            </p:cNvPr>
            <p:cNvSpPr>
              <a:spLocks/>
            </p:cNvSpPr>
            <p:nvPr/>
          </p:nvSpPr>
          <p:spPr bwMode="auto">
            <a:xfrm>
              <a:off x="2325" y="2977"/>
              <a:ext cx="52" cy="49"/>
            </a:xfrm>
            <a:custGeom>
              <a:avLst/>
              <a:gdLst>
                <a:gd name="T0" fmla="*/ 1 w 52"/>
                <a:gd name="T1" fmla="*/ 49 h 49"/>
                <a:gd name="T2" fmla="*/ 0 w 52"/>
                <a:gd name="T3" fmla="*/ 48 h 49"/>
                <a:gd name="T4" fmla="*/ 52 w 52"/>
                <a:gd name="T5" fmla="*/ 48 h 49"/>
                <a:gd name="T6" fmla="*/ 51 w 52"/>
                <a:gd name="T7" fmla="*/ 49 h 49"/>
                <a:gd name="T8" fmla="*/ 51 w 52"/>
                <a:gd name="T9" fmla="*/ 0 h 49"/>
                <a:gd name="T10" fmla="*/ 52 w 52"/>
                <a:gd name="T11" fmla="*/ 2 h 49"/>
                <a:gd name="T12" fmla="*/ 0 w 52"/>
                <a:gd name="T13" fmla="*/ 2 h 49"/>
                <a:gd name="T14" fmla="*/ 1 w 52"/>
                <a:gd name="T15" fmla="*/ 0 h 49"/>
                <a:gd name="T16" fmla="*/ 1 w 5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9">
                  <a:moveTo>
                    <a:pt x="1" y="49"/>
                  </a:moveTo>
                  <a:lnTo>
                    <a:pt x="0" y="48"/>
                  </a:lnTo>
                  <a:lnTo>
                    <a:pt x="52" y="48"/>
                  </a:lnTo>
                  <a:lnTo>
                    <a:pt x="51" y="49"/>
                  </a:lnTo>
                  <a:lnTo>
                    <a:pt x="51" y="0"/>
                  </a:lnTo>
                  <a:lnTo>
                    <a:pt x="52" y="2"/>
                  </a:lnTo>
                  <a:lnTo>
                    <a:pt x="0" y="2"/>
                  </a:lnTo>
                  <a:lnTo>
                    <a:pt x="1" y="0"/>
                  </a:lnTo>
                  <a:lnTo>
                    <a:pt x="1" y="49"/>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312">
              <a:extLst>
                <a:ext uri="{FF2B5EF4-FFF2-40B4-BE49-F238E27FC236}">
                  <a16:creationId xmlns:a16="http://schemas.microsoft.com/office/drawing/2014/main" id="{17909937-C21E-4675-BF9A-6099AA091D11}"/>
                </a:ext>
              </a:extLst>
            </p:cNvPr>
            <p:cNvSpPr>
              <a:spLocks noChangeArrowheads="1"/>
            </p:cNvSpPr>
            <p:nvPr/>
          </p:nvSpPr>
          <p:spPr bwMode="auto">
            <a:xfrm>
              <a:off x="2333" y="2984"/>
              <a:ext cx="44"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1" name="Rectangle 313">
              <a:extLst>
                <a:ext uri="{FF2B5EF4-FFF2-40B4-BE49-F238E27FC236}">
                  <a16:creationId xmlns:a16="http://schemas.microsoft.com/office/drawing/2014/main" id="{43778605-C592-4F9B-9B73-B9E878BA9BCB}"/>
                </a:ext>
              </a:extLst>
            </p:cNvPr>
            <p:cNvSpPr>
              <a:spLocks noChangeArrowheads="1"/>
            </p:cNvSpPr>
            <p:nvPr/>
          </p:nvSpPr>
          <p:spPr bwMode="auto">
            <a:xfrm>
              <a:off x="2343" y="2985"/>
              <a:ext cx="4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2" name="Freeform 314">
              <a:extLst>
                <a:ext uri="{FF2B5EF4-FFF2-40B4-BE49-F238E27FC236}">
                  <a16:creationId xmlns:a16="http://schemas.microsoft.com/office/drawing/2014/main" id="{F31089A8-FB6D-48A5-B627-CA5AA85A73C7}"/>
                </a:ext>
              </a:extLst>
            </p:cNvPr>
            <p:cNvSpPr>
              <a:spLocks noEditPoints="1"/>
            </p:cNvSpPr>
            <p:nvPr/>
          </p:nvSpPr>
          <p:spPr bwMode="auto">
            <a:xfrm>
              <a:off x="2323" y="3046"/>
              <a:ext cx="56" cy="51"/>
            </a:xfrm>
            <a:custGeom>
              <a:avLst/>
              <a:gdLst>
                <a:gd name="T0" fmla="*/ 0 w 56"/>
                <a:gd name="T1" fmla="*/ 0 h 51"/>
                <a:gd name="T2" fmla="*/ 56 w 56"/>
                <a:gd name="T3" fmla="*/ 0 h 51"/>
                <a:gd name="T4" fmla="*/ 56 w 56"/>
                <a:gd name="T5" fmla="*/ 51 h 51"/>
                <a:gd name="T6" fmla="*/ 0 w 56"/>
                <a:gd name="T7" fmla="*/ 51 h 51"/>
                <a:gd name="T8" fmla="*/ 0 w 56"/>
                <a:gd name="T9" fmla="*/ 0 h 51"/>
                <a:gd name="T10" fmla="*/ 3 w 56"/>
                <a:gd name="T11" fmla="*/ 50 h 51"/>
                <a:gd name="T12" fmla="*/ 2 w 56"/>
                <a:gd name="T13" fmla="*/ 49 h 51"/>
                <a:gd name="T14" fmla="*/ 54 w 56"/>
                <a:gd name="T15" fmla="*/ 49 h 51"/>
                <a:gd name="T16" fmla="*/ 53 w 56"/>
                <a:gd name="T17" fmla="*/ 50 h 51"/>
                <a:gd name="T18" fmla="*/ 53 w 56"/>
                <a:gd name="T19" fmla="*/ 2 h 51"/>
                <a:gd name="T20" fmla="*/ 54 w 56"/>
                <a:gd name="T21" fmla="*/ 3 h 51"/>
                <a:gd name="T22" fmla="*/ 2 w 56"/>
                <a:gd name="T23" fmla="*/ 3 h 51"/>
                <a:gd name="T24" fmla="*/ 3 w 56"/>
                <a:gd name="T25" fmla="*/ 2 h 51"/>
                <a:gd name="T26" fmla="*/ 3 w 56"/>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1">
                  <a:moveTo>
                    <a:pt x="0" y="0"/>
                  </a:moveTo>
                  <a:lnTo>
                    <a:pt x="56" y="0"/>
                  </a:lnTo>
                  <a:lnTo>
                    <a:pt x="56" y="51"/>
                  </a:lnTo>
                  <a:lnTo>
                    <a:pt x="0" y="51"/>
                  </a:lnTo>
                  <a:lnTo>
                    <a:pt x="0" y="0"/>
                  </a:lnTo>
                  <a:close/>
                  <a:moveTo>
                    <a:pt x="3" y="50"/>
                  </a:moveTo>
                  <a:lnTo>
                    <a:pt x="2" y="49"/>
                  </a:lnTo>
                  <a:lnTo>
                    <a:pt x="54" y="49"/>
                  </a:lnTo>
                  <a:lnTo>
                    <a:pt x="53" y="50"/>
                  </a:lnTo>
                  <a:lnTo>
                    <a:pt x="53" y="2"/>
                  </a:lnTo>
                  <a:lnTo>
                    <a:pt x="54" y="3"/>
                  </a:lnTo>
                  <a:lnTo>
                    <a:pt x="2" y="3"/>
                  </a:lnTo>
                  <a:lnTo>
                    <a:pt x="3" y="2"/>
                  </a:lnTo>
                  <a:lnTo>
                    <a:pt x="3"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3" name="Rectangle 315">
              <a:extLst>
                <a:ext uri="{FF2B5EF4-FFF2-40B4-BE49-F238E27FC236}">
                  <a16:creationId xmlns:a16="http://schemas.microsoft.com/office/drawing/2014/main" id="{F5338282-07C5-4D65-9916-678F0A255018}"/>
                </a:ext>
              </a:extLst>
            </p:cNvPr>
            <p:cNvSpPr>
              <a:spLocks noChangeArrowheads="1"/>
            </p:cNvSpPr>
            <p:nvPr/>
          </p:nvSpPr>
          <p:spPr bwMode="auto">
            <a:xfrm>
              <a:off x="2323" y="3046"/>
              <a:ext cx="56" cy="51"/>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4" name="Freeform 316">
              <a:extLst>
                <a:ext uri="{FF2B5EF4-FFF2-40B4-BE49-F238E27FC236}">
                  <a16:creationId xmlns:a16="http://schemas.microsoft.com/office/drawing/2014/main" id="{555E0716-D83C-49B5-BFD1-DAD734EC607D}"/>
                </a:ext>
              </a:extLst>
            </p:cNvPr>
            <p:cNvSpPr>
              <a:spLocks/>
            </p:cNvSpPr>
            <p:nvPr/>
          </p:nvSpPr>
          <p:spPr bwMode="auto">
            <a:xfrm>
              <a:off x="2325" y="3048"/>
              <a:ext cx="52" cy="48"/>
            </a:xfrm>
            <a:custGeom>
              <a:avLst/>
              <a:gdLst>
                <a:gd name="T0" fmla="*/ 1 w 52"/>
                <a:gd name="T1" fmla="*/ 48 h 48"/>
                <a:gd name="T2" fmla="*/ 0 w 52"/>
                <a:gd name="T3" fmla="*/ 47 h 48"/>
                <a:gd name="T4" fmla="*/ 52 w 52"/>
                <a:gd name="T5" fmla="*/ 47 h 48"/>
                <a:gd name="T6" fmla="*/ 51 w 52"/>
                <a:gd name="T7" fmla="*/ 48 h 48"/>
                <a:gd name="T8" fmla="*/ 51 w 52"/>
                <a:gd name="T9" fmla="*/ 0 h 48"/>
                <a:gd name="T10" fmla="*/ 52 w 52"/>
                <a:gd name="T11" fmla="*/ 1 h 48"/>
                <a:gd name="T12" fmla="*/ 0 w 52"/>
                <a:gd name="T13" fmla="*/ 1 h 48"/>
                <a:gd name="T14" fmla="*/ 1 w 52"/>
                <a:gd name="T15" fmla="*/ 0 h 48"/>
                <a:gd name="T16" fmla="*/ 1 w 5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8">
                  <a:moveTo>
                    <a:pt x="1" y="48"/>
                  </a:moveTo>
                  <a:lnTo>
                    <a:pt x="0" y="47"/>
                  </a:lnTo>
                  <a:lnTo>
                    <a:pt x="52" y="47"/>
                  </a:lnTo>
                  <a:lnTo>
                    <a:pt x="51" y="48"/>
                  </a:lnTo>
                  <a:lnTo>
                    <a:pt x="51" y="0"/>
                  </a:lnTo>
                  <a:lnTo>
                    <a:pt x="52" y="1"/>
                  </a:lnTo>
                  <a:lnTo>
                    <a:pt x="0" y="1"/>
                  </a:lnTo>
                  <a:lnTo>
                    <a:pt x="1" y="0"/>
                  </a:lnTo>
                  <a:lnTo>
                    <a:pt x="1" y="4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5" name="Rectangle 317">
              <a:extLst>
                <a:ext uri="{FF2B5EF4-FFF2-40B4-BE49-F238E27FC236}">
                  <a16:creationId xmlns:a16="http://schemas.microsoft.com/office/drawing/2014/main" id="{0C54841F-F31F-4486-B44C-9907966BDE39}"/>
                </a:ext>
              </a:extLst>
            </p:cNvPr>
            <p:cNvSpPr>
              <a:spLocks noChangeArrowheads="1"/>
            </p:cNvSpPr>
            <p:nvPr/>
          </p:nvSpPr>
          <p:spPr bwMode="auto">
            <a:xfrm>
              <a:off x="2336" y="3055"/>
              <a:ext cx="41"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6" name="Rectangle 318">
              <a:extLst>
                <a:ext uri="{FF2B5EF4-FFF2-40B4-BE49-F238E27FC236}">
                  <a16:creationId xmlns:a16="http://schemas.microsoft.com/office/drawing/2014/main" id="{5E11B0A8-AC6F-4CD3-8051-A936B99A7D3E}"/>
                </a:ext>
              </a:extLst>
            </p:cNvPr>
            <p:cNvSpPr>
              <a:spLocks noChangeArrowheads="1"/>
            </p:cNvSpPr>
            <p:nvPr/>
          </p:nvSpPr>
          <p:spPr bwMode="auto">
            <a:xfrm>
              <a:off x="2345" y="3054"/>
              <a:ext cx="4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7" name="Freeform 319">
              <a:extLst>
                <a:ext uri="{FF2B5EF4-FFF2-40B4-BE49-F238E27FC236}">
                  <a16:creationId xmlns:a16="http://schemas.microsoft.com/office/drawing/2014/main" id="{B16ED4A6-84E7-4D31-BCF9-9E30A7B4E654}"/>
                </a:ext>
              </a:extLst>
            </p:cNvPr>
            <p:cNvSpPr>
              <a:spLocks noEditPoints="1"/>
            </p:cNvSpPr>
            <p:nvPr/>
          </p:nvSpPr>
          <p:spPr bwMode="auto">
            <a:xfrm>
              <a:off x="2323" y="3107"/>
              <a:ext cx="56" cy="48"/>
            </a:xfrm>
            <a:custGeom>
              <a:avLst/>
              <a:gdLst>
                <a:gd name="T0" fmla="*/ 0 w 56"/>
                <a:gd name="T1" fmla="*/ 0 h 48"/>
                <a:gd name="T2" fmla="*/ 56 w 56"/>
                <a:gd name="T3" fmla="*/ 0 h 48"/>
                <a:gd name="T4" fmla="*/ 56 w 56"/>
                <a:gd name="T5" fmla="*/ 48 h 48"/>
                <a:gd name="T6" fmla="*/ 0 w 56"/>
                <a:gd name="T7" fmla="*/ 48 h 48"/>
                <a:gd name="T8" fmla="*/ 0 w 56"/>
                <a:gd name="T9" fmla="*/ 0 h 48"/>
                <a:gd name="T10" fmla="*/ 3 w 56"/>
                <a:gd name="T11" fmla="*/ 47 h 48"/>
                <a:gd name="T12" fmla="*/ 2 w 56"/>
                <a:gd name="T13" fmla="*/ 46 h 48"/>
                <a:gd name="T14" fmla="*/ 54 w 56"/>
                <a:gd name="T15" fmla="*/ 46 h 48"/>
                <a:gd name="T16" fmla="*/ 53 w 56"/>
                <a:gd name="T17" fmla="*/ 47 h 48"/>
                <a:gd name="T18" fmla="*/ 53 w 56"/>
                <a:gd name="T19" fmla="*/ 1 h 48"/>
                <a:gd name="T20" fmla="*/ 54 w 56"/>
                <a:gd name="T21" fmla="*/ 2 h 48"/>
                <a:gd name="T22" fmla="*/ 2 w 56"/>
                <a:gd name="T23" fmla="*/ 2 h 48"/>
                <a:gd name="T24" fmla="*/ 3 w 56"/>
                <a:gd name="T25" fmla="*/ 1 h 48"/>
                <a:gd name="T26" fmla="*/ 3 w 56"/>
                <a:gd name="T27"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8">
                  <a:moveTo>
                    <a:pt x="0" y="0"/>
                  </a:moveTo>
                  <a:lnTo>
                    <a:pt x="56" y="0"/>
                  </a:lnTo>
                  <a:lnTo>
                    <a:pt x="56" y="48"/>
                  </a:lnTo>
                  <a:lnTo>
                    <a:pt x="0" y="48"/>
                  </a:lnTo>
                  <a:lnTo>
                    <a:pt x="0" y="0"/>
                  </a:lnTo>
                  <a:close/>
                  <a:moveTo>
                    <a:pt x="3" y="47"/>
                  </a:moveTo>
                  <a:lnTo>
                    <a:pt x="2" y="46"/>
                  </a:lnTo>
                  <a:lnTo>
                    <a:pt x="54" y="46"/>
                  </a:lnTo>
                  <a:lnTo>
                    <a:pt x="53" y="47"/>
                  </a:lnTo>
                  <a:lnTo>
                    <a:pt x="53" y="1"/>
                  </a:lnTo>
                  <a:lnTo>
                    <a:pt x="54" y="2"/>
                  </a:lnTo>
                  <a:lnTo>
                    <a:pt x="2" y="2"/>
                  </a:lnTo>
                  <a:lnTo>
                    <a:pt x="3" y="1"/>
                  </a:lnTo>
                  <a:lnTo>
                    <a:pt x="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8" name="Rectangle 320">
              <a:extLst>
                <a:ext uri="{FF2B5EF4-FFF2-40B4-BE49-F238E27FC236}">
                  <a16:creationId xmlns:a16="http://schemas.microsoft.com/office/drawing/2014/main" id="{333B875D-F765-4B70-B68B-5321AD39E519}"/>
                </a:ext>
              </a:extLst>
            </p:cNvPr>
            <p:cNvSpPr>
              <a:spLocks noChangeArrowheads="1"/>
            </p:cNvSpPr>
            <p:nvPr/>
          </p:nvSpPr>
          <p:spPr bwMode="auto">
            <a:xfrm>
              <a:off x="2323" y="3107"/>
              <a:ext cx="56" cy="4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9" name="Freeform 321">
              <a:extLst>
                <a:ext uri="{FF2B5EF4-FFF2-40B4-BE49-F238E27FC236}">
                  <a16:creationId xmlns:a16="http://schemas.microsoft.com/office/drawing/2014/main" id="{988F442A-3A52-4B0D-92EB-C2DB179F912F}"/>
                </a:ext>
              </a:extLst>
            </p:cNvPr>
            <p:cNvSpPr>
              <a:spLocks/>
            </p:cNvSpPr>
            <p:nvPr/>
          </p:nvSpPr>
          <p:spPr bwMode="auto">
            <a:xfrm>
              <a:off x="2325" y="3108"/>
              <a:ext cx="52" cy="46"/>
            </a:xfrm>
            <a:custGeom>
              <a:avLst/>
              <a:gdLst>
                <a:gd name="T0" fmla="*/ 1 w 52"/>
                <a:gd name="T1" fmla="*/ 46 h 46"/>
                <a:gd name="T2" fmla="*/ 0 w 52"/>
                <a:gd name="T3" fmla="*/ 45 h 46"/>
                <a:gd name="T4" fmla="*/ 52 w 52"/>
                <a:gd name="T5" fmla="*/ 45 h 46"/>
                <a:gd name="T6" fmla="*/ 51 w 52"/>
                <a:gd name="T7" fmla="*/ 46 h 46"/>
                <a:gd name="T8" fmla="*/ 51 w 52"/>
                <a:gd name="T9" fmla="*/ 0 h 46"/>
                <a:gd name="T10" fmla="*/ 52 w 52"/>
                <a:gd name="T11" fmla="*/ 1 h 46"/>
                <a:gd name="T12" fmla="*/ 0 w 52"/>
                <a:gd name="T13" fmla="*/ 1 h 46"/>
                <a:gd name="T14" fmla="*/ 1 w 52"/>
                <a:gd name="T15" fmla="*/ 0 h 46"/>
                <a:gd name="T16" fmla="*/ 1 w 52"/>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6">
                  <a:moveTo>
                    <a:pt x="1" y="46"/>
                  </a:moveTo>
                  <a:lnTo>
                    <a:pt x="0" y="45"/>
                  </a:lnTo>
                  <a:lnTo>
                    <a:pt x="52" y="45"/>
                  </a:lnTo>
                  <a:lnTo>
                    <a:pt x="51" y="46"/>
                  </a:lnTo>
                  <a:lnTo>
                    <a:pt x="51" y="0"/>
                  </a:lnTo>
                  <a:lnTo>
                    <a:pt x="52" y="1"/>
                  </a:lnTo>
                  <a:lnTo>
                    <a:pt x="0" y="1"/>
                  </a:lnTo>
                  <a:lnTo>
                    <a:pt x="1" y="0"/>
                  </a:lnTo>
                  <a:lnTo>
                    <a:pt x="1" y="46"/>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0" name="Rectangle 322">
              <a:extLst>
                <a:ext uri="{FF2B5EF4-FFF2-40B4-BE49-F238E27FC236}">
                  <a16:creationId xmlns:a16="http://schemas.microsoft.com/office/drawing/2014/main" id="{227D99D3-3CE7-420C-95A1-60CCEAA272FB}"/>
                </a:ext>
              </a:extLst>
            </p:cNvPr>
            <p:cNvSpPr>
              <a:spLocks noChangeArrowheads="1"/>
            </p:cNvSpPr>
            <p:nvPr/>
          </p:nvSpPr>
          <p:spPr bwMode="auto">
            <a:xfrm>
              <a:off x="2333" y="3114"/>
              <a:ext cx="44" cy="4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1" name="Rectangle 323">
              <a:extLst>
                <a:ext uri="{FF2B5EF4-FFF2-40B4-BE49-F238E27FC236}">
                  <a16:creationId xmlns:a16="http://schemas.microsoft.com/office/drawing/2014/main" id="{BC2B3FC7-CC63-4764-9D9A-236CDF6E487F}"/>
                </a:ext>
              </a:extLst>
            </p:cNvPr>
            <p:cNvSpPr>
              <a:spLocks noChangeArrowheads="1"/>
            </p:cNvSpPr>
            <p:nvPr/>
          </p:nvSpPr>
          <p:spPr bwMode="auto">
            <a:xfrm>
              <a:off x="2343" y="3115"/>
              <a:ext cx="4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Arial" panose="020B0604020202020204" pitchFamily="34"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2" name="Rectangle 324">
              <a:extLst>
                <a:ext uri="{FF2B5EF4-FFF2-40B4-BE49-F238E27FC236}">
                  <a16:creationId xmlns:a16="http://schemas.microsoft.com/office/drawing/2014/main" id="{EF84DD5C-70C9-44F5-8C12-B0F79930D230}"/>
                </a:ext>
              </a:extLst>
            </p:cNvPr>
            <p:cNvSpPr>
              <a:spLocks noChangeArrowheads="1"/>
            </p:cNvSpPr>
            <p:nvPr/>
          </p:nvSpPr>
          <p:spPr bwMode="auto">
            <a:xfrm>
              <a:off x="2232" y="2682"/>
              <a:ext cx="93"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3" name="Rectangle 325">
              <a:extLst>
                <a:ext uri="{FF2B5EF4-FFF2-40B4-BE49-F238E27FC236}">
                  <a16:creationId xmlns:a16="http://schemas.microsoft.com/office/drawing/2014/main" id="{433B1316-8F03-408C-B880-1CC625EEC5EA}"/>
                </a:ext>
              </a:extLst>
            </p:cNvPr>
            <p:cNvSpPr>
              <a:spLocks noChangeArrowheads="1"/>
            </p:cNvSpPr>
            <p:nvPr/>
          </p:nvSpPr>
          <p:spPr bwMode="auto">
            <a:xfrm>
              <a:off x="2232" y="2682"/>
              <a:ext cx="93" cy="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4" name="Rectangle 326">
              <a:extLst>
                <a:ext uri="{FF2B5EF4-FFF2-40B4-BE49-F238E27FC236}">
                  <a16:creationId xmlns:a16="http://schemas.microsoft.com/office/drawing/2014/main" id="{C2C998DD-4A6F-4C18-A696-51A81D842BBE}"/>
                </a:ext>
              </a:extLst>
            </p:cNvPr>
            <p:cNvSpPr>
              <a:spLocks noChangeArrowheads="1"/>
            </p:cNvSpPr>
            <p:nvPr/>
          </p:nvSpPr>
          <p:spPr bwMode="auto">
            <a:xfrm>
              <a:off x="2232" y="2740"/>
              <a:ext cx="93"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5" name="Rectangle 327">
              <a:extLst>
                <a:ext uri="{FF2B5EF4-FFF2-40B4-BE49-F238E27FC236}">
                  <a16:creationId xmlns:a16="http://schemas.microsoft.com/office/drawing/2014/main" id="{6F9D02A1-A798-491C-86ED-766EFB58451A}"/>
                </a:ext>
              </a:extLst>
            </p:cNvPr>
            <p:cNvSpPr>
              <a:spLocks noChangeArrowheads="1"/>
            </p:cNvSpPr>
            <p:nvPr/>
          </p:nvSpPr>
          <p:spPr bwMode="auto">
            <a:xfrm>
              <a:off x="2232" y="2740"/>
              <a:ext cx="93" cy="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6" name="Rectangle 328">
              <a:extLst>
                <a:ext uri="{FF2B5EF4-FFF2-40B4-BE49-F238E27FC236}">
                  <a16:creationId xmlns:a16="http://schemas.microsoft.com/office/drawing/2014/main" id="{FF1CD7A5-0AA6-493D-856F-2FB7495E47EB}"/>
                </a:ext>
              </a:extLst>
            </p:cNvPr>
            <p:cNvSpPr>
              <a:spLocks noChangeArrowheads="1"/>
            </p:cNvSpPr>
            <p:nvPr/>
          </p:nvSpPr>
          <p:spPr bwMode="auto">
            <a:xfrm>
              <a:off x="2232" y="2812"/>
              <a:ext cx="93"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7" name="Rectangle 329">
              <a:extLst>
                <a:ext uri="{FF2B5EF4-FFF2-40B4-BE49-F238E27FC236}">
                  <a16:creationId xmlns:a16="http://schemas.microsoft.com/office/drawing/2014/main" id="{9A7BBDB0-F489-4E26-8529-B27B6BDA154E}"/>
                </a:ext>
              </a:extLst>
            </p:cNvPr>
            <p:cNvSpPr>
              <a:spLocks noChangeArrowheads="1"/>
            </p:cNvSpPr>
            <p:nvPr/>
          </p:nvSpPr>
          <p:spPr bwMode="auto">
            <a:xfrm>
              <a:off x="2232" y="2812"/>
              <a:ext cx="93" cy="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8" name="Rectangle 330">
              <a:extLst>
                <a:ext uri="{FF2B5EF4-FFF2-40B4-BE49-F238E27FC236}">
                  <a16:creationId xmlns:a16="http://schemas.microsoft.com/office/drawing/2014/main" id="{7D781CF5-A550-4CCE-8948-0C67774CC61B}"/>
                </a:ext>
              </a:extLst>
            </p:cNvPr>
            <p:cNvSpPr>
              <a:spLocks noChangeArrowheads="1"/>
            </p:cNvSpPr>
            <p:nvPr/>
          </p:nvSpPr>
          <p:spPr bwMode="auto">
            <a:xfrm>
              <a:off x="2232" y="2870"/>
              <a:ext cx="93"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9" name="Rectangle 331">
              <a:extLst>
                <a:ext uri="{FF2B5EF4-FFF2-40B4-BE49-F238E27FC236}">
                  <a16:creationId xmlns:a16="http://schemas.microsoft.com/office/drawing/2014/main" id="{6D73BA8D-303A-468C-B600-3150348BFC36}"/>
                </a:ext>
              </a:extLst>
            </p:cNvPr>
            <p:cNvSpPr>
              <a:spLocks noChangeArrowheads="1"/>
            </p:cNvSpPr>
            <p:nvPr/>
          </p:nvSpPr>
          <p:spPr bwMode="auto">
            <a:xfrm>
              <a:off x="2232" y="2870"/>
              <a:ext cx="93" cy="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0" name="Rectangle 332">
              <a:extLst>
                <a:ext uri="{FF2B5EF4-FFF2-40B4-BE49-F238E27FC236}">
                  <a16:creationId xmlns:a16="http://schemas.microsoft.com/office/drawing/2014/main" id="{CD6EEF58-B5A2-43E2-8AF0-68EB76FFFE0E}"/>
                </a:ext>
              </a:extLst>
            </p:cNvPr>
            <p:cNvSpPr>
              <a:spLocks noChangeArrowheads="1"/>
            </p:cNvSpPr>
            <p:nvPr/>
          </p:nvSpPr>
          <p:spPr bwMode="auto">
            <a:xfrm>
              <a:off x="2232" y="2940"/>
              <a:ext cx="9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1" name="Rectangle 333">
              <a:extLst>
                <a:ext uri="{FF2B5EF4-FFF2-40B4-BE49-F238E27FC236}">
                  <a16:creationId xmlns:a16="http://schemas.microsoft.com/office/drawing/2014/main" id="{B0982A25-9588-4F3E-93D4-75DE38F545EA}"/>
                </a:ext>
              </a:extLst>
            </p:cNvPr>
            <p:cNvSpPr>
              <a:spLocks noChangeArrowheads="1"/>
            </p:cNvSpPr>
            <p:nvPr/>
          </p:nvSpPr>
          <p:spPr bwMode="auto">
            <a:xfrm>
              <a:off x="2232" y="2940"/>
              <a:ext cx="93" cy="3"/>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2" name="Rectangle 334">
              <a:extLst>
                <a:ext uri="{FF2B5EF4-FFF2-40B4-BE49-F238E27FC236}">
                  <a16:creationId xmlns:a16="http://schemas.microsoft.com/office/drawing/2014/main" id="{00EF3796-4088-44E7-AFDA-3A258C58D828}"/>
                </a:ext>
              </a:extLst>
            </p:cNvPr>
            <p:cNvSpPr>
              <a:spLocks noChangeArrowheads="1"/>
            </p:cNvSpPr>
            <p:nvPr/>
          </p:nvSpPr>
          <p:spPr bwMode="auto">
            <a:xfrm>
              <a:off x="2232" y="3000"/>
              <a:ext cx="9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3" name="Rectangle 335">
              <a:extLst>
                <a:ext uri="{FF2B5EF4-FFF2-40B4-BE49-F238E27FC236}">
                  <a16:creationId xmlns:a16="http://schemas.microsoft.com/office/drawing/2014/main" id="{9F8993F3-2BB6-49CB-A125-3794C92FBF44}"/>
                </a:ext>
              </a:extLst>
            </p:cNvPr>
            <p:cNvSpPr>
              <a:spLocks noChangeArrowheads="1"/>
            </p:cNvSpPr>
            <p:nvPr/>
          </p:nvSpPr>
          <p:spPr bwMode="auto">
            <a:xfrm>
              <a:off x="2232" y="3000"/>
              <a:ext cx="93" cy="3"/>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4" name="Rectangle 336">
              <a:extLst>
                <a:ext uri="{FF2B5EF4-FFF2-40B4-BE49-F238E27FC236}">
                  <a16:creationId xmlns:a16="http://schemas.microsoft.com/office/drawing/2014/main" id="{B2CF8034-2E44-46A3-B21B-A186E1C2B0D7}"/>
                </a:ext>
              </a:extLst>
            </p:cNvPr>
            <p:cNvSpPr>
              <a:spLocks noChangeArrowheads="1"/>
            </p:cNvSpPr>
            <p:nvPr/>
          </p:nvSpPr>
          <p:spPr bwMode="auto">
            <a:xfrm>
              <a:off x="2232" y="3070"/>
              <a:ext cx="9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5" name="Rectangle 337">
              <a:extLst>
                <a:ext uri="{FF2B5EF4-FFF2-40B4-BE49-F238E27FC236}">
                  <a16:creationId xmlns:a16="http://schemas.microsoft.com/office/drawing/2014/main" id="{F0F28860-55C3-4037-BEC1-A89ABB45A441}"/>
                </a:ext>
              </a:extLst>
            </p:cNvPr>
            <p:cNvSpPr>
              <a:spLocks noChangeArrowheads="1"/>
            </p:cNvSpPr>
            <p:nvPr/>
          </p:nvSpPr>
          <p:spPr bwMode="auto">
            <a:xfrm>
              <a:off x="2232" y="3070"/>
              <a:ext cx="93" cy="3"/>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 name="Rectangle 338">
              <a:extLst>
                <a:ext uri="{FF2B5EF4-FFF2-40B4-BE49-F238E27FC236}">
                  <a16:creationId xmlns:a16="http://schemas.microsoft.com/office/drawing/2014/main" id="{10BC3141-A7CA-4BCC-B67E-0466C3FEED8A}"/>
                </a:ext>
              </a:extLst>
            </p:cNvPr>
            <p:cNvSpPr>
              <a:spLocks noChangeArrowheads="1"/>
            </p:cNvSpPr>
            <p:nvPr/>
          </p:nvSpPr>
          <p:spPr bwMode="auto">
            <a:xfrm>
              <a:off x="2232" y="3131"/>
              <a:ext cx="93"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7" name="Rectangle 339">
              <a:extLst>
                <a:ext uri="{FF2B5EF4-FFF2-40B4-BE49-F238E27FC236}">
                  <a16:creationId xmlns:a16="http://schemas.microsoft.com/office/drawing/2014/main" id="{0AECAB42-54B4-49C9-B8F1-087DE48A9A52}"/>
                </a:ext>
              </a:extLst>
            </p:cNvPr>
            <p:cNvSpPr>
              <a:spLocks noChangeArrowheads="1"/>
            </p:cNvSpPr>
            <p:nvPr/>
          </p:nvSpPr>
          <p:spPr bwMode="auto">
            <a:xfrm>
              <a:off x="2232" y="3131"/>
              <a:ext cx="93" cy="2"/>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 name="Freeform 340">
              <a:extLst>
                <a:ext uri="{FF2B5EF4-FFF2-40B4-BE49-F238E27FC236}">
                  <a16:creationId xmlns:a16="http://schemas.microsoft.com/office/drawing/2014/main" id="{D27ED261-5EBE-4FF6-8F82-C64220BF4302}"/>
                </a:ext>
              </a:extLst>
            </p:cNvPr>
            <p:cNvSpPr>
              <a:spLocks noEditPoints="1"/>
            </p:cNvSpPr>
            <p:nvPr/>
          </p:nvSpPr>
          <p:spPr bwMode="auto">
            <a:xfrm>
              <a:off x="2089" y="2658"/>
              <a:ext cx="144" cy="120"/>
            </a:xfrm>
            <a:custGeom>
              <a:avLst/>
              <a:gdLst>
                <a:gd name="T0" fmla="*/ 0 w 144"/>
                <a:gd name="T1" fmla="*/ 0 h 120"/>
                <a:gd name="T2" fmla="*/ 144 w 144"/>
                <a:gd name="T3" fmla="*/ 0 h 120"/>
                <a:gd name="T4" fmla="*/ 144 w 144"/>
                <a:gd name="T5" fmla="*/ 120 h 120"/>
                <a:gd name="T6" fmla="*/ 0 w 144"/>
                <a:gd name="T7" fmla="*/ 120 h 120"/>
                <a:gd name="T8" fmla="*/ 0 w 144"/>
                <a:gd name="T9" fmla="*/ 0 h 120"/>
                <a:gd name="T10" fmla="*/ 3 w 144"/>
                <a:gd name="T11" fmla="*/ 119 h 120"/>
                <a:gd name="T12" fmla="*/ 1 w 144"/>
                <a:gd name="T13" fmla="*/ 118 h 120"/>
                <a:gd name="T14" fmla="*/ 143 w 144"/>
                <a:gd name="T15" fmla="*/ 118 h 120"/>
                <a:gd name="T16" fmla="*/ 141 w 144"/>
                <a:gd name="T17" fmla="*/ 119 h 120"/>
                <a:gd name="T18" fmla="*/ 141 w 144"/>
                <a:gd name="T19" fmla="*/ 1 h 120"/>
                <a:gd name="T20" fmla="*/ 143 w 144"/>
                <a:gd name="T21" fmla="*/ 2 h 120"/>
                <a:gd name="T22" fmla="*/ 1 w 144"/>
                <a:gd name="T23" fmla="*/ 2 h 120"/>
                <a:gd name="T24" fmla="*/ 3 w 144"/>
                <a:gd name="T25" fmla="*/ 1 h 120"/>
                <a:gd name="T26" fmla="*/ 3 w 144"/>
                <a:gd name="T27"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20">
                  <a:moveTo>
                    <a:pt x="0" y="0"/>
                  </a:moveTo>
                  <a:lnTo>
                    <a:pt x="144" y="0"/>
                  </a:lnTo>
                  <a:lnTo>
                    <a:pt x="144" y="120"/>
                  </a:lnTo>
                  <a:lnTo>
                    <a:pt x="0" y="120"/>
                  </a:lnTo>
                  <a:lnTo>
                    <a:pt x="0" y="0"/>
                  </a:lnTo>
                  <a:close/>
                  <a:moveTo>
                    <a:pt x="3" y="119"/>
                  </a:moveTo>
                  <a:lnTo>
                    <a:pt x="1" y="118"/>
                  </a:lnTo>
                  <a:lnTo>
                    <a:pt x="143" y="118"/>
                  </a:lnTo>
                  <a:lnTo>
                    <a:pt x="141" y="119"/>
                  </a:lnTo>
                  <a:lnTo>
                    <a:pt x="141" y="1"/>
                  </a:lnTo>
                  <a:lnTo>
                    <a:pt x="143" y="2"/>
                  </a:lnTo>
                  <a:lnTo>
                    <a:pt x="1" y="2"/>
                  </a:lnTo>
                  <a:lnTo>
                    <a:pt x="3" y="1"/>
                  </a:lnTo>
                  <a:lnTo>
                    <a:pt x="3"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9" name="Rectangle 341">
              <a:extLst>
                <a:ext uri="{FF2B5EF4-FFF2-40B4-BE49-F238E27FC236}">
                  <a16:creationId xmlns:a16="http://schemas.microsoft.com/office/drawing/2014/main" id="{7C6A18A4-1791-4396-A378-70D6CD85FC00}"/>
                </a:ext>
              </a:extLst>
            </p:cNvPr>
            <p:cNvSpPr>
              <a:spLocks noChangeArrowheads="1"/>
            </p:cNvSpPr>
            <p:nvPr/>
          </p:nvSpPr>
          <p:spPr bwMode="auto">
            <a:xfrm>
              <a:off x="2089" y="2658"/>
              <a:ext cx="144" cy="120"/>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 name="Freeform 342">
              <a:extLst>
                <a:ext uri="{FF2B5EF4-FFF2-40B4-BE49-F238E27FC236}">
                  <a16:creationId xmlns:a16="http://schemas.microsoft.com/office/drawing/2014/main" id="{5DA204DA-60A5-4C8F-83BC-FD2519E02C7C}"/>
                </a:ext>
              </a:extLst>
            </p:cNvPr>
            <p:cNvSpPr>
              <a:spLocks/>
            </p:cNvSpPr>
            <p:nvPr/>
          </p:nvSpPr>
          <p:spPr bwMode="auto">
            <a:xfrm>
              <a:off x="2090" y="2659"/>
              <a:ext cx="142" cy="118"/>
            </a:xfrm>
            <a:custGeom>
              <a:avLst/>
              <a:gdLst>
                <a:gd name="T0" fmla="*/ 2 w 142"/>
                <a:gd name="T1" fmla="*/ 118 h 118"/>
                <a:gd name="T2" fmla="*/ 0 w 142"/>
                <a:gd name="T3" fmla="*/ 117 h 118"/>
                <a:gd name="T4" fmla="*/ 142 w 142"/>
                <a:gd name="T5" fmla="*/ 117 h 118"/>
                <a:gd name="T6" fmla="*/ 140 w 142"/>
                <a:gd name="T7" fmla="*/ 118 h 118"/>
                <a:gd name="T8" fmla="*/ 140 w 142"/>
                <a:gd name="T9" fmla="*/ 0 h 118"/>
                <a:gd name="T10" fmla="*/ 142 w 142"/>
                <a:gd name="T11" fmla="*/ 1 h 118"/>
                <a:gd name="T12" fmla="*/ 0 w 142"/>
                <a:gd name="T13" fmla="*/ 1 h 118"/>
                <a:gd name="T14" fmla="*/ 2 w 142"/>
                <a:gd name="T15" fmla="*/ 0 h 118"/>
                <a:gd name="T16" fmla="*/ 2 w 142"/>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18">
                  <a:moveTo>
                    <a:pt x="2" y="118"/>
                  </a:moveTo>
                  <a:lnTo>
                    <a:pt x="0" y="117"/>
                  </a:lnTo>
                  <a:lnTo>
                    <a:pt x="142" y="117"/>
                  </a:lnTo>
                  <a:lnTo>
                    <a:pt x="140" y="118"/>
                  </a:lnTo>
                  <a:lnTo>
                    <a:pt x="140" y="0"/>
                  </a:lnTo>
                  <a:lnTo>
                    <a:pt x="142" y="1"/>
                  </a:lnTo>
                  <a:lnTo>
                    <a:pt x="0" y="1"/>
                  </a:lnTo>
                  <a:lnTo>
                    <a:pt x="2" y="0"/>
                  </a:lnTo>
                  <a:lnTo>
                    <a:pt x="2" y="11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1" name="Freeform 343">
              <a:extLst>
                <a:ext uri="{FF2B5EF4-FFF2-40B4-BE49-F238E27FC236}">
                  <a16:creationId xmlns:a16="http://schemas.microsoft.com/office/drawing/2014/main" id="{2B8FEEDE-D8B0-4685-96DD-36C21AD53566}"/>
                </a:ext>
              </a:extLst>
            </p:cNvPr>
            <p:cNvSpPr>
              <a:spLocks noEditPoints="1"/>
            </p:cNvSpPr>
            <p:nvPr/>
          </p:nvSpPr>
          <p:spPr bwMode="auto">
            <a:xfrm>
              <a:off x="2095" y="2667"/>
              <a:ext cx="129" cy="22"/>
            </a:xfrm>
            <a:custGeom>
              <a:avLst/>
              <a:gdLst>
                <a:gd name="T0" fmla="*/ 0 w 129"/>
                <a:gd name="T1" fmla="*/ 7 h 22"/>
                <a:gd name="T2" fmla="*/ 111 w 129"/>
                <a:gd name="T3" fmla="*/ 7 h 22"/>
                <a:gd name="T4" fmla="*/ 111 w 129"/>
                <a:gd name="T5" fmla="*/ 15 h 22"/>
                <a:gd name="T6" fmla="*/ 0 w 129"/>
                <a:gd name="T7" fmla="*/ 15 h 22"/>
                <a:gd name="T8" fmla="*/ 0 w 129"/>
                <a:gd name="T9" fmla="*/ 7 h 22"/>
                <a:gd name="T10" fmla="*/ 108 w 129"/>
                <a:gd name="T11" fmla="*/ 0 h 22"/>
                <a:gd name="T12" fmla="*/ 129 w 129"/>
                <a:gd name="T13" fmla="*/ 11 h 22"/>
                <a:gd name="T14" fmla="*/ 108 w 129"/>
                <a:gd name="T15" fmla="*/ 22 h 22"/>
                <a:gd name="T16" fmla="*/ 108 w 129"/>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2">
                  <a:moveTo>
                    <a:pt x="0" y="7"/>
                  </a:moveTo>
                  <a:lnTo>
                    <a:pt x="111" y="7"/>
                  </a:lnTo>
                  <a:lnTo>
                    <a:pt x="111" y="15"/>
                  </a:lnTo>
                  <a:lnTo>
                    <a:pt x="0" y="15"/>
                  </a:lnTo>
                  <a:lnTo>
                    <a:pt x="0" y="7"/>
                  </a:lnTo>
                  <a:close/>
                  <a:moveTo>
                    <a:pt x="108" y="0"/>
                  </a:moveTo>
                  <a:lnTo>
                    <a:pt x="129" y="11"/>
                  </a:lnTo>
                  <a:lnTo>
                    <a:pt x="108" y="22"/>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2" name="Rectangle 344">
              <a:extLst>
                <a:ext uri="{FF2B5EF4-FFF2-40B4-BE49-F238E27FC236}">
                  <a16:creationId xmlns:a16="http://schemas.microsoft.com/office/drawing/2014/main" id="{533747C9-777A-4F46-9FBC-BDB921AB6A79}"/>
                </a:ext>
              </a:extLst>
            </p:cNvPr>
            <p:cNvSpPr>
              <a:spLocks noChangeArrowheads="1"/>
            </p:cNvSpPr>
            <p:nvPr/>
          </p:nvSpPr>
          <p:spPr bwMode="auto">
            <a:xfrm>
              <a:off x="2095" y="2674"/>
              <a:ext cx="111" cy="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3" name="Freeform 345">
              <a:extLst>
                <a:ext uri="{FF2B5EF4-FFF2-40B4-BE49-F238E27FC236}">
                  <a16:creationId xmlns:a16="http://schemas.microsoft.com/office/drawing/2014/main" id="{127D880D-40E6-46E7-871B-65C319D09B1D}"/>
                </a:ext>
              </a:extLst>
            </p:cNvPr>
            <p:cNvSpPr>
              <a:spLocks/>
            </p:cNvSpPr>
            <p:nvPr/>
          </p:nvSpPr>
          <p:spPr bwMode="auto">
            <a:xfrm>
              <a:off x="2203" y="2667"/>
              <a:ext cx="21" cy="22"/>
            </a:xfrm>
            <a:custGeom>
              <a:avLst/>
              <a:gdLst>
                <a:gd name="T0" fmla="*/ 0 w 21"/>
                <a:gd name="T1" fmla="*/ 0 h 22"/>
                <a:gd name="T2" fmla="*/ 21 w 21"/>
                <a:gd name="T3" fmla="*/ 11 h 22"/>
                <a:gd name="T4" fmla="*/ 0 w 21"/>
                <a:gd name="T5" fmla="*/ 22 h 22"/>
                <a:gd name="T6" fmla="*/ 0 w 21"/>
                <a:gd name="T7" fmla="*/ 0 h 22"/>
              </a:gdLst>
              <a:ahLst/>
              <a:cxnLst>
                <a:cxn ang="0">
                  <a:pos x="T0" y="T1"/>
                </a:cxn>
                <a:cxn ang="0">
                  <a:pos x="T2" y="T3"/>
                </a:cxn>
                <a:cxn ang="0">
                  <a:pos x="T4" y="T5"/>
                </a:cxn>
                <a:cxn ang="0">
                  <a:pos x="T6" y="T7"/>
                </a:cxn>
              </a:cxnLst>
              <a:rect l="0" t="0" r="r" b="b"/>
              <a:pathLst>
                <a:path w="21" h="22">
                  <a:moveTo>
                    <a:pt x="0" y="0"/>
                  </a:moveTo>
                  <a:lnTo>
                    <a:pt x="21" y="11"/>
                  </a:lnTo>
                  <a:lnTo>
                    <a:pt x="0" y="22"/>
                  </a:lnTo>
                  <a:lnTo>
                    <a:pt x="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2" name="Freeform 346">
              <a:extLst>
                <a:ext uri="{FF2B5EF4-FFF2-40B4-BE49-F238E27FC236}">
                  <a16:creationId xmlns:a16="http://schemas.microsoft.com/office/drawing/2014/main" id="{93B22F74-08E0-417C-B64F-C8DA7D820231}"/>
                </a:ext>
              </a:extLst>
            </p:cNvPr>
            <p:cNvSpPr>
              <a:spLocks noEditPoints="1"/>
            </p:cNvSpPr>
            <p:nvPr/>
          </p:nvSpPr>
          <p:spPr bwMode="auto">
            <a:xfrm>
              <a:off x="2095" y="2735"/>
              <a:ext cx="129" cy="21"/>
            </a:xfrm>
            <a:custGeom>
              <a:avLst/>
              <a:gdLst>
                <a:gd name="T0" fmla="*/ 0 w 129"/>
                <a:gd name="T1" fmla="*/ 7 h 21"/>
                <a:gd name="T2" fmla="*/ 111 w 129"/>
                <a:gd name="T3" fmla="*/ 7 h 21"/>
                <a:gd name="T4" fmla="*/ 111 w 129"/>
                <a:gd name="T5" fmla="*/ 14 h 21"/>
                <a:gd name="T6" fmla="*/ 0 w 129"/>
                <a:gd name="T7" fmla="*/ 14 h 21"/>
                <a:gd name="T8" fmla="*/ 0 w 129"/>
                <a:gd name="T9" fmla="*/ 7 h 21"/>
                <a:gd name="T10" fmla="*/ 108 w 129"/>
                <a:gd name="T11" fmla="*/ 0 h 21"/>
                <a:gd name="T12" fmla="*/ 129 w 129"/>
                <a:gd name="T13" fmla="*/ 11 h 21"/>
                <a:gd name="T14" fmla="*/ 108 w 129"/>
                <a:gd name="T15" fmla="*/ 21 h 21"/>
                <a:gd name="T16" fmla="*/ 108 w 12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1">
                  <a:moveTo>
                    <a:pt x="0" y="7"/>
                  </a:moveTo>
                  <a:lnTo>
                    <a:pt x="111" y="7"/>
                  </a:lnTo>
                  <a:lnTo>
                    <a:pt x="111" y="14"/>
                  </a:lnTo>
                  <a:lnTo>
                    <a:pt x="0" y="14"/>
                  </a:lnTo>
                  <a:lnTo>
                    <a:pt x="0" y="7"/>
                  </a:lnTo>
                  <a:close/>
                  <a:moveTo>
                    <a:pt x="108" y="0"/>
                  </a:moveTo>
                  <a:lnTo>
                    <a:pt x="129" y="11"/>
                  </a:lnTo>
                  <a:lnTo>
                    <a:pt x="108" y="21"/>
                  </a:lnTo>
                  <a:lnTo>
                    <a:pt x="10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3" name="Rectangle 347">
              <a:extLst>
                <a:ext uri="{FF2B5EF4-FFF2-40B4-BE49-F238E27FC236}">
                  <a16:creationId xmlns:a16="http://schemas.microsoft.com/office/drawing/2014/main" id="{F5C60C82-4AB1-442D-9B6F-1BCEA07052D0}"/>
                </a:ext>
              </a:extLst>
            </p:cNvPr>
            <p:cNvSpPr>
              <a:spLocks noChangeArrowheads="1"/>
            </p:cNvSpPr>
            <p:nvPr/>
          </p:nvSpPr>
          <p:spPr bwMode="auto">
            <a:xfrm>
              <a:off x="2095" y="2742"/>
              <a:ext cx="111" cy="7"/>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4" name="Freeform 348">
              <a:extLst>
                <a:ext uri="{FF2B5EF4-FFF2-40B4-BE49-F238E27FC236}">
                  <a16:creationId xmlns:a16="http://schemas.microsoft.com/office/drawing/2014/main" id="{97B8E4EC-3FE2-44E9-998C-E13139DB6F2C}"/>
                </a:ext>
              </a:extLst>
            </p:cNvPr>
            <p:cNvSpPr>
              <a:spLocks/>
            </p:cNvSpPr>
            <p:nvPr/>
          </p:nvSpPr>
          <p:spPr bwMode="auto">
            <a:xfrm>
              <a:off x="2203" y="2735"/>
              <a:ext cx="21" cy="21"/>
            </a:xfrm>
            <a:custGeom>
              <a:avLst/>
              <a:gdLst>
                <a:gd name="T0" fmla="*/ 0 w 21"/>
                <a:gd name="T1" fmla="*/ 0 h 21"/>
                <a:gd name="T2" fmla="*/ 21 w 21"/>
                <a:gd name="T3" fmla="*/ 11 h 21"/>
                <a:gd name="T4" fmla="*/ 0 w 21"/>
                <a:gd name="T5" fmla="*/ 21 h 21"/>
                <a:gd name="T6" fmla="*/ 0 w 21"/>
                <a:gd name="T7" fmla="*/ 0 h 21"/>
              </a:gdLst>
              <a:ahLst/>
              <a:cxnLst>
                <a:cxn ang="0">
                  <a:pos x="T0" y="T1"/>
                </a:cxn>
                <a:cxn ang="0">
                  <a:pos x="T2" y="T3"/>
                </a:cxn>
                <a:cxn ang="0">
                  <a:pos x="T4" y="T5"/>
                </a:cxn>
                <a:cxn ang="0">
                  <a:pos x="T6" y="T7"/>
                </a:cxn>
              </a:cxnLst>
              <a:rect l="0" t="0" r="r" b="b"/>
              <a:pathLst>
                <a:path w="21" h="21">
                  <a:moveTo>
                    <a:pt x="0" y="0"/>
                  </a:moveTo>
                  <a:lnTo>
                    <a:pt x="21" y="11"/>
                  </a:lnTo>
                  <a:lnTo>
                    <a:pt x="0" y="21"/>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5" name="Freeform 349">
              <a:extLst>
                <a:ext uri="{FF2B5EF4-FFF2-40B4-BE49-F238E27FC236}">
                  <a16:creationId xmlns:a16="http://schemas.microsoft.com/office/drawing/2014/main" id="{28A692C8-68CD-41BD-BA5D-4DEB1F1DAD48}"/>
                </a:ext>
              </a:extLst>
            </p:cNvPr>
            <p:cNvSpPr>
              <a:spLocks noEditPoints="1"/>
            </p:cNvSpPr>
            <p:nvPr/>
          </p:nvSpPr>
          <p:spPr bwMode="auto">
            <a:xfrm>
              <a:off x="2094" y="2678"/>
              <a:ext cx="130" cy="71"/>
            </a:xfrm>
            <a:custGeom>
              <a:avLst/>
              <a:gdLst>
                <a:gd name="T0" fmla="*/ 0 w 130"/>
                <a:gd name="T1" fmla="*/ 65 h 71"/>
                <a:gd name="T2" fmla="*/ 113 w 130"/>
                <a:gd name="T3" fmla="*/ 5 h 71"/>
                <a:gd name="T4" fmla="*/ 116 w 130"/>
                <a:gd name="T5" fmla="*/ 12 h 71"/>
                <a:gd name="T6" fmla="*/ 3 w 130"/>
                <a:gd name="T7" fmla="*/ 71 h 71"/>
                <a:gd name="T8" fmla="*/ 0 w 130"/>
                <a:gd name="T9" fmla="*/ 65 h 71"/>
                <a:gd name="T10" fmla="*/ 106 w 130"/>
                <a:gd name="T11" fmla="*/ 0 h 71"/>
                <a:gd name="T12" fmla="*/ 130 w 130"/>
                <a:gd name="T13" fmla="*/ 0 h 71"/>
                <a:gd name="T14" fmla="*/ 116 w 130"/>
                <a:gd name="T15" fmla="*/ 20 h 71"/>
                <a:gd name="T16" fmla="*/ 106 w 130"/>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0" y="65"/>
                  </a:moveTo>
                  <a:lnTo>
                    <a:pt x="113" y="5"/>
                  </a:lnTo>
                  <a:lnTo>
                    <a:pt x="116" y="12"/>
                  </a:lnTo>
                  <a:lnTo>
                    <a:pt x="3" y="71"/>
                  </a:lnTo>
                  <a:lnTo>
                    <a:pt x="0" y="65"/>
                  </a:lnTo>
                  <a:close/>
                  <a:moveTo>
                    <a:pt x="106" y="0"/>
                  </a:moveTo>
                  <a:lnTo>
                    <a:pt x="130" y="0"/>
                  </a:lnTo>
                  <a:lnTo>
                    <a:pt x="116" y="20"/>
                  </a:lnTo>
                  <a:lnTo>
                    <a:pt x="106"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6" name="Freeform 350">
              <a:extLst>
                <a:ext uri="{FF2B5EF4-FFF2-40B4-BE49-F238E27FC236}">
                  <a16:creationId xmlns:a16="http://schemas.microsoft.com/office/drawing/2014/main" id="{C714470B-0145-4D8C-8581-2184A415E5E7}"/>
                </a:ext>
              </a:extLst>
            </p:cNvPr>
            <p:cNvSpPr>
              <a:spLocks/>
            </p:cNvSpPr>
            <p:nvPr/>
          </p:nvSpPr>
          <p:spPr bwMode="auto">
            <a:xfrm>
              <a:off x="2094" y="2683"/>
              <a:ext cx="116" cy="66"/>
            </a:xfrm>
            <a:custGeom>
              <a:avLst/>
              <a:gdLst>
                <a:gd name="T0" fmla="*/ 0 w 116"/>
                <a:gd name="T1" fmla="*/ 60 h 66"/>
                <a:gd name="T2" fmla="*/ 113 w 116"/>
                <a:gd name="T3" fmla="*/ 0 h 66"/>
                <a:gd name="T4" fmla="*/ 116 w 116"/>
                <a:gd name="T5" fmla="*/ 7 h 66"/>
                <a:gd name="T6" fmla="*/ 3 w 116"/>
                <a:gd name="T7" fmla="*/ 66 h 66"/>
                <a:gd name="T8" fmla="*/ 0 w 116"/>
                <a:gd name="T9" fmla="*/ 60 h 66"/>
              </a:gdLst>
              <a:ahLst/>
              <a:cxnLst>
                <a:cxn ang="0">
                  <a:pos x="T0" y="T1"/>
                </a:cxn>
                <a:cxn ang="0">
                  <a:pos x="T2" y="T3"/>
                </a:cxn>
                <a:cxn ang="0">
                  <a:pos x="T4" y="T5"/>
                </a:cxn>
                <a:cxn ang="0">
                  <a:pos x="T6" y="T7"/>
                </a:cxn>
                <a:cxn ang="0">
                  <a:pos x="T8" y="T9"/>
                </a:cxn>
              </a:cxnLst>
              <a:rect l="0" t="0" r="r" b="b"/>
              <a:pathLst>
                <a:path w="116" h="66">
                  <a:moveTo>
                    <a:pt x="0" y="60"/>
                  </a:moveTo>
                  <a:lnTo>
                    <a:pt x="113" y="0"/>
                  </a:lnTo>
                  <a:lnTo>
                    <a:pt x="116" y="7"/>
                  </a:lnTo>
                  <a:lnTo>
                    <a:pt x="3" y="66"/>
                  </a:lnTo>
                  <a:lnTo>
                    <a:pt x="0" y="60"/>
                  </a:lnTo>
                  <a:close/>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7" name="Freeform 351">
              <a:extLst>
                <a:ext uri="{FF2B5EF4-FFF2-40B4-BE49-F238E27FC236}">
                  <a16:creationId xmlns:a16="http://schemas.microsoft.com/office/drawing/2014/main" id="{416A4038-E136-462A-9CBA-958970A55C3C}"/>
                </a:ext>
              </a:extLst>
            </p:cNvPr>
            <p:cNvSpPr>
              <a:spLocks/>
            </p:cNvSpPr>
            <p:nvPr/>
          </p:nvSpPr>
          <p:spPr bwMode="auto">
            <a:xfrm>
              <a:off x="2200" y="2678"/>
              <a:ext cx="24" cy="20"/>
            </a:xfrm>
            <a:custGeom>
              <a:avLst/>
              <a:gdLst>
                <a:gd name="T0" fmla="*/ 0 w 24"/>
                <a:gd name="T1" fmla="*/ 0 h 20"/>
                <a:gd name="T2" fmla="*/ 24 w 24"/>
                <a:gd name="T3" fmla="*/ 0 h 20"/>
                <a:gd name="T4" fmla="*/ 10 w 24"/>
                <a:gd name="T5" fmla="*/ 20 h 20"/>
                <a:gd name="T6" fmla="*/ 0 w 24"/>
                <a:gd name="T7" fmla="*/ 0 h 20"/>
              </a:gdLst>
              <a:ahLst/>
              <a:cxnLst>
                <a:cxn ang="0">
                  <a:pos x="T0" y="T1"/>
                </a:cxn>
                <a:cxn ang="0">
                  <a:pos x="T2" y="T3"/>
                </a:cxn>
                <a:cxn ang="0">
                  <a:pos x="T4" y="T5"/>
                </a:cxn>
                <a:cxn ang="0">
                  <a:pos x="T6" y="T7"/>
                </a:cxn>
              </a:cxnLst>
              <a:rect l="0" t="0" r="r" b="b"/>
              <a:pathLst>
                <a:path w="24" h="20">
                  <a:moveTo>
                    <a:pt x="0" y="0"/>
                  </a:moveTo>
                  <a:lnTo>
                    <a:pt x="24" y="0"/>
                  </a:lnTo>
                  <a:lnTo>
                    <a:pt x="10" y="20"/>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8" name="Freeform 352">
              <a:extLst>
                <a:ext uri="{FF2B5EF4-FFF2-40B4-BE49-F238E27FC236}">
                  <a16:creationId xmlns:a16="http://schemas.microsoft.com/office/drawing/2014/main" id="{5F33E6A2-0752-4623-9A2D-D7A1562486FF}"/>
                </a:ext>
              </a:extLst>
            </p:cNvPr>
            <p:cNvSpPr>
              <a:spLocks noEditPoints="1"/>
            </p:cNvSpPr>
            <p:nvPr/>
          </p:nvSpPr>
          <p:spPr bwMode="auto">
            <a:xfrm>
              <a:off x="2094" y="2675"/>
              <a:ext cx="130" cy="71"/>
            </a:xfrm>
            <a:custGeom>
              <a:avLst/>
              <a:gdLst>
                <a:gd name="T0" fmla="*/ 3 w 130"/>
                <a:gd name="T1" fmla="*/ 0 h 71"/>
                <a:gd name="T2" fmla="*/ 116 w 130"/>
                <a:gd name="T3" fmla="*/ 59 h 71"/>
                <a:gd name="T4" fmla="*/ 113 w 130"/>
                <a:gd name="T5" fmla="*/ 66 h 71"/>
                <a:gd name="T6" fmla="*/ 0 w 130"/>
                <a:gd name="T7" fmla="*/ 6 h 71"/>
                <a:gd name="T8" fmla="*/ 3 w 130"/>
                <a:gd name="T9" fmla="*/ 0 h 71"/>
                <a:gd name="T10" fmla="*/ 116 w 130"/>
                <a:gd name="T11" fmla="*/ 51 h 71"/>
                <a:gd name="T12" fmla="*/ 130 w 130"/>
                <a:gd name="T13" fmla="*/ 71 h 71"/>
                <a:gd name="T14" fmla="*/ 106 w 130"/>
                <a:gd name="T15" fmla="*/ 70 h 71"/>
                <a:gd name="T16" fmla="*/ 116 w 130"/>
                <a:gd name="T17" fmla="*/ 5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3" y="0"/>
                  </a:moveTo>
                  <a:lnTo>
                    <a:pt x="116" y="59"/>
                  </a:lnTo>
                  <a:lnTo>
                    <a:pt x="113" y="66"/>
                  </a:lnTo>
                  <a:lnTo>
                    <a:pt x="0" y="6"/>
                  </a:lnTo>
                  <a:lnTo>
                    <a:pt x="3" y="0"/>
                  </a:lnTo>
                  <a:close/>
                  <a:moveTo>
                    <a:pt x="116" y="51"/>
                  </a:moveTo>
                  <a:lnTo>
                    <a:pt x="130" y="71"/>
                  </a:lnTo>
                  <a:lnTo>
                    <a:pt x="106" y="70"/>
                  </a:lnTo>
                  <a:lnTo>
                    <a:pt x="11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9" name="Freeform 353">
              <a:extLst>
                <a:ext uri="{FF2B5EF4-FFF2-40B4-BE49-F238E27FC236}">
                  <a16:creationId xmlns:a16="http://schemas.microsoft.com/office/drawing/2014/main" id="{DA91345E-E0A4-47CD-9471-6D9591FE3945}"/>
                </a:ext>
              </a:extLst>
            </p:cNvPr>
            <p:cNvSpPr>
              <a:spLocks/>
            </p:cNvSpPr>
            <p:nvPr/>
          </p:nvSpPr>
          <p:spPr bwMode="auto">
            <a:xfrm>
              <a:off x="2094" y="2675"/>
              <a:ext cx="116" cy="66"/>
            </a:xfrm>
            <a:custGeom>
              <a:avLst/>
              <a:gdLst>
                <a:gd name="T0" fmla="*/ 3 w 116"/>
                <a:gd name="T1" fmla="*/ 0 h 66"/>
                <a:gd name="T2" fmla="*/ 116 w 116"/>
                <a:gd name="T3" fmla="*/ 59 h 66"/>
                <a:gd name="T4" fmla="*/ 113 w 116"/>
                <a:gd name="T5" fmla="*/ 66 h 66"/>
                <a:gd name="T6" fmla="*/ 0 w 116"/>
                <a:gd name="T7" fmla="*/ 6 h 66"/>
                <a:gd name="T8" fmla="*/ 3 w 116"/>
                <a:gd name="T9" fmla="*/ 0 h 66"/>
              </a:gdLst>
              <a:ahLst/>
              <a:cxnLst>
                <a:cxn ang="0">
                  <a:pos x="T0" y="T1"/>
                </a:cxn>
                <a:cxn ang="0">
                  <a:pos x="T2" y="T3"/>
                </a:cxn>
                <a:cxn ang="0">
                  <a:pos x="T4" y="T5"/>
                </a:cxn>
                <a:cxn ang="0">
                  <a:pos x="T6" y="T7"/>
                </a:cxn>
                <a:cxn ang="0">
                  <a:pos x="T8" y="T9"/>
                </a:cxn>
              </a:cxnLst>
              <a:rect l="0" t="0" r="r" b="b"/>
              <a:pathLst>
                <a:path w="116" h="66">
                  <a:moveTo>
                    <a:pt x="3" y="0"/>
                  </a:moveTo>
                  <a:lnTo>
                    <a:pt x="116" y="59"/>
                  </a:lnTo>
                  <a:lnTo>
                    <a:pt x="113" y="66"/>
                  </a:lnTo>
                  <a:lnTo>
                    <a:pt x="0" y="6"/>
                  </a:lnTo>
                  <a:lnTo>
                    <a:pt x="3"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0" name="Freeform 354">
              <a:extLst>
                <a:ext uri="{FF2B5EF4-FFF2-40B4-BE49-F238E27FC236}">
                  <a16:creationId xmlns:a16="http://schemas.microsoft.com/office/drawing/2014/main" id="{9395437A-837B-4EDF-8846-507398C0DC44}"/>
                </a:ext>
              </a:extLst>
            </p:cNvPr>
            <p:cNvSpPr>
              <a:spLocks/>
            </p:cNvSpPr>
            <p:nvPr/>
          </p:nvSpPr>
          <p:spPr bwMode="auto">
            <a:xfrm>
              <a:off x="2200" y="2726"/>
              <a:ext cx="24" cy="20"/>
            </a:xfrm>
            <a:custGeom>
              <a:avLst/>
              <a:gdLst>
                <a:gd name="T0" fmla="*/ 10 w 24"/>
                <a:gd name="T1" fmla="*/ 0 h 20"/>
                <a:gd name="T2" fmla="*/ 24 w 24"/>
                <a:gd name="T3" fmla="*/ 20 h 20"/>
                <a:gd name="T4" fmla="*/ 0 w 24"/>
                <a:gd name="T5" fmla="*/ 19 h 20"/>
                <a:gd name="T6" fmla="*/ 10 w 24"/>
                <a:gd name="T7" fmla="*/ 0 h 20"/>
              </a:gdLst>
              <a:ahLst/>
              <a:cxnLst>
                <a:cxn ang="0">
                  <a:pos x="T0" y="T1"/>
                </a:cxn>
                <a:cxn ang="0">
                  <a:pos x="T2" y="T3"/>
                </a:cxn>
                <a:cxn ang="0">
                  <a:pos x="T4" y="T5"/>
                </a:cxn>
                <a:cxn ang="0">
                  <a:pos x="T6" y="T7"/>
                </a:cxn>
              </a:cxnLst>
              <a:rect l="0" t="0" r="r" b="b"/>
              <a:pathLst>
                <a:path w="24" h="20">
                  <a:moveTo>
                    <a:pt x="10" y="0"/>
                  </a:moveTo>
                  <a:lnTo>
                    <a:pt x="24" y="20"/>
                  </a:lnTo>
                  <a:lnTo>
                    <a:pt x="0" y="19"/>
                  </a:lnTo>
                  <a:lnTo>
                    <a:pt x="1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1" name="Freeform 355">
              <a:extLst>
                <a:ext uri="{FF2B5EF4-FFF2-40B4-BE49-F238E27FC236}">
                  <a16:creationId xmlns:a16="http://schemas.microsoft.com/office/drawing/2014/main" id="{E6127DB8-5C36-44B3-8062-B8630D574ACF}"/>
                </a:ext>
              </a:extLst>
            </p:cNvPr>
            <p:cNvSpPr>
              <a:spLocks noEditPoints="1"/>
            </p:cNvSpPr>
            <p:nvPr/>
          </p:nvSpPr>
          <p:spPr bwMode="auto">
            <a:xfrm>
              <a:off x="2089" y="2785"/>
              <a:ext cx="144" cy="121"/>
            </a:xfrm>
            <a:custGeom>
              <a:avLst/>
              <a:gdLst>
                <a:gd name="T0" fmla="*/ 0 w 144"/>
                <a:gd name="T1" fmla="*/ 0 h 121"/>
                <a:gd name="T2" fmla="*/ 144 w 144"/>
                <a:gd name="T3" fmla="*/ 0 h 121"/>
                <a:gd name="T4" fmla="*/ 144 w 144"/>
                <a:gd name="T5" fmla="*/ 121 h 121"/>
                <a:gd name="T6" fmla="*/ 0 w 144"/>
                <a:gd name="T7" fmla="*/ 121 h 121"/>
                <a:gd name="T8" fmla="*/ 0 w 144"/>
                <a:gd name="T9" fmla="*/ 0 h 121"/>
                <a:gd name="T10" fmla="*/ 3 w 144"/>
                <a:gd name="T11" fmla="*/ 120 h 121"/>
                <a:gd name="T12" fmla="*/ 1 w 144"/>
                <a:gd name="T13" fmla="*/ 119 h 121"/>
                <a:gd name="T14" fmla="*/ 143 w 144"/>
                <a:gd name="T15" fmla="*/ 119 h 121"/>
                <a:gd name="T16" fmla="*/ 141 w 144"/>
                <a:gd name="T17" fmla="*/ 120 h 121"/>
                <a:gd name="T18" fmla="*/ 141 w 144"/>
                <a:gd name="T19" fmla="*/ 2 h 121"/>
                <a:gd name="T20" fmla="*/ 143 w 144"/>
                <a:gd name="T21" fmla="*/ 3 h 121"/>
                <a:gd name="T22" fmla="*/ 1 w 144"/>
                <a:gd name="T23" fmla="*/ 3 h 121"/>
                <a:gd name="T24" fmla="*/ 3 w 144"/>
                <a:gd name="T25" fmla="*/ 2 h 121"/>
                <a:gd name="T26" fmla="*/ 3 w 144"/>
                <a:gd name="T27" fmla="*/ 1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21">
                  <a:moveTo>
                    <a:pt x="0" y="0"/>
                  </a:moveTo>
                  <a:lnTo>
                    <a:pt x="144" y="0"/>
                  </a:lnTo>
                  <a:lnTo>
                    <a:pt x="144" y="121"/>
                  </a:lnTo>
                  <a:lnTo>
                    <a:pt x="0" y="121"/>
                  </a:lnTo>
                  <a:lnTo>
                    <a:pt x="0" y="0"/>
                  </a:lnTo>
                  <a:close/>
                  <a:moveTo>
                    <a:pt x="3" y="120"/>
                  </a:moveTo>
                  <a:lnTo>
                    <a:pt x="1" y="119"/>
                  </a:lnTo>
                  <a:lnTo>
                    <a:pt x="143" y="119"/>
                  </a:lnTo>
                  <a:lnTo>
                    <a:pt x="141" y="120"/>
                  </a:lnTo>
                  <a:lnTo>
                    <a:pt x="141" y="2"/>
                  </a:lnTo>
                  <a:lnTo>
                    <a:pt x="143" y="3"/>
                  </a:lnTo>
                  <a:lnTo>
                    <a:pt x="1" y="3"/>
                  </a:lnTo>
                  <a:lnTo>
                    <a:pt x="3" y="2"/>
                  </a:lnTo>
                  <a:lnTo>
                    <a:pt x="3"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2" name="Rectangle 356">
              <a:extLst>
                <a:ext uri="{FF2B5EF4-FFF2-40B4-BE49-F238E27FC236}">
                  <a16:creationId xmlns:a16="http://schemas.microsoft.com/office/drawing/2014/main" id="{8C41E0EE-12E1-4448-BBFD-32E7A7C22823}"/>
                </a:ext>
              </a:extLst>
            </p:cNvPr>
            <p:cNvSpPr>
              <a:spLocks noChangeArrowheads="1"/>
            </p:cNvSpPr>
            <p:nvPr/>
          </p:nvSpPr>
          <p:spPr bwMode="auto">
            <a:xfrm>
              <a:off x="2089" y="2785"/>
              <a:ext cx="144" cy="121"/>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3" name="Freeform 357">
              <a:extLst>
                <a:ext uri="{FF2B5EF4-FFF2-40B4-BE49-F238E27FC236}">
                  <a16:creationId xmlns:a16="http://schemas.microsoft.com/office/drawing/2014/main" id="{6384B1FA-303B-42AF-9F08-4437A05003B1}"/>
                </a:ext>
              </a:extLst>
            </p:cNvPr>
            <p:cNvSpPr>
              <a:spLocks/>
            </p:cNvSpPr>
            <p:nvPr/>
          </p:nvSpPr>
          <p:spPr bwMode="auto">
            <a:xfrm>
              <a:off x="2090" y="2787"/>
              <a:ext cx="142" cy="118"/>
            </a:xfrm>
            <a:custGeom>
              <a:avLst/>
              <a:gdLst>
                <a:gd name="T0" fmla="*/ 2 w 142"/>
                <a:gd name="T1" fmla="*/ 118 h 118"/>
                <a:gd name="T2" fmla="*/ 0 w 142"/>
                <a:gd name="T3" fmla="*/ 117 h 118"/>
                <a:gd name="T4" fmla="*/ 142 w 142"/>
                <a:gd name="T5" fmla="*/ 117 h 118"/>
                <a:gd name="T6" fmla="*/ 140 w 142"/>
                <a:gd name="T7" fmla="*/ 118 h 118"/>
                <a:gd name="T8" fmla="*/ 140 w 142"/>
                <a:gd name="T9" fmla="*/ 0 h 118"/>
                <a:gd name="T10" fmla="*/ 142 w 142"/>
                <a:gd name="T11" fmla="*/ 1 h 118"/>
                <a:gd name="T12" fmla="*/ 0 w 142"/>
                <a:gd name="T13" fmla="*/ 1 h 118"/>
                <a:gd name="T14" fmla="*/ 2 w 142"/>
                <a:gd name="T15" fmla="*/ 0 h 118"/>
                <a:gd name="T16" fmla="*/ 2 w 142"/>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18">
                  <a:moveTo>
                    <a:pt x="2" y="118"/>
                  </a:moveTo>
                  <a:lnTo>
                    <a:pt x="0" y="117"/>
                  </a:lnTo>
                  <a:lnTo>
                    <a:pt x="142" y="117"/>
                  </a:lnTo>
                  <a:lnTo>
                    <a:pt x="140" y="118"/>
                  </a:lnTo>
                  <a:lnTo>
                    <a:pt x="140" y="0"/>
                  </a:lnTo>
                  <a:lnTo>
                    <a:pt x="142" y="1"/>
                  </a:lnTo>
                  <a:lnTo>
                    <a:pt x="0" y="1"/>
                  </a:lnTo>
                  <a:lnTo>
                    <a:pt x="2" y="0"/>
                  </a:lnTo>
                  <a:lnTo>
                    <a:pt x="2" y="11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4" name="Freeform 358">
              <a:extLst>
                <a:ext uri="{FF2B5EF4-FFF2-40B4-BE49-F238E27FC236}">
                  <a16:creationId xmlns:a16="http://schemas.microsoft.com/office/drawing/2014/main" id="{30738466-46AB-4864-B758-8E783E726DBE}"/>
                </a:ext>
              </a:extLst>
            </p:cNvPr>
            <p:cNvSpPr>
              <a:spLocks noEditPoints="1"/>
            </p:cNvSpPr>
            <p:nvPr/>
          </p:nvSpPr>
          <p:spPr bwMode="auto">
            <a:xfrm>
              <a:off x="2095" y="2798"/>
              <a:ext cx="129" cy="21"/>
            </a:xfrm>
            <a:custGeom>
              <a:avLst/>
              <a:gdLst>
                <a:gd name="T0" fmla="*/ 0 w 129"/>
                <a:gd name="T1" fmla="*/ 7 h 21"/>
                <a:gd name="T2" fmla="*/ 111 w 129"/>
                <a:gd name="T3" fmla="*/ 7 h 21"/>
                <a:gd name="T4" fmla="*/ 111 w 129"/>
                <a:gd name="T5" fmla="*/ 14 h 21"/>
                <a:gd name="T6" fmla="*/ 0 w 129"/>
                <a:gd name="T7" fmla="*/ 14 h 21"/>
                <a:gd name="T8" fmla="*/ 0 w 129"/>
                <a:gd name="T9" fmla="*/ 7 h 21"/>
                <a:gd name="T10" fmla="*/ 108 w 129"/>
                <a:gd name="T11" fmla="*/ 0 h 21"/>
                <a:gd name="T12" fmla="*/ 129 w 129"/>
                <a:gd name="T13" fmla="*/ 10 h 21"/>
                <a:gd name="T14" fmla="*/ 108 w 129"/>
                <a:gd name="T15" fmla="*/ 21 h 21"/>
                <a:gd name="T16" fmla="*/ 108 w 12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1">
                  <a:moveTo>
                    <a:pt x="0" y="7"/>
                  </a:moveTo>
                  <a:lnTo>
                    <a:pt x="111" y="7"/>
                  </a:lnTo>
                  <a:lnTo>
                    <a:pt x="111" y="14"/>
                  </a:lnTo>
                  <a:lnTo>
                    <a:pt x="0" y="14"/>
                  </a:lnTo>
                  <a:lnTo>
                    <a:pt x="0" y="7"/>
                  </a:lnTo>
                  <a:close/>
                  <a:moveTo>
                    <a:pt x="108" y="0"/>
                  </a:moveTo>
                  <a:lnTo>
                    <a:pt x="129" y="10"/>
                  </a:lnTo>
                  <a:lnTo>
                    <a:pt x="108" y="21"/>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5" name="Rectangle 359">
              <a:extLst>
                <a:ext uri="{FF2B5EF4-FFF2-40B4-BE49-F238E27FC236}">
                  <a16:creationId xmlns:a16="http://schemas.microsoft.com/office/drawing/2014/main" id="{BBEA63B9-C0A3-4F8C-878F-D9708999967B}"/>
                </a:ext>
              </a:extLst>
            </p:cNvPr>
            <p:cNvSpPr>
              <a:spLocks noChangeArrowheads="1"/>
            </p:cNvSpPr>
            <p:nvPr/>
          </p:nvSpPr>
          <p:spPr bwMode="auto">
            <a:xfrm>
              <a:off x="2095" y="2805"/>
              <a:ext cx="111" cy="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6" name="Freeform 360">
              <a:extLst>
                <a:ext uri="{FF2B5EF4-FFF2-40B4-BE49-F238E27FC236}">
                  <a16:creationId xmlns:a16="http://schemas.microsoft.com/office/drawing/2014/main" id="{610A5F4F-B2FE-44DF-93C3-D0EF84EF1F7A}"/>
                </a:ext>
              </a:extLst>
            </p:cNvPr>
            <p:cNvSpPr>
              <a:spLocks/>
            </p:cNvSpPr>
            <p:nvPr/>
          </p:nvSpPr>
          <p:spPr bwMode="auto">
            <a:xfrm>
              <a:off x="2203" y="2798"/>
              <a:ext cx="21" cy="21"/>
            </a:xfrm>
            <a:custGeom>
              <a:avLst/>
              <a:gdLst>
                <a:gd name="T0" fmla="*/ 0 w 21"/>
                <a:gd name="T1" fmla="*/ 0 h 21"/>
                <a:gd name="T2" fmla="*/ 21 w 21"/>
                <a:gd name="T3" fmla="*/ 10 h 21"/>
                <a:gd name="T4" fmla="*/ 0 w 21"/>
                <a:gd name="T5" fmla="*/ 21 h 21"/>
                <a:gd name="T6" fmla="*/ 0 w 21"/>
                <a:gd name="T7" fmla="*/ 0 h 21"/>
              </a:gdLst>
              <a:ahLst/>
              <a:cxnLst>
                <a:cxn ang="0">
                  <a:pos x="T0" y="T1"/>
                </a:cxn>
                <a:cxn ang="0">
                  <a:pos x="T2" y="T3"/>
                </a:cxn>
                <a:cxn ang="0">
                  <a:pos x="T4" y="T5"/>
                </a:cxn>
                <a:cxn ang="0">
                  <a:pos x="T6" y="T7"/>
                </a:cxn>
              </a:cxnLst>
              <a:rect l="0" t="0" r="r" b="b"/>
              <a:pathLst>
                <a:path w="21" h="21">
                  <a:moveTo>
                    <a:pt x="0" y="0"/>
                  </a:moveTo>
                  <a:lnTo>
                    <a:pt x="21" y="10"/>
                  </a:lnTo>
                  <a:lnTo>
                    <a:pt x="0" y="21"/>
                  </a:lnTo>
                  <a:lnTo>
                    <a:pt x="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7" name="Freeform 361">
              <a:extLst>
                <a:ext uri="{FF2B5EF4-FFF2-40B4-BE49-F238E27FC236}">
                  <a16:creationId xmlns:a16="http://schemas.microsoft.com/office/drawing/2014/main" id="{20E3D780-E29B-40F6-B3B0-44135FB24871}"/>
                </a:ext>
              </a:extLst>
            </p:cNvPr>
            <p:cNvSpPr>
              <a:spLocks noEditPoints="1"/>
            </p:cNvSpPr>
            <p:nvPr/>
          </p:nvSpPr>
          <p:spPr bwMode="auto">
            <a:xfrm>
              <a:off x="2095" y="2865"/>
              <a:ext cx="129" cy="22"/>
            </a:xfrm>
            <a:custGeom>
              <a:avLst/>
              <a:gdLst>
                <a:gd name="T0" fmla="*/ 0 w 129"/>
                <a:gd name="T1" fmla="*/ 7 h 22"/>
                <a:gd name="T2" fmla="*/ 111 w 129"/>
                <a:gd name="T3" fmla="*/ 7 h 22"/>
                <a:gd name="T4" fmla="*/ 111 w 129"/>
                <a:gd name="T5" fmla="*/ 15 h 22"/>
                <a:gd name="T6" fmla="*/ 0 w 129"/>
                <a:gd name="T7" fmla="*/ 15 h 22"/>
                <a:gd name="T8" fmla="*/ 0 w 129"/>
                <a:gd name="T9" fmla="*/ 7 h 22"/>
                <a:gd name="T10" fmla="*/ 108 w 129"/>
                <a:gd name="T11" fmla="*/ 0 h 22"/>
                <a:gd name="T12" fmla="*/ 129 w 129"/>
                <a:gd name="T13" fmla="*/ 11 h 22"/>
                <a:gd name="T14" fmla="*/ 108 w 129"/>
                <a:gd name="T15" fmla="*/ 22 h 22"/>
                <a:gd name="T16" fmla="*/ 108 w 129"/>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2">
                  <a:moveTo>
                    <a:pt x="0" y="7"/>
                  </a:moveTo>
                  <a:lnTo>
                    <a:pt x="111" y="7"/>
                  </a:lnTo>
                  <a:lnTo>
                    <a:pt x="111" y="15"/>
                  </a:lnTo>
                  <a:lnTo>
                    <a:pt x="0" y="15"/>
                  </a:lnTo>
                  <a:lnTo>
                    <a:pt x="0" y="7"/>
                  </a:lnTo>
                  <a:close/>
                  <a:moveTo>
                    <a:pt x="108" y="0"/>
                  </a:moveTo>
                  <a:lnTo>
                    <a:pt x="129" y="11"/>
                  </a:lnTo>
                  <a:lnTo>
                    <a:pt x="108" y="22"/>
                  </a:lnTo>
                  <a:lnTo>
                    <a:pt x="10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8" name="Rectangle 362">
              <a:extLst>
                <a:ext uri="{FF2B5EF4-FFF2-40B4-BE49-F238E27FC236}">
                  <a16:creationId xmlns:a16="http://schemas.microsoft.com/office/drawing/2014/main" id="{1489C9A2-288E-45B2-A8B6-B5CA7DD338BF}"/>
                </a:ext>
              </a:extLst>
            </p:cNvPr>
            <p:cNvSpPr>
              <a:spLocks noChangeArrowheads="1"/>
            </p:cNvSpPr>
            <p:nvPr/>
          </p:nvSpPr>
          <p:spPr bwMode="auto">
            <a:xfrm>
              <a:off x="2095" y="2872"/>
              <a:ext cx="111" cy="8"/>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9" name="Freeform 363">
              <a:extLst>
                <a:ext uri="{FF2B5EF4-FFF2-40B4-BE49-F238E27FC236}">
                  <a16:creationId xmlns:a16="http://schemas.microsoft.com/office/drawing/2014/main" id="{1D30ADAA-170B-4DF0-8E92-020E58FDD48E}"/>
                </a:ext>
              </a:extLst>
            </p:cNvPr>
            <p:cNvSpPr>
              <a:spLocks/>
            </p:cNvSpPr>
            <p:nvPr/>
          </p:nvSpPr>
          <p:spPr bwMode="auto">
            <a:xfrm>
              <a:off x="2203" y="2865"/>
              <a:ext cx="21" cy="22"/>
            </a:xfrm>
            <a:custGeom>
              <a:avLst/>
              <a:gdLst>
                <a:gd name="T0" fmla="*/ 0 w 21"/>
                <a:gd name="T1" fmla="*/ 0 h 22"/>
                <a:gd name="T2" fmla="*/ 21 w 21"/>
                <a:gd name="T3" fmla="*/ 11 h 22"/>
                <a:gd name="T4" fmla="*/ 0 w 21"/>
                <a:gd name="T5" fmla="*/ 22 h 22"/>
                <a:gd name="T6" fmla="*/ 0 w 21"/>
                <a:gd name="T7" fmla="*/ 0 h 22"/>
              </a:gdLst>
              <a:ahLst/>
              <a:cxnLst>
                <a:cxn ang="0">
                  <a:pos x="T0" y="T1"/>
                </a:cxn>
                <a:cxn ang="0">
                  <a:pos x="T2" y="T3"/>
                </a:cxn>
                <a:cxn ang="0">
                  <a:pos x="T4" y="T5"/>
                </a:cxn>
                <a:cxn ang="0">
                  <a:pos x="T6" y="T7"/>
                </a:cxn>
              </a:cxnLst>
              <a:rect l="0" t="0" r="r" b="b"/>
              <a:pathLst>
                <a:path w="21" h="22">
                  <a:moveTo>
                    <a:pt x="0" y="0"/>
                  </a:moveTo>
                  <a:lnTo>
                    <a:pt x="21" y="11"/>
                  </a:lnTo>
                  <a:lnTo>
                    <a:pt x="0" y="22"/>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0" name="Freeform 364">
              <a:extLst>
                <a:ext uri="{FF2B5EF4-FFF2-40B4-BE49-F238E27FC236}">
                  <a16:creationId xmlns:a16="http://schemas.microsoft.com/office/drawing/2014/main" id="{AA55CEB6-2101-4E3F-94A4-8B66DA21FF83}"/>
                </a:ext>
              </a:extLst>
            </p:cNvPr>
            <p:cNvSpPr>
              <a:spLocks noEditPoints="1"/>
            </p:cNvSpPr>
            <p:nvPr/>
          </p:nvSpPr>
          <p:spPr bwMode="auto">
            <a:xfrm>
              <a:off x="2094" y="2808"/>
              <a:ext cx="130" cy="71"/>
            </a:xfrm>
            <a:custGeom>
              <a:avLst/>
              <a:gdLst>
                <a:gd name="T0" fmla="*/ 0 w 130"/>
                <a:gd name="T1" fmla="*/ 65 h 71"/>
                <a:gd name="T2" fmla="*/ 113 w 130"/>
                <a:gd name="T3" fmla="*/ 6 h 71"/>
                <a:gd name="T4" fmla="*/ 116 w 130"/>
                <a:gd name="T5" fmla="*/ 12 h 71"/>
                <a:gd name="T6" fmla="*/ 3 w 130"/>
                <a:gd name="T7" fmla="*/ 71 h 71"/>
                <a:gd name="T8" fmla="*/ 0 w 130"/>
                <a:gd name="T9" fmla="*/ 65 h 71"/>
                <a:gd name="T10" fmla="*/ 106 w 130"/>
                <a:gd name="T11" fmla="*/ 1 h 71"/>
                <a:gd name="T12" fmla="*/ 130 w 130"/>
                <a:gd name="T13" fmla="*/ 0 h 71"/>
                <a:gd name="T14" fmla="*/ 116 w 130"/>
                <a:gd name="T15" fmla="*/ 20 h 71"/>
                <a:gd name="T16" fmla="*/ 106 w 130"/>
                <a:gd name="T17"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0" y="65"/>
                  </a:moveTo>
                  <a:lnTo>
                    <a:pt x="113" y="6"/>
                  </a:lnTo>
                  <a:lnTo>
                    <a:pt x="116" y="12"/>
                  </a:lnTo>
                  <a:lnTo>
                    <a:pt x="3" y="71"/>
                  </a:lnTo>
                  <a:lnTo>
                    <a:pt x="0" y="65"/>
                  </a:lnTo>
                  <a:close/>
                  <a:moveTo>
                    <a:pt x="106" y="1"/>
                  </a:moveTo>
                  <a:lnTo>
                    <a:pt x="130" y="0"/>
                  </a:lnTo>
                  <a:lnTo>
                    <a:pt x="116" y="20"/>
                  </a:lnTo>
                  <a:lnTo>
                    <a:pt x="106" y="1"/>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1" name="Freeform 365">
              <a:extLst>
                <a:ext uri="{FF2B5EF4-FFF2-40B4-BE49-F238E27FC236}">
                  <a16:creationId xmlns:a16="http://schemas.microsoft.com/office/drawing/2014/main" id="{91D2AAE8-EA89-40D7-B510-F398033CAFDF}"/>
                </a:ext>
              </a:extLst>
            </p:cNvPr>
            <p:cNvSpPr>
              <a:spLocks/>
            </p:cNvSpPr>
            <p:nvPr/>
          </p:nvSpPr>
          <p:spPr bwMode="auto">
            <a:xfrm>
              <a:off x="2094" y="2814"/>
              <a:ext cx="116" cy="65"/>
            </a:xfrm>
            <a:custGeom>
              <a:avLst/>
              <a:gdLst>
                <a:gd name="T0" fmla="*/ 0 w 116"/>
                <a:gd name="T1" fmla="*/ 59 h 65"/>
                <a:gd name="T2" fmla="*/ 113 w 116"/>
                <a:gd name="T3" fmla="*/ 0 h 65"/>
                <a:gd name="T4" fmla="*/ 116 w 116"/>
                <a:gd name="T5" fmla="*/ 6 h 65"/>
                <a:gd name="T6" fmla="*/ 3 w 116"/>
                <a:gd name="T7" fmla="*/ 65 h 65"/>
                <a:gd name="T8" fmla="*/ 0 w 116"/>
                <a:gd name="T9" fmla="*/ 59 h 65"/>
              </a:gdLst>
              <a:ahLst/>
              <a:cxnLst>
                <a:cxn ang="0">
                  <a:pos x="T0" y="T1"/>
                </a:cxn>
                <a:cxn ang="0">
                  <a:pos x="T2" y="T3"/>
                </a:cxn>
                <a:cxn ang="0">
                  <a:pos x="T4" y="T5"/>
                </a:cxn>
                <a:cxn ang="0">
                  <a:pos x="T6" y="T7"/>
                </a:cxn>
                <a:cxn ang="0">
                  <a:pos x="T8" y="T9"/>
                </a:cxn>
              </a:cxnLst>
              <a:rect l="0" t="0" r="r" b="b"/>
              <a:pathLst>
                <a:path w="116" h="65">
                  <a:moveTo>
                    <a:pt x="0" y="59"/>
                  </a:moveTo>
                  <a:lnTo>
                    <a:pt x="113" y="0"/>
                  </a:lnTo>
                  <a:lnTo>
                    <a:pt x="116" y="6"/>
                  </a:lnTo>
                  <a:lnTo>
                    <a:pt x="3" y="65"/>
                  </a:lnTo>
                  <a:lnTo>
                    <a:pt x="0" y="59"/>
                  </a:lnTo>
                  <a:close/>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2" name="Freeform 366">
              <a:extLst>
                <a:ext uri="{FF2B5EF4-FFF2-40B4-BE49-F238E27FC236}">
                  <a16:creationId xmlns:a16="http://schemas.microsoft.com/office/drawing/2014/main" id="{AAC56AF5-FAD4-41BD-B611-7050E454EEB9}"/>
                </a:ext>
              </a:extLst>
            </p:cNvPr>
            <p:cNvSpPr>
              <a:spLocks/>
            </p:cNvSpPr>
            <p:nvPr/>
          </p:nvSpPr>
          <p:spPr bwMode="auto">
            <a:xfrm>
              <a:off x="2200" y="2808"/>
              <a:ext cx="24" cy="20"/>
            </a:xfrm>
            <a:custGeom>
              <a:avLst/>
              <a:gdLst>
                <a:gd name="T0" fmla="*/ 0 w 24"/>
                <a:gd name="T1" fmla="*/ 1 h 20"/>
                <a:gd name="T2" fmla="*/ 24 w 24"/>
                <a:gd name="T3" fmla="*/ 0 h 20"/>
                <a:gd name="T4" fmla="*/ 10 w 24"/>
                <a:gd name="T5" fmla="*/ 20 h 20"/>
                <a:gd name="T6" fmla="*/ 0 w 24"/>
                <a:gd name="T7" fmla="*/ 1 h 20"/>
              </a:gdLst>
              <a:ahLst/>
              <a:cxnLst>
                <a:cxn ang="0">
                  <a:pos x="T0" y="T1"/>
                </a:cxn>
                <a:cxn ang="0">
                  <a:pos x="T2" y="T3"/>
                </a:cxn>
                <a:cxn ang="0">
                  <a:pos x="T4" y="T5"/>
                </a:cxn>
                <a:cxn ang="0">
                  <a:pos x="T6" y="T7"/>
                </a:cxn>
              </a:cxnLst>
              <a:rect l="0" t="0" r="r" b="b"/>
              <a:pathLst>
                <a:path w="24" h="20">
                  <a:moveTo>
                    <a:pt x="0" y="1"/>
                  </a:moveTo>
                  <a:lnTo>
                    <a:pt x="24" y="0"/>
                  </a:lnTo>
                  <a:lnTo>
                    <a:pt x="10" y="20"/>
                  </a:lnTo>
                  <a:lnTo>
                    <a:pt x="0" y="1"/>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3" name="Freeform 367">
              <a:extLst>
                <a:ext uri="{FF2B5EF4-FFF2-40B4-BE49-F238E27FC236}">
                  <a16:creationId xmlns:a16="http://schemas.microsoft.com/office/drawing/2014/main" id="{84AB670D-E461-4DFF-8B6F-29A27A105926}"/>
                </a:ext>
              </a:extLst>
            </p:cNvPr>
            <p:cNvSpPr>
              <a:spLocks noEditPoints="1"/>
            </p:cNvSpPr>
            <p:nvPr/>
          </p:nvSpPr>
          <p:spPr bwMode="auto">
            <a:xfrm>
              <a:off x="2094" y="2805"/>
              <a:ext cx="130" cy="71"/>
            </a:xfrm>
            <a:custGeom>
              <a:avLst/>
              <a:gdLst>
                <a:gd name="T0" fmla="*/ 3 w 130"/>
                <a:gd name="T1" fmla="*/ 0 h 71"/>
                <a:gd name="T2" fmla="*/ 116 w 130"/>
                <a:gd name="T3" fmla="*/ 60 h 71"/>
                <a:gd name="T4" fmla="*/ 113 w 130"/>
                <a:gd name="T5" fmla="*/ 66 h 71"/>
                <a:gd name="T6" fmla="*/ 0 w 130"/>
                <a:gd name="T7" fmla="*/ 7 h 71"/>
                <a:gd name="T8" fmla="*/ 3 w 130"/>
                <a:gd name="T9" fmla="*/ 0 h 71"/>
                <a:gd name="T10" fmla="*/ 116 w 130"/>
                <a:gd name="T11" fmla="*/ 51 h 71"/>
                <a:gd name="T12" fmla="*/ 130 w 130"/>
                <a:gd name="T13" fmla="*/ 71 h 71"/>
                <a:gd name="T14" fmla="*/ 106 w 130"/>
                <a:gd name="T15" fmla="*/ 71 h 71"/>
                <a:gd name="T16" fmla="*/ 116 w 130"/>
                <a:gd name="T17" fmla="*/ 5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3" y="0"/>
                  </a:moveTo>
                  <a:lnTo>
                    <a:pt x="116" y="60"/>
                  </a:lnTo>
                  <a:lnTo>
                    <a:pt x="113" y="66"/>
                  </a:lnTo>
                  <a:lnTo>
                    <a:pt x="0" y="7"/>
                  </a:lnTo>
                  <a:lnTo>
                    <a:pt x="3" y="0"/>
                  </a:lnTo>
                  <a:close/>
                  <a:moveTo>
                    <a:pt x="116" y="51"/>
                  </a:moveTo>
                  <a:lnTo>
                    <a:pt x="130" y="71"/>
                  </a:lnTo>
                  <a:lnTo>
                    <a:pt x="106" y="71"/>
                  </a:lnTo>
                  <a:lnTo>
                    <a:pt x="11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4" name="Freeform 368">
              <a:extLst>
                <a:ext uri="{FF2B5EF4-FFF2-40B4-BE49-F238E27FC236}">
                  <a16:creationId xmlns:a16="http://schemas.microsoft.com/office/drawing/2014/main" id="{32A74DC1-319F-4748-9861-E956A8A84F30}"/>
                </a:ext>
              </a:extLst>
            </p:cNvPr>
            <p:cNvSpPr>
              <a:spLocks/>
            </p:cNvSpPr>
            <p:nvPr/>
          </p:nvSpPr>
          <p:spPr bwMode="auto">
            <a:xfrm>
              <a:off x="2094" y="2805"/>
              <a:ext cx="116" cy="66"/>
            </a:xfrm>
            <a:custGeom>
              <a:avLst/>
              <a:gdLst>
                <a:gd name="T0" fmla="*/ 3 w 116"/>
                <a:gd name="T1" fmla="*/ 0 h 66"/>
                <a:gd name="T2" fmla="*/ 116 w 116"/>
                <a:gd name="T3" fmla="*/ 60 h 66"/>
                <a:gd name="T4" fmla="*/ 113 w 116"/>
                <a:gd name="T5" fmla="*/ 66 h 66"/>
                <a:gd name="T6" fmla="*/ 0 w 116"/>
                <a:gd name="T7" fmla="*/ 7 h 66"/>
                <a:gd name="T8" fmla="*/ 3 w 116"/>
                <a:gd name="T9" fmla="*/ 0 h 66"/>
              </a:gdLst>
              <a:ahLst/>
              <a:cxnLst>
                <a:cxn ang="0">
                  <a:pos x="T0" y="T1"/>
                </a:cxn>
                <a:cxn ang="0">
                  <a:pos x="T2" y="T3"/>
                </a:cxn>
                <a:cxn ang="0">
                  <a:pos x="T4" y="T5"/>
                </a:cxn>
                <a:cxn ang="0">
                  <a:pos x="T6" y="T7"/>
                </a:cxn>
                <a:cxn ang="0">
                  <a:pos x="T8" y="T9"/>
                </a:cxn>
              </a:cxnLst>
              <a:rect l="0" t="0" r="r" b="b"/>
              <a:pathLst>
                <a:path w="116" h="66">
                  <a:moveTo>
                    <a:pt x="3" y="0"/>
                  </a:moveTo>
                  <a:lnTo>
                    <a:pt x="116" y="60"/>
                  </a:lnTo>
                  <a:lnTo>
                    <a:pt x="113" y="66"/>
                  </a:lnTo>
                  <a:lnTo>
                    <a:pt x="0" y="7"/>
                  </a:lnTo>
                  <a:lnTo>
                    <a:pt x="3"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5" name="Freeform 369">
              <a:extLst>
                <a:ext uri="{FF2B5EF4-FFF2-40B4-BE49-F238E27FC236}">
                  <a16:creationId xmlns:a16="http://schemas.microsoft.com/office/drawing/2014/main" id="{F05566D0-7784-47C6-8A5F-DDFAA3A0AE38}"/>
                </a:ext>
              </a:extLst>
            </p:cNvPr>
            <p:cNvSpPr>
              <a:spLocks/>
            </p:cNvSpPr>
            <p:nvPr/>
          </p:nvSpPr>
          <p:spPr bwMode="auto">
            <a:xfrm>
              <a:off x="2200" y="2856"/>
              <a:ext cx="24" cy="20"/>
            </a:xfrm>
            <a:custGeom>
              <a:avLst/>
              <a:gdLst>
                <a:gd name="T0" fmla="*/ 10 w 24"/>
                <a:gd name="T1" fmla="*/ 0 h 20"/>
                <a:gd name="T2" fmla="*/ 24 w 24"/>
                <a:gd name="T3" fmla="*/ 20 h 20"/>
                <a:gd name="T4" fmla="*/ 0 w 24"/>
                <a:gd name="T5" fmla="*/ 20 h 20"/>
                <a:gd name="T6" fmla="*/ 10 w 24"/>
                <a:gd name="T7" fmla="*/ 0 h 20"/>
              </a:gdLst>
              <a:ahLst/>
              <a:cxnLst>
                <a:cxn ang="0">
                  <a:pos x="T0" y="T1"/>
                </a:cxn>
                <a:cxn ang="0">
                  <a:pos x="T2" y="T3"/>
                </a:cxn>
                <a:cxn ang="0">
                  <a:pos x="T4" y="T5"/>
                </a:cxn>
                <a:cxn ang="0">
                  <a:pos x="T6" y="T7"/>
                </a:cxn>
              </a:cxnLst>
              <a:rect l="0" t="0" r="r" b="b"/>
              <a:pathLst>
                <a:path w="24" h="20">
                  <a:moveTo>
                    <a:pt x="10" y="0"/>
                  </a:moveTo>
                  <a:lnTo>
                    <a:pt x="24" y="20"/>
                  </a:lnTo>
                  <a:lnTo>
                    <a:pt x="0" y="20"/>
                  </a:lnTo>
                  <a:lnTo>
                    <a:pt x="1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6" name="Freeform 370">
              <a:extLst>
                <a:ext uri="{FF2B5EF4-FFF2-40B4-BE49-F238E27FC236}">
                  <a16:creationId xmlns:a16="http://schemas.microsoft.com/office/drawing/2014/main" id="{459D1EE4-0EFA-48B3-9F63-A79D075AB88C}"/>
                </a:ext>
              </a:extLst>
            </p:cNvPr>
            <p:cNvSpPr>
              <a:spLocks noEditPoints="1"/>
            </p:cNvSpPr>
            <p:nvPr/>
          </p:nvSpPr>
          <p:spPr bwMode="auto">
            <a:xfrm>
              <a:off x="2089" y="2918"/>
              <a:ext cx="144" cy="119"/>
            </a:xfrm>
            <a:custGeom>
              <a:avLst/>
              <a:gdLst>
                <a:gd name="T0" fmla="*/ 0 w 144"/>
                <a:gd name="T1" fmla="*/ 0 h 119"/>
                <a:gd name="T2" fmla="*/ 144 w 144"/>
                <a:gd name="T3" fmla="*/ 0 h 119"/>
                <a:gd name="T4" fmla="*/ 144 w 144"/>
                <a:gd name="T5" fmla="*/ 119 h 119"/>
                <a:gd name="T6" fmla="*/ 0 w 144"/>
                <a:gd name="T7" fmla="*/ 119 h 119"/>
                <a:gd name="T8" fmla="*/ 0 w 144"/>
                <a:gd name="T9" fmla="*/ 0 h 119"/>
                <a:gd name="T10" fmla="*/ 3 w 144"/>
                <a:gd name="T11" fmla="*/ 117 h 119"/>
                <a:gd name="T12" fmla="*/ 1 w 144"/>
                <a:gd name="T13" fmla="*/ 116 h 119"/>
                <a:gd name="T14" fmla="*/ 143 w 144"/>
                <a:gd name="T15" fmla="*/ 116 h 119"/>
                <a:gd name="T16" fmla="*/ 141 w 144"/>
                <a:gd name="T17" fmla="*/ 117 h 119"/>
                <a:gd name="T18" fmla="*/ 141 w 144"/>
                <a:gd name="T19" fmla="*/ 2 h 119"/>
                <a:gd name="T20" fmla="*/ 143 w 144"/>
                <a:gd name="T21" fmla="*/ 3 h 119"/>
                <a:gd name="T22" fmla="*/ 1 w 144"/>
                <a:gd name="T23" fmla="*/ 3 h 119"/>
                <a:gd name="T24" fmla="*/ 3 w 144"/>
                <a:gd name="T25" fmla="*/ 2 h 119"/>
                <a:gd name="T26" fmla="*/ 3 w 144"/>
                <a:gd name="T27" fmla="*/ 11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19">
                  <a:moveTo>
                    <a:pt x="0" y="0"/>
                  </a:moveTo>
                  <a:lnTo>
                    <a:pt x="144" y="0"/>
                  </a:lnTo>
                  <a:lnTo>
                    <a:pt x="144" y="119"/>
                  </a:lnTo>
                  <a:lnTo>
                    <a:pt x="0" y="119"/>
                  </a:lnTo>
                  <a:lnTo>
                    <a:pt x="0" y="0"/>
                  </a:lnTo>
                  <a:close/>
                  <a:moveTo>
                    <a:pt x="3" y="117"/>
                  </a:moveTo>
                  <a:lnTo>
                    <a:pt x="1" y="116"/>
                  </a:lnTo>
                  <a:lnTo>
                    <a:pt x="143" y="116"/>
                  </a:lnTo>
                  <a:lnTo>
                    <a:pt x="141" y="117"/>
                  </a:lnTo>
                  <a:lnTo>
                    <a:pt x="141" y="2"/>
                  </a:lnTo>
                  <a:lnTo>
                    <a:pt x="143" y="3"/>
                  </a:lnTo>
                  <a:lnTo>
                    <a:pt x="1" y="3"/>
                  </a:lnTo>
                  <a:lnTo>
                    <a:pt x="3" y="2"/>
                  </a:lnTo>
                  <a:lnTo>
                    <a:pt x="3"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7" name="Rectangle 371">
              <a:extLst>
                <a:ext uri="{FF2B5EF4-FFF2-40B4-BE49-F238E27FC236}">
                  <a16:creationId xmlns:a16="http://schemas.microsoft.com/office/drawing/2014/main" id="{CD404C9B-D752-44A9-A40D-88B7BA9C98E0}"/>
                </a:ext>
              </a:extLst>
            </p:cNvPr>
            <p:cNvSpPr>
              <a:spLocks noChangeArrowheads="1"/>
            </p:cNvSpPr>
            <p:nvPr/>
          </p:nvSpPr>
          <p:spPr bwMode="auto">
            <a:xfrm>
              <a:off x="2089" y="2918"/>
              <a:ext cx="144" cy="119"/>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8" name="Freeform 372">
              <a:extLst>
                <a:ext uri="{FF2B5EF4-FFF2-40B4-BE49-F238E27FC236}">
                  <a16:creationId xmlns:a16="http://schemas.microsoft.com/office/drawing/2014/main" id="{948445A7-8FF0-4E6A-878D-809DE3C54F5F}"/>
                </a:ext>
              </a:extLst>
            </p:cNvPr>
            <p:cNvSpPr>
              <a:spLocks/>
            </p:cNvSpPr>
            <p:nvPr/>
          </p:nvSpPr>
          <p:spPr bwMode="auto">
            <a:xfrm>
              <a:off x="2090" y="2920"/>
              <a:ext cx="142" cy="115"/>
            </a:xfrm>
            <a:custGeom>
              <a:avLst/>
              <a:gdLst>
                <a:gd name="T0" fmla="*/ 2 w 142"/>
                <a:gd name="T1" fmla="*/ 115 h 115"/>
                <a:gd name="T2" fmla="*/ 0 w 142"/>
                <a:gd name="T3" fmla="*/ 114 h 115"/>
                <a:gd name="T4" fmla="*/ 142 w 142"/>
                <a:gd name="T5" fmla="*/ 114 h 115"/>
                <a:gd name="T6" fmla="*/ 140 w 142"/>
                <a:gd name="T7" fmla="*/ 115 h 115"/>
                <a:gd name="T8" fmla="*/ 140 w 142"/>
                <a:gd name="T9" fmla="*/ 0 h 115"/>
                <a:gd name="T10" fmla="*/ 142 w 142"/>
                <a:gd name="T11" fmla="*/ 1 h 115"/>
                <a:gd name="T12" fmla="*/ 0 w 142"/>
                <a:gd name="T13" fmla="*/ 1 h 115"/>
                <a:gd name="T14" fmla="*/ 2 w 142"/>
                <a:gd name="T15" fmla="*/ 0 h 115"/>
                <a:gd name="T16" fmla="*/ 2 w 142"/>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15">
                  <a:moveTo>
                    <a:pt x="2" y="115"/>
                  </a:moveTo>
                  <a:lnTo>
                    <a:pt x="0" y="114"/>
                  </a:lnTo>
                  <a:lnTo>
                    <a:pt x="142" y="114"/>
                  </a:lnTo>
                  <a:lnTo>
                    <a:pt x="140" y="115"/>
                  </a:lnTo>
                  <a:lnTo>
                    <a:pt x="140" y="0"/>
                  </a:lnTo>
                  <a:lnTo>
                    <a:pt x="142" y="1"/>
                  </a:lnTo>
                  <a:lnTo>
                    <a:pt x="0" y="1"/>
                  </a:lnTo>
                  <a:lnTo>
                    <a:pt x="2" y="0"/>
                  </a:lnTo>
                  <a:lnTo>
                    <a:pt x="2" y="115"/>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9" name="Freeform 373">
              <a:extLst>
                <a:ext uri="{FF2B5EF4-FFF2-40B4-BE49-F238E27FC236}">
                  <a16:creationId xmlns:a16="http://schemas.microsoft.com/office/drawing/2014/main" id="{910C348B-EDCA-487B-82F3-CE7462C74386}"/>
                </a:ext>
              </a:extLst>
            </p:cNvPr>
            <p:cNvSpPr>
              <a:spLocks noEditPoints="1"/>
            </p:cNvSpPr>
            <p:nvPr/>
          </p:nvSpPr>
          <p:spPr bwMode="auto">
            <a:xfrm>
              <a:off x="2095" y="2928"/>
              <a:ext cx="129" cy="22"/>
            </a:xfrm>
            <a:custGeom>
              <a:avLst/>
              <a:gdLst>
                <a:gd name="T0" fmla="*/ 0 w 129"/>
                <a:gd name="T1" fmla="*/ 7 h 22"/>
                <a:gd name="T2" fmla="*/ 111 w 129"/>
                <a:gd name="T3" fmla="*/ 7 h 22"/>
                <a:gd name="T4" fmla="*/ 111 w 129"/>
                <a:gd name="T5" fmla="*/ 15 h 22"/>
                <a:gd name="T6" fmla="*/ 0 w 129"/>
                <a:gd name="T7" fmla="*/ 15 h 22"/>
                <a:gd name="T8" fmla="*/ 0 w 129"/>
                <a:gd name="T9" fmla="*/ 7 h 22"/>
                <a:gd name="T10" fmla="*/ 108 w 129"/>
                <a:gd name="T11" fmla="*/ 0 h 22"/>
                <a:gd name="T12" fmla="*/ 129 w 129"/>
                <a:gd name="T13" fmla="*/ 11 h 22"/>
                <a:gd name="T14" fmla="*/ 108 w 129"/>
                <a:gd name="T15" fmla="*/ 22 h 22"/>
                <a:gd name="T16" fmla="*/ 108 w 129"/>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2">
                  <a:moveTo>
                    <a:pt x="0" y="7"/>
                  </a:moveTo>
                  <a:lnTo>
                    <a:pt x="111" y="7"/>
                  </a:lnTo>
                  <a:lnTo>
                    <a:pt x="111" y="15"/>
                  </a:lnTo>
                  <a:lnTo>
                    <a:pt x="0" y="15"/>
                  </a:lnTo>
                  <a:lnTo>
                    <a:pt x="0" y="7"/>
                  </a:lnTo>
                  <a:close/>
                  <a:moveTo>
                    <a:pt x="108" y="0"/>
                  </a:moveTo>
                  <a:lnTo>
                    <a:pt x="129" y="11"/>
                  </a:lnTo>
                  <a:lnTo>
                    <a:pt x="108" y="22"/>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0" name="Rectangle 374">
              <a:extLst>
                <a:ext uri="{FF2B5EF4-FFF2-40B4-BE49-F238E27FC236}">
                  <a16:creationId xmlns:a16="http://schemas.microsoft.com/office/drawing/2014/main" id="{B20E9EE2-46C7-4F3D-A41C-9B806D56B644}"/>
                </a:ext>
              </a:extLst>
            </p:cNvPr>
            <p:cNvSpPr>
              <a:spLocks noChangeArrowheads="1"/>
            </p:cNvSpPr>
            <p:nvPr/>
          </p:nvSpPr>
          <p:spPr bwMode="auto">
            <a:xfrm>
              <a:off x="2095" y="2935"/>
              <a:ext cx="111" cy="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1" name="Freeform 375">
              <a:extLst>
                <a:ext uri="{FF2B5EF4-FFF2-40B4-BE49-F238E27FC236}">
                  <a16:creationId xmlns:a16="http://schemas.microsoft.com/office/drawing/2014/main" id="{8CB3BB31-C12E-4D4C-9A29-DF021C190C08}"/>
                </a:ext>
              </a:extLst>
            </p:cNvPr>
            <p:cNvSpPr>
              <a:spLocks/>
            </p:cNvSpPr>
            <p:nvPr/>
          </p:nvSpPr>
          <p:spPr bwMode="auto">
            <a:xfrm>
              <a:off x="2203" y="2928"/>
              <a:ext cx="21" cy="22"/>
            </a:xfrm>
            <a:custGeom>
              <a:avLst/>
              <a:gdLst>
                <a:gd name="T0" fmla="*/ 0 w 21"/>
                <a:gd name="T1" fmla="*/ 0 h 22"/>
                <a:gd name="T2" fmla="*/ 21 w 21"/>
                <a:gd name="T3" fmla="*/ 11 h 22"/>
                <a:gd name="T4" fmla="*/ 0 w 21"/>
                <a:gd name="T5" fmla="*/ 22 h 22"/>
                <a:gd name="T6" fmla="*/ 0 w 21"/>
                <a:gd name="T7" fmla="*/ 0 h 22"/>
              </a:gdLst>
              <a:ahLst/>
              <a:cxnLst>
                <a:cxn ang="0">
                  <a:pos x="T0" y="T1"/>
                </a:cxn>
                <a:cxn ang="0">
                  <a:pos x="T2" y="T3"/>
                </a:cxn>
                <a:cxn ang="0">
                  <a:pos x="T4" y="T5"/>
                </a:cxn>
                <a:cxn ang="0">
                  <a:pos x="T6" y="T7"/>
                </a:cxn>
              </a:cxnLst>
              <a:rect l="0" t="0" r="r" b="b"/>
              <a:pathLst>
                <a:path w="21" h="22">
                  <a:moveTo>
                    <a:pt x="0" y="0"/>
                  </a:moveTo>
                  <a:lnTo>
                    <a:pt x="21" y="11"/>
                  </a:lnTo>
                  <a:lnTo>
                    <a:pt x="0" y="22"/>
                  </a:lnTo>
                  <a:lnTo>
                    <a:pt x="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2" name="Freeform 376">
              <a:extLst>
                <a:ext uri="{FF2B5EF4-FFF2-40B4-BE49-F238E27FC236}">
                  <a16:creationId xmlns:a16="http://schemas.microsoft.com/office/drawing/2014/main" id="{FE144E47-BA3C-425E-A41F-092FF10DB625}"/>
                </a:ext>
              </a:extLst>
            </p:cNvPr>
            <p:cNvSpPr>
              <a:spLocks noEditPoints="1"/>
            </p:cNvSpPr>
            <p:nvPr/>
          </p:nvSpPr>
          <p:spPr bwMode="auto">
            <a:xfrm>
              <a:off x="2095" y="2996"/>
              <a:ext cx="129" cy="21"/>
            </a:xfrm>
            <a:custGeom>
              <a:avLst/>
              <a:gdLst>
                <a:gd name="T0" fmla="*/ 0 w 129"/>
                <a:gd name="T1" fmla="*/ 7 h 21"/>
                <a:gd name="T2" fmla="*/ 111 w 129"/>
                <a:gd name="T3" fmla="*/ 7 h 21"/>
                <a:gd name="T4" fmla="*/ 111 w 129"/>
                <a:gd name="T5" fmla="*/ 14 h 21"/>
                <a:gd name="T6" fmla="*/ 0 w 129"/>
                <a:gd name="T7" fmla="*/ 14 h 21"/>
                <a:gd name="T8" fmla="*/ 0 w 129"/>
                <a:gd name="T9" fmla="*/ 7 h 21"/>
                <a:gd name="T10" fmla="*/ 108 w 129"/>
                <a:gd name="T11" fmla="*/ 0 h 21"/>
                <a:gd name="T12" fmla="*/ 129 w 129"/>
                <a:gd name="T13" fmla="*/ 10 h 21"/>
                <a:gd name="T14" fmla="*/ 108 w 129"/>
                <a:gd name="T15" fmla="*/ 21 h 21"/>
                <a:gd name="T16" fmla="*/ 108 w 12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1">
                  <a:moveTo>
                    <a:pt x="0" y="7"/>
                  </a:moveTo>
                  <a:lnTo>
                    <a:pt x="111" y="7"/>
                  </a:lnTo>
                  <a:lnTo>
                    <a:pt x="111" y="14"/>
                  </a:lnTo>
                  <a:lnTo>
                    <a:pt x="0" y="14"/>
                  </a:lnTo>
                  <a:lnTo>
                    <a:pt x="0" y="7"/>
                  </a:lnTo>
                  <a:close/>
                  <a:moveTo>
                    <a:pt x="108" y="0"/>
                  </a:moveTo>
                  <a:lnTo>
                    <a:pt x="129" y="10"/>
                  </a:lnTo>
                  <a:lnTo>
                    <a:pt x="108" y="21"/>
                  </a:lnTo>
                  <a:lnTo>
                    <a:pt x="10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3" name="Rectangle 377">
              <a:extLst>
                <a:ext uri="{FF2B5EF4-FFF2-40B4-BE49-F238E27FC236}">
                  <a16:creationId xmlns:a16="http://schemas.microsoft.com/office/drawing/2014/main" id="{A7F8A5C6-74E2-41DC-A75C-C81EF94E5D47}"/>
                </a:ext>
              </a:extLst>
            </p:cNvPr>
            <p:cNvSpPr>
              <a:spLocks noChangeArrowheads="1"/>
            </p:cNvSpPr>
            <p:nvPr/>
          </p:nvSpPr>
          <p:spPr bwMode="auto">
            <a:xfrm>
              <a:off x="2095" y="3003"/>
              <a:ext cx="111" cy="7"/>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4" name="Freeform 378">
              <a:extLst>
                <a:ext uri="{FF2B5EF4-FFF2-40B4-BE49-F238E27FC236}">
                  <a16:creationId xmlns:a16="http://schemas.microsoft.com/office/drawing/2014/main" id="{384B4D96-AF90-4B19-91C4-50A99B5B49F1}"/>
                </a:ext>
              </a:extLst>
            </p:cNvPr>
            <p:cNvSpPr>
              <a:spLocks/>
            </p:cNvSpPr>
            <p:nvPr/>
          </p:nvSpPr>
          <p:spPr bwMode="auto">
            <a:xfrm>
              <a:off x="2203" y="2996"/>
              <a:ext cx="21" cy="21"/>
            </a:xfrm>
            <a:custGeom>
              <a:avLst/>
              <a:gdLst>
                <a:gd name="T0" fmla="*/ 0 w 21"/>
                <a:gd name="T1" fmla="*/ 0 h 21"/>
                <a:gd name="T2" fmla="*/ 21 w 21"/>
                <a:gd name="T3" fmla="*/ 10 h 21"/>
                <a:gd name="T4" fmla="*/ 0 w 21"/>
                <a:gd name="T5" fmla="*/ 21 h 21"/>
                <a:gd name="T6" fmla="*/ 0 w 21"/>
                <a:gd name="T7" fmla="*/ 0 h 21"/>
              </a:gdLst>
              <a:ahLst/>
              <a:cxnLst>
                <a:cxn ang="0">
                  <a:pos x="T0" y="T1"/>
                </a:cxn>
                <a:cxn ang="0">
                  <a:pos x="T2" y="T3"/>
                </a:cxn>
                <a:cxn ang="0">
                  <a:pos x="T4" y="T5"/>
                </a:cxn>
                <a:cxn ang="0">
                  <a:pos x="T6" y="T7"/>
                </a:cxn>
              </a:cxnLst>
              <a:rect l="0" t="0" r="r" b="b"/>
              <a:pathLst>
                <a:path w="21" h="21">
                  <a:moveTo>
                    <a:pt x="0" y="0"/>
                  </a:moveTo>
                  <a:lnTo>
                    <a:pt x="21" y="10"/>
                  </a:lnTo>
                  <a:lnTo>
                    <a:pt x="0" y="21"/>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5" name="Freeform 379">
              <a:extLst>
                <a:ext uri="{FF2B5EF4-FFF2-40B4-BE49-F238E27FC236}">
                  <a16:creationId xmlns:a16="http://schemas.microsoft.com/office/drawing/2014/main" id="{E18BD635-F622-41E2-BFF8-7EC94E91142C}"/>
                </a:ext>
              </a:extLst>
            </p:cNvPr>
            <p:cNvSpPr>
              <a:spLocks noEditPoints="1"/>
            </p:cNvSpPr>
            <p:nvPr/>
          </p:nvSpPr>
          <p:spPr bwMode="auto">
            <a:xfrm>
              <a:off x="2094" y="2939"/>
              <a:ext cx="130" cy="71"/>
            </a:xfrm>
            <a:custGeom>
              <a:avLst/>
              <a:gdLst>
                <a:gd name="T0" fmla="*/ 0 w 130"/>
                <a:gd name="T1" fmla="*/ 64 h 71"/>
                <a:gd name="T2" fmla="*/ 113 w 130"/>
                <a:gd name="T3" fmla="*/ 5 h 71"/>
                <a:gd name="T4" fmla="*/ 116 w 130"/>
                <a:gd name="T5" fmla="*/ 11 h 71"/>
                <a:gd name="T6" fmla="*/ 3 w 130"/>
                <a:gd name="T7" fmla="*/ 71 h 71"/>
                <a:gd name="T8" fmla="*/ 0 w 130"/>
                <a:gd name="T9" fmla="*/ 64 h 71"/>
                <a:gd name="T10" fmla="*/ 106 w 130"/>
                <a:gd name="T11" fmla="*/ 0 h 71"/>
                <a:gd name="T12" fmla="*/ 130 w 130"/>
                <a:gd name="T13" fmla="*/ 0 h 71"/>
                <a:gd name="T14" fmla="*/ 116 w 130"/>
                <a:gd name="T15" fmla="*/ 20 h 71"/>
                <a:gd name="T16" fmla="*/ 106 w 130"/>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0" y="64"/>
                  </a:moveTo>
                  <a:lnTo>
                    <a:pt x="113" y="5"/>
                  </a:lnTo>
                  <a:lnTo>
                    <a:pt x="116" y="11"/>
                  </a:lnTo>
                  <a:lnTo>
                    <a:pt x="3" y="71"/>
                  </a:lnTo>
                  <a:lnTo>
                    <a:pt x="0" y="64"/>
                  </a:lnTo>
                  <a:close/>
                  <a:moveTo>
                    <a:pt x="106" y="0"/>
                  </a:moveTo>
                  <a:lnTo>
                    <a:pt x="130" y="0"/>
                  </a:lnTo>
                  <a:lnTo>
                    <a:pt x="116" y="20"/>
                  </a:lnTo>
                  <a:lnTo>
                    <a:pt x="106"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6" name="Freeform 380">
              <a:extLst>
                <a:ext uri="{FF2B5EF4-FFF2-40B4-BE49-F238E27FC236}">
                  <a16:creationId xmlns:a16="http://schemas.microsoft.com/office/drawing/2014/main" id="{B9CAAA6B-4E2B-4588-B691-993C6E5DB0A0}"/>
                </a:ext>
              </a:extLst>
            </p:cNvPr>
            <p:cNvSpPr>
              <a:spLocks/>
            </p:cNvSpPr>
            <p:nvPr/>
          </p:nvSpPr>
          <p:spPr bwMode="auto">
            <a:xfrm>
              <a:off x="2094" y="2944"/>
              <a:ext cx="116" cy="66"/>
            </a:xfrm>
            <a:custGeom>
              <a:avLst/>
              <a:gdLst>
                <a:gd name="T0" fmla="*/ 0 w 116"/>
                <a:gd name="T1" fmla="*/ 59 h 66"/>
                <a:gd name="T2" fmla="*/ 113 w 116"/>
                <a:gd name="T3" fmla="*/ 0 h 66"/>
                <a:gd name="T4" fmla="*/ 116 w 116"/>
                <a:gd name="T5" fmla="*/ 6 h 66"/>
                <a:gd name="T6" fmla="*/ 3 w 116"/>
                <a:gd name="T7" fmla="*/ 66 h 66"/>
                <a:gd name="T8" fmla="*/ 0 w 116"/>
                <a:gd name="T9" fmla="*/ 59 h 66"/>
              </a:gdLst>
              <a:ahLst/>
              <a:cxnLst>
                <a:cxn ang="0">
                  <a:pos x="T0" y="T1"/>
                </a:cxn>
                <a:cxn ang="0">
                  <a:pos x="T2" y="T3"/>
                </a:cxn>
                <a:cxn ang="0">
                  <a:pos x="T4" y="T5"/>
                </a:cxn>
                <a:cxn ang="0">
                  <a:pos x="T6" y="T7"/>
                </a:cxn>
                <a:cxn ang="0">
                  <a:pos x="T8" y="T9"/>
                </a:cxn>
              </a:cxnLst>
              <a:rect l="0" t="0" r="r" b="b"/>
              <a:pathLst>
                <a:path w="116" h="66">
                  <a:moveTo>
                    <a:pt x="0" y="59"/>
                  </a:moveTo>
                  <a:lnTo>
                    <a:pt x="113" y="0"/>
                  </a:lnTo>
                  <a:lnTo>
                    <a:pt x="116" y="6"/>
                  </a:lnTo>
                  <a:lnTo>
                    <a:pt x="3" y="66"/>
                  </a:lnTo>
                  <a:lnTo>
                    <a:pt x="0" y="59"/>
                  </a:lnTo>
                  <a:close/>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7" name="Freeform 381">
              <a:extLst>
                <a:ext uri="{FF2B5EF4-FFF2-40B4-BE49-F238E27FC236}">
                  <a16:creationId xmlns:a16="http://schemas.microsoft.com/office/drawing/2014/main" id="{940ADC2D-5A79-4178-A28A-202F7B2417BC}"/>
                </a:ext>
              </a:extLst>
            </p:cNvPr>
            <p:cNvSpPr>
              <a:spLocks/>
            </p:cNvSpPr>
            <p:nvPr/>
          </p:nvSpPr>
          <p:spPr bwMode="auto">
            <a:xfrm>
              <a:off x="2200" y="2939"/>
              <a:ext cx="24" cy="20"/>
            </a:xfrm>
            <a:custGeom>
              <a:avLst/>
              <a:gdLst>
                <a:gd name="T0" fmla="*/ 0 w 24"/>
                <a:gd name="T1" fmla="*/ 0 h 20"/>
                <a:gd name="T2" fmla="*/ 24 w 24"/>
                <a:gd name="T3" fmla="*/ 0 h 20"/>
                <a:gd name="T4" fmla="*/ 10 w 24"/>
                <a:gd name="T5" fmla="*/ 20 h 20"/>
                <a:gd name="T6" fmla="*/ 0 w 24"/>
                <a:gd name="T7" fmla="*/ 0 h 20"/>
              </a:gdLst>
              <a:ahLst/>
              <a:cxnLst>
                <a:cxn ang="0">
                  <a:pos x="T0" y="T1"/>
                </a:cxn>
                <a:cxn ang="0">
                  <a:pos x="T2" y="T3"/>
                </a:cxn>
                <a:cxn ang="0">
                  <a:pos x="T4" y="T5"/>
                </a:cxn>
                <a:cxn ang="0">
                  <a:pos x="T6" y="T7"/>
                </a:cxn>
              </a:cxnLst>
              <a:rect l="0" t="0" r="r" b="b"/>
              <a:pathLst>
                <a:path w="24" h="20">
                  <a:moveTo>
                    <a:pt x="0" y="0"/>
                  </a:moveTo>
                  <a:lnTo>
                    <a:pt x="24" y="0"/>
                  </a:lnTo>
                  <a:lnTo>
                    <a:pt x="10" y="20"/>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8" name="Freeform 382">
              <a:extLst>
                <a:ext uri="{FF2B5EF4-FFF2-40B4-BE49-F238E27FC236}">
                  <a16:creationId xmlns:a16="http://schemas.microsoft.com/office/drawing/2014/main" id="{A80A20AB-FD6C-47D5-B955-4960D6D06F35}"/>
                </a:ext>
              </a:extLst>
            </p:cNvPr>
            <p:cNvSpPr>
              <a:spLocks noEditPoints="1"/>
            </p:cNvSpPr>
            <p:nvPr/>
          </p:nvSpPr>
          <p:spPr bwMode="auto">
            <a:xfrm>
              <a:off x="2094" y="2936"/>
              <a:ext cx="130" cy="70"/>
            </a:xfrm>
            <a:custGeom>
              <a:avLst/>
              <a:gdLst>
                <a:gd name="T0" fmla="*/ 3 w 130"/>
                <a:gd name="T1" fmla="*/ 0 h 70"/>
                <a:gd name="T2" fmla="*/ 116 w 130"/>
                <a:gd name="T3" fmla="*/ 59 h 70"/>
                <a:gd name="T4" fmla="*/ 113 w 130"/>
                <a:gd name="T5" fmla="*/ 66 h 70"/>
                <a:gd name="T6" fmla="*/ 0 w 130"/>
                <a:gd name="T7" fmla="*/ 6 h 70"/>
                <a:gd name="T8" fmla="*/ 3 w 130"/>
                <a:gd name="T9" fmla="*/ 0 h 70"/>
                <a:gd name="T10" fmla="*/ 116 w 130"/>
                <a:gd name="T11" fmla="*/ 51 h 70"/>
                <a:gd name="T12" fmla="*/ 130 w 130"/>
                <a:gd name="T13" fmla="*/ 70 h 70"/>
                <a:gd name="T14" fmla="*/ 106 w 130"/>
                <a:gd name="T15" fmla="*/ 70 h 70"/>
                <a:gd name="T16" fmla="*/ 116 w 130"/>
                <a:gd name="T17" fmla="*/ 5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0">
                  <a:moveTo>
                    <a:pt x="3" y="0"/>
                  </a:moveTo>
                  <a:lnTo>
                    <a:pt x="116" y="59"/>
                  </a:lnTo>
                  <a:lnTo>
                    <a:pt x="113" y="66"/>
                  </a:lnTo>
                  <a:lnTo>
                    <a:pt x="0" y="6"/>
                  </a:lnTo>
                  <a:lnTo>
                    <a:pt x="3" y="0"/>
                  </a:lnTo>
                  <a:close/>
                  <a:moveTo>
                    <a:pt x="116" y="51"/>
                  </a:moveTo>
                  <a:lnTo>
                    <a:pt x="130" y="70"/>
                  </a:lnTo>
                  <a:lnTo>
                    <a:pt x="106" y="70"/>
                  </a:lnTo>
                  <a:lnTo>
                    <a:pt x="11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9" name="Freeform 383">
              <a:extLst>
                <a:ext uri="{FF2B5EF4-FFF2-40B4-BE49-F238E27FC236}">
                  <a16:creationId xmlns:a16="http://schemas.microsoft.com/office/drawing/2014/main" id="{83C799F4-8454-4001-ADBB-A95793EBF55F}"/>
                </a:ext>
              </a:extLst>
            </p:cNvPr>
            <p:cNvSpPr>
              <a:spLocks/>
            </p:cNvSpPr>
            <p:nvPr/>
          </p:nvSpPr>
          <p:spPr bwMode="auto">
            <a:xfrm>
              <a:off x="2094" y="2936"/>
              <a:ext cx="116" cy="66"/>
            </a:xfrm>
            <a:custGeom>
              <a:avLst/>
              <a:gdLst>
                <a:gd name="T0" fmla="*/ 3 w 116"/>
                <a:gd name="T1" fmla="*/ 0 h 66"/>
                <a:gd name="T2" fmla="*/ 116 w 116"/>
                <a:gd name="T3" fmla="*/ 59 h 66"/>
                <a:gd name="T4" fmla="*/ 113 w 116"/>
                <a:gd name="T5" fmla="*/ 66 h 66"/>
                <a:gd name="T6" fmla="*/ 0 w 116"/>
                <a:gd name="T7" fmla="*/ 6 h 66"/>
                <a:gd name="T8" fmla="*/ 3 w 116"/>
                <a:gd name="T9" fmla="*/ 0 h 66"/>
              </a:gdLst>
              <a:ahLst/>
              <a:cxnLst>
                <a:cxn ang="0">
                  <a:pos x="T0" y="T1"/>
                </a:cxn>
                <a:cxn ang="0">
                  <a:pos x="T2" y="T3"/>
                </a:cxn>
                <a:cxn ang="0">
                  <a:pos x="T4" y="T5"/>
                </a:cxn>
                <a:cxn ang="0">
                  <a:pos x="T6" y="T7"/>
                </a:cxn>
                <a:cxn ang="0">
                  <a:pos x="T8" y="T9"/>
                </a:cxn>
              </a:cxnLst>
              <a:rect l="0" t="0" r="r" b="b"/>
              <a:pathLst>
                <a:path w="116" h="66">
                  <a:moveTo>
                    <a:pt x="3" y="0"/>
                  </a:moveTo>
                  <a:lnTo>
                    <a:pt x="116" y="59"/>
                  </a:lnTo>
                  <a:lnTo>
                    <a:pt x="113" y="66"/>
                  </a:lnTo>
                  <a:lnTo>
                    <a:pt x="0" y="6"/>
                  </a:lnTo>
                  <a:lnTo>
                    <a:pt x="3"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0" name="Freeform 384">
              <a:extLst>
                <a:ext uri="{FF2B5EF4-FFF2-40B4-BE49-F238E27FC236}">
                  <a16:creationId xmlns:a16="http://schemas.microsoft.com/office/drawing/2014/main" id="{D111D50E-62E4-44E1-84E5-6CD9F6D7196D}"/>
                </a:ext>
              </a:extLst>
            </p:cNvPr>
            <p:cNvSpPr>
              <a:spLocks/>
            </p:cNvSpPr>
            <p:nvPr/>
          </p:nvSpPr>
          <p:spPr bwMode="auto">
            <a:xfrm>
              <a:off x="2200" y="2987"/>
              <a:ext cx="24" cy="19"/>
            </a:xfrm>
            <a:custGeom>
              <a:avLst/>
              <a:gdLst>
                <a:gd name="T0" fmla="*/ 10 w 24"/>
                <a:gd name="T1" fmla="*/ 0 h 19"/>
                <a:gd name="T2" fmla="*/ 24 w 24"/>
                <a:gd name="T3" fmla="*/ 19 h 19"/>
                <a:gd name="T4" fmla="*/ 0 w 24"/>
                <a:gd name="T5" fmla="*/ 19 h 19"/>
                <a:gd name="T6" fmla="*/ 10 w 24"/>
                <a:gd name="T7" fmla="*/ 0 h 19"/>
              </a:gdLst>
              <a:ahLst/>
              <a:cxnLst>
                <a:cxn ang="0">
                  <a:pos x="T0" y="T1"/>
                </a:cxn>
                <a:cxn ang="0">
                  <a:pos x="T2" y="T3"/>
                </a:cxn>
                <a:cxn ang="0">
                  <a:pos x="T4" y="T5"/>
                </a:cxn>
                <a:cxn ang="0">
                  <a:pos x="T6" y="T7"/>
                </a:cxn>
              </a:cxnLst>
              <a:rect l="0" t="0" r="r" b="b"/>
              <a:pathLst>
                <a:path w="24" h="19">
                  <a:moveTo>
                    <a:pt x="10" y="0"/>
                  </a:moveTo>
                  <a:lnTo>
                    <a:pt x="24" y="19"/>
                  </a:lnTo>
                  <a:lnTo>
                    <a:pt x="0" y="19"/>
                  </a:lnTo>
                  <a:lnTo>
                    <a:pt x="1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1" name="Freeform 385">
              <a:extLst>
                <a:ext uri="{FF2B5EF4-FFF2-40B4-BE49-F238E27FC236}">
                  <a16:creationId xmlns:a16="http://schemas.microsoft.com/office/drawing/2014/main" id="{EBEADF8C-1381-44A1-9D56-BE127FDC906D}"/>
                </a:ext>
              </a:extLst>
            </p:cNvPr>
            <p:cNvSpPr>
              <a:spLocks noEditPoints="1"/>
            </p:cNvSpPr>
            <p:nvPr/>
          </p:nvSpPr>
          <p:spPr bwMode="auto">
            <a:xfrm>
              <a:off x="2089" y="3049"/>
              <a:ext cx="144" cy="121"/>
            </a:xfrm>
            <a:custGeom>
              <a:avLst/>
              <a:gdLst>
                <a:gd name="T0" fmla="*/ 0 w 144"/>
                <a:gd name="T1" fmla="*/ 0 h 121"/>
                <a:gd name="T2" fmla="*/ 144 w 144"/>
                <a:gd name="T3" fmla="*/ 0 h 121"/>
                <a:gd name="T4" fmla="*/ 144 w 144"/>
                <a:gd name="T5" fmla="*/ 121 h 121"/>
                <a:gd name="T6" fmla="*/ 0 w 144"/>
                <a:gd name="T7" fmla="*/ 121 h 121"/>
                <a:gd name="T8" fmla="*/ 0 w 144"/>
                <a:gd name="T9" fmla="*/ 0 h 121"/>
                <a:gd name="T10" fmla="*/ 3 w 144"/>
                <a:gd name="T11" fmla="*/ 119 h 121"/>
                <a:gd name="T12" fmla="*/ 1 w 144"/>
                <a:gd name="T13" fmla="*/ 118 h 121"/>
                <a:gd name="T14" fmla="*/ 143 w 144"/>
                <a:gd name="T15" fmla="*/ 118 h 121"/>
                <a:gd name="T16" fmla="*/ 141 w 144"/>
                <a:gd name="T17" fmla="*/ 119 h 121"/>
                <a:gd name="T18" fmla="*/ 141 w 144"/>
                <a:gd name="T19" fmla="*/ 1 h 121"/>
                <a:gd name="T20" fmla="*/ 143 w 144"/>
                <a:gd name="T21" fmla="*/ 2 h 121"/>
                <a:gd name="T22" fmla="*/ 1 w 144"/>
                <a:gd name="T23" fmla="*/ 2 h 121"/>
                <a:gd name="T24" fmla="*/ 3 w 144"/>
                <a:gd name="T25" fmla="*/ 1 h 121"/>
                <a:gd name="T26" fmla="*/ 3 w 144"/>
                <a:gd name="T27"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21">
                  <a:moveTo>
                    <a:pt x="0" y="0"/>
                  </a:moveTo>
                  <a:lnTo>
                    <a:pt x="144" y="0"/>
                  </a:lnTo>
                  <a:lnTo>
                    <a:pt x="144" y="121"/>
                  </a:lnTo>
                  <a:lnTo>
                    <a:pt x="0" y="121"/>
                  </a:lnTo>
                  <a:lnTo>
                    <a:pt x="0" y="0"/>
                  </a:lnTo>
                  <a:close/>
                  <a:moveTo>
                    <a:pt x="3" y="119"/>
                  </a:moveTo>
                  <a:lnTo>
                    <a:pt x="1" y="118"/>
                  </a:lnTo>
                  <a:lnTo>
                    <a:pt x="143" y="118"/>
                  </a:lnTo>
                  <a:lnTo>
                    <a:pt x="141" y="119"/>
                  </a:lnTo>
                  <a:lnTo>
                    <a:pt x="141" y="1"/>
                  </a:lnTo>
                  <a:lnTo>
                    <a:pt x="143" y="2"/>
                  </a:lnTo>
                  <a:lnTo>
                    <a:pt x="1" y="2"/>
                  </a:lnTo>
                  <a:lnTo>
                    <a:pt x="3" y="1"/>
                  </a:lnTo>
                  <a:lnTo>
                    <a:pt x="3"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2" name="Rectangle 386">
              <a:extLst>
                <a:ext uri="{FF2B5EF4-FFF2-40B4-BE49-F238E27FC236}">
                  <a16:creationId xmlns:a16="http://schemas.microsoft.com/office/drawing/2014/main" id="{F07ED4C1-027C-44D9-9754-F4D21C7FC373}"/>
                </a:ext>
              </a:extLst>
            </p:cNvPr>
            <p:cNvSpPr>
              <a:spLocks noChangeArrowheads="1"/>
            </p:cNvSpPr>
            <p:nvPr/>
          </p:nvSpPr>
          <p:spPr bwMode="auto">
            <a:xfrm>
              <a:off x="2089" y="3049"/>
              <a:ext cx="144" cy="121"/>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3" name="Freeform 387">
              <a:extLst>
                <a:ext uri="{FF2B5EF4-FFF2-40B4-BE49-F238E27FC236}">
                  <a16:creationId xmlns:a16="http://schemas.microsoft.com/office/drawing/2014/main" id="{38C5719A-FB0B-4AF1-9BE0-603E32F33037}"/>
                </a:ext>
              </a:extLst>
            </p:cNvPr>
            <p:cNvSpPr>
              <a:spLocks/>
            </p:cNvSpPr>
            <p:nvPr/>
          </p:nvSpPr>
          <p:spPr bwMode="auto">
            <a:xfrm>
              <a:off x="2090" y="3050"/>
              <a:ext cx="142" cy="118"/>
            </a:xfrm>
            <a:custGeom>
              <a:avLst/>
              <a:gdLst>
                <a:gd name="T0" fmla="*/ 2 w 142"/>
                <a:gd name="T1" fmla="*/ 118 h 118"/>
                <a:gd name="T2" fmla="*/ 0 w 142"/>
                <a:gd name="T3" fmla="*/ 117 h 118"/>
                <a:gd name="T4" fmla="*/ 142 w 142"/>
                <a:gd name="T5" fmla="*/ 117 h 118"/>
                <a:gd name="T6" fmla="*/ 140 w 142"/>
                <a:gd name="T7" fmla="*/ 118 h 118"/>
                <a:gd name="T8" fmla="*/ 140 w 142"/>
                <a:gd name="T9" fmla="*/ 0 h 118"/>
                <a:gd name="T10" fmla="*/ 142 w 142"/>
                <a:gd name="T11" fmla="*/ 1 h 118"/>
                <a:gd name="T12" fmla="*/ 0 w 142"/>
                <a:gd name="T13" fmla="*/ 1 h 118"/>
                <a:gd name="T14" fmla="*/ 2 w 142"/>
                <a:gd name="T15" fmla="*/ 0 h 118"/>
                <a:gd name="T16" fmla="*/ 2 w 142"/>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18">
                  <a:moveTo>
                    <a:pt x="2" y="118"/>
                  </a:moveTo>
                  <a:lnTo>
                    <a:pt x="0" y="117"/>
                  </a:lnTo>
                  <a:lnTo>
                    <a:pt x="142" y="117"/>
                  </a:lnTo>
                  <a:lnTo>
                    <a:pt x="140" y="118"/>
                  </a:lnTo>
                  <a:lnTo>
                    <a:pt x="140" y="0"/>
                  </a:lnTo>
                  <a:lnTo>
                    <a:pt x="142" y="1"/>
                  </a:lnTo>
                  <a:lnTo>
                    <a:pt x="0" y="1"/>
                  </a:lnTo>
                  <a:lnTo>
                    <a:pt x="2" y="0"/>
                  </a:lnTo>
                  <a:lnTo>
                    <a:pt x="2" y="118"/>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4" name="Freeform 388">
              <a:extLst>
                <a:ext uri="{FF2B5EF4-FFF2-40B4-BE49-F238E27FC236}">
                  <a16:creationId xmlns:a16="http://schemas.microsoft.com/office/drawing/2014/main" id="{2465C212-4420-4151-B6F5-06E03BD6AB4D}"/>
                </a:ext>
              </a:extLst>
            </p:cNvPr>
            <p:cNvSpPr>
              <a:spLocks noEditPoints="1"/>
            </p:cNvSpPr>
            <p:nvPr/>
          </p:nvSpPr>
          <p:spPr bwMode="auto">
            <a:xfrm>
              <a:off x="2095" y="3058"/>
              <a:ext cx="129" cy="22"/>
            </a:xfrm>
            <a:custGeom>
              <a:avLst/>
              <a:gdLst>
                <a:gd name="T0" fmla="*/ 0 w 129"/>
                <a:gd name="T1" fmla="*/ 8 h 22"/>
                <a:gd name="T2" fmla="*/ 111 w 129"/>
                <a:gd name="T3" fmla="*/ 8 h 22"/>
                <a:gd name="T4" fmla="*/ 111 w 129"/>
                <a:gd name="T5" fmla="*/ 15 h 22"/>
                <a:gd name="T6" fmla="*/ 0 w 129"/>
                <a:gd name="T7" fmla="*/ 15 h 22"/>
                <a:gd name="T8" fmla="*/ 0 w 129"/>
                <a:gd name="T9" fmla="*/ 8 h 22"/>
                <a:gd name="T10" fmla="*/ 108 w 129"/>
                <a:gd name="T11" fmla="*/ 0 h 22"/>
                <a:gd name="T12" fmla="*/ 129 w 129"/>
                <a:gd name="T13" fmla="*/ 11 h 22"/>
                <a:gd name="T14" fmla="*/ 108 w 129"/>
                <a:gd name="T15" fmla="*/ 22 h 22"/>
                <a:gd name="T16" fmla="*/ 108 w 129"/>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2">
                  <a:moveTo>
                    <a:pt x="0" y="8"/>
                  </a:moveTo>
                  <a:lnTo>
                    <a:pt x="111" y="8"/>
                  </a:lnTo>
                  <a:lnTo>
                    <a:pt x="111" y="15"/>
                  </a:lnTo>
                  <a:lnTo>
                    <a:pt x="0" y="15"/>
                  </a:lnTo>
                  <a:lnTo>
                    <a:pt x="0" y="8"/>
                  </a:lnTo>
                  <a:close/>
                  <a:moveTo>
                    <a:pt x="108" y="0"/>
                  </a:moveTo>
                  <a:lnTo>
                    <a:pt x="129" y="11"/>
                  </a:lnTo>
                  <a:lnTo>
                    <a:pt x="108" y="22"/>
                  </a:lnTo>
                  <a:lnTo>
                    <a:pt x="1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5" name="Rectangle 389">
              <a:extLst>
                <a:ext uri="{FF2B5EF4-FFF2-40B4-BE49-F238E27FC236}">
                  <a16:creationId xmlns:a16="http://schemas.microsoft.com/office/drawing/2014/main" id="{21874D1B-5652-4B5A-B0AE-11B466A32C01}"/>
                </a:ext>
              </a:extLst>
            </p:cNvPr>
            <p:cNvSpPr>
              <a:spLocks noChangeArrowheads="1"/>
            </p:cNvSpPr>
            <p:nvPr/>
          </p:nvSpPr>
          <p:spPr bwMode="auto">
            <a:xfrm>
              <a:off x="2095" y="3066"/>
              <a:ext cx="111" cy="7"/>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6" name="Freeform 390">
              <a:extLst>
                <a:ext uri="{FF2B5EF4-FFF2-40B4-BE49-F238E27FC236}">
                  <a16:creationId xmlns:a16="http://schemas.microsoft.com/office/drawing/2014/main" id="{16CC38C9-6F79-463C-AEA3-AE1B88DCD35A}"/>
                </a:ext>
              </a:extLst>
            </p:cNvPr>
            <p:cNvSpPr>
              <a:spLocks/>
            </p:cNvSpPr>
            <p:nvPr/>
          </p:nvSpPr>
          <p:spPr bwMode="auto">
            <a:xfrm>
              <a:off x="2203" y="3058"/>
              <a:ext cx="21" cy="22"/>
            </a:xfrm>
            <a:custGeom>
              <a:avLst/>
              <a:gdLst>
                <a:gd name="T0" fmla="*/ 0 w 21"/>
                <a:gd name="T1" fmla="*/ 0 h 22"/>
                <a:gd name="T2" fmla="*/ 21 w 21"/>
                <a:gd name="T3" fmla="*/ 11 h 22"/>
                <a:gd name="T4" fmla="*/ 0 w 21"/>
                <a:gd name="T5" fmla="*/ 22 h 22"/>
                <a:gd name="T6" fmla="*/ 0 w 21"/>
                <a:gd name="T7" fmla="*/ 0 h 22"/>
              </a:gdLst>
              <a:ahLst/>
              <a:cxnLst>
                <a:cxn ang="0">
                  <a:pos x="T0" y="T1"/>
                </a:cxn>
                <a:cxn ang="0">
                  <a:pos x="T2" y="T3"/>
                </a:cxn>
                <a:cxn ang="0">
                  <a:pos x="T4" y="T5"/>
                </a:cxn>
                <a:cxn ang="0">
                  <a:pos x="T6" y="T7"/>
                </a:cxn>
              </a:cxnLst>
              <a:rect l="0" t="0" r="r" b="b"/>
              <a:pathLst>
                <a:path w="21" h="22">
                  <a:moveTo>
                    <a:pt x="0" y="0"/>
                  </a:moveTo>
                  <a:lnTo>
                    <a:pt x="21" y="11"/>
                  </a:lnTo>
                  <a:lnTo>
                    <a:pt x="0" y="22"/>
                  </a:lnTo>
                  <a:lnTo>
                    <a:pt x="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7" name="Freeform 391">
              <a:extLst>
                <a:ext uri="{FF2B5EF4-FFF2-40B4-BE49-F238E27FC236}">
                  <a16:creationId xmlns:a16="http://schemas.microsoft.com/office/drawing/2014/main" id="{6869419A-4A73-4EAD-819A-3D76FDB4CECC}"/>
                </a:ext>
              </a:extLst>
            </p:cNvPr>
            <p:cNvSpPr>
              <a:spLocks noEditPoints="1"/>
            </p:cNvSpPr>
            <p:nvPr/>
          </p:nvSpPr>
          <p:spPr bwMode="auto">
            <a:xfrm>
              <a:off x="2095" y="3126"/>
              <a:ext cx="129" cy="22"/>
            </a:xfrm>
            <a:custGeom>
              <a:avLst/>
              <a:gdLst>
                <a:gd name="T0" fmla="*/ 0 w 129"/>
                <a:gd name="T1" fmla="*/ 7 h 22"/>
                <a:gd name="T2" fmla="*/ 111 w 129"/>
                <a:gd name="T3" fmla="*/ 7 h 22"/>
                <a:gd name="T4" fmla="*/ 111 w 129"/>
                <a:gd name="T5" fmla="*/ 15 h 22"/>
                <a:gd name="T6" fmla="*/ 0 w 129"/>
                <a:gd name="T7" fmla="*/ 15 h 22"/>
                <a:gd name="T8" fmla="*/ 0 w 129"/>
                <a:gd name="T9" fmla="*/ 7 h 22"/>
                <a:gd name="T10" fmla="*/ 108 w 129"/>
                <a:gd name="T11" fmla="*/ 0 h 22"/>
                <a:gd name="T12" fmla="*/ 129 w 129"/>
                <a:gd name="T13" fmla="*/ 11 h 22"/>
                <a:gd name="T14" fmla="*/ 108 w 129"/>
                <a:gd name="T15" fmla="*/ 22 h 22"/>
                <a:gd name="T16" fmla="*/ 108 w 129"/>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2">
                  <a:moveTo>
                    <a:pt x="0" y="7"/>
                  </a:moveTo>
                  <a:lnTo>
                    <a:pt x="111" y="7"/>
                  </a:lnTo>
                  <a:lnTo>
                    <a:pt x="111" y="15"/>
                  </a:lnTo>
                  <a:lnTo>
                    <a:pt x="0" y="15"/>
                  </a:lnTo>
                  <a:lnTo>
                    <a:pt x="0" y="7"/>
                  </a:lnTo>
                  <a:close/>
                  <a:moveTo>
                    <a:pt x="108" y="0"/>
                  </a:moveTo>
                  <a:lnTo>
                    <a:pt x="129" y="11"/>
                  </a:lnTo>
                  <a:lnTo>
                    <a:pt x="108" y="22"/>
                  </a:lnTo>
                  <a:lnTo>
                    <a:pt x="10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8" name="Rectangle 392">
              <a:extLst>
                <a:ext uri="{FF2B5EF4-FFF2-40B4-BE49-F238E27FC236}">
                  <a16:creationId xmlns:a16="http://schemas.microsoft.com/office/drawing/2014/main" id="{33BDB231-DA42-4269-AB95-B5B86475D1D1}"/>
                </a:ext>
              </a:extLst>
            </p:cNvPr>
            <p:cNvSpPr>
              <a:spLocks noChangeArrowheads="1"/>
            </p:cNvSpPr>
            <p:nvPr/>
          </p:nvSpPr>
          <p:spPr bwMode="auto">
            <a:xfrm>
              <a:off x="2095" y="3133"/>
              <a:ext cx="111" cy="8"/>
            </a:xfrm>
            <a:prstGeom prst="rect">
              <a:avLst/>
            </a:pr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9" name="Freeform 393">
              <a:extLst>
                <a:ext uri="{FF2B5EF4-FFF2-40B4-BE49-F238E27FC236}">
                  <a16:creationId xmlns:a16="http://schemas.microsoft.com/office/drawing/2014/main" id="{7FF73453-ED9D-454C-B5DA-5A7F62B4860D}"/>
                </a:ext>
              </a:extLst>
            </p:cNvPr>
            <p:cNvSpPr>
              <a:spLocks/>
            </p:cNvSpPr>
            <p:nvPr/>
          </p:nvSpPr>
          <p:spPr bwMode="auto">
            <a:xfrm>
              <a:off x="2203" y="3126"/>
              <a:ext cx="21" cy="22"/>
            </a:xfrm>
            <a:custGeom>
              <a:avLst/>
              <a:gdLst>
                <a:gd name="T0" fmla="*/ 0 w 21"/>
                <a:gd name="T1" fmla="*/ 0 h 22"/>
                <a:gd name="T2" fmla="*/ 21 w 21"/>
                <a:gd name="T3" fmla="*/ 11 h 22"/>
                <a:gd name="T4" fmla="*/ 0 w 21"/>
                <a:gd name="T5" fmla="*/ 22 h 22"/>
                <a:gd name="T6" fmla="*/ 0 w 21"/>
                <a:gd name="T7" fmla="*/ 0 h 22"/>
              </a:gdLst>
              <a:ahLst/>
              <a:cxnLst>
                <a:cxn ang="0">
                  <a:pos x="T0" y="T1"/>
                </a:cxn>
                <a:cxn ang="0">
                  <a:pos x="T2" y="T3"/>
                </a:cxn>
                <a:cxn ang="0">
                  <a:pos x="T4" y="T5"/>
                </a:cxn>
                <a:cxn ang="0">
                  <a:pos x="T6" y="T7"/>
                </a:cxn>
              </a:cxnLst>
              <a:rect l="0" t="0" r="r" b="b"/>
              <a:pathLst>
                <a:path w="21" h="22">
                  <a:moveTo>
                    <a:pt x="0" y="0"/>
                  </a:moveTo>
                  <a:lnTo>
                    <a:pt x="21" y="11"/>
                  </a:lnTo>
                  <a:lnTo>
                    <a:pt x="0" y="22"/>
                  </a:lnTo>
                  <a:lnTo>
                    <a:pt x="0" y="0"/>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0" name="Freeform 394">
              <a:extLst>
                <a:ext uri="{FF2B5EF4-FFF2-40B4-BE49-F238E27FC236}">
                  <a16:creationId xmlns:a16="http://schemas.microsoft.com/office/drawing/2014/main" id="{CAC0A6ED-434C-4E36-B266-446C1DFA5393}"/>
                </a:ext>
              </a:extLst>
            </p:cNvPr>
            <p:cNvSpPr>
              <a:spLocks noEditPoints="1"/>
            </p:cNvSpPr>
            <p:nvPr/>
          </p:nvSpPr>
          <p:spPr bwMode="auto">
            <a:xfrm>
              <a:off x="2094" y="3069"/>
              <a:ext cx="130" cy="71"/>
            </a:xfrm>
            <a:custGeom>
              <a:avLst/>
              <a:gdLst>
                <a:gd name="T0" fmla="*/ 0 w 130"/>
                <a:gd name="T1" fmla="*/ 65 h 71"/>
                <a:gd name="T2" fmla="*/ 113 w 130"/>
                <a:gd name="T3" fmla="*/ 5 h 71"/>
                <a:gd name="T4" fmla="*/ 116 w 130"/>
                <a:gd name="T5" fmla="*/ 12 h 71"/>
                <a:gd name="T6" fmla="*/ 3 w 130"/>
                <a:gd name="T7" fmla="*/ 71 h 71"/>
                <a:gd name="T8" fmla="*/ 0 w 130"/>
                <a:gd name="T9" fmla="*/ 65 h 71"/>
                <a:gd name="T10" fmla="*/ 106 w 130"/>
                <a:gd name="T11" fmla="*/ 1 h 71"/>
                <a:gd name="T12" fmla="*/ 130 w 130"/>
                <a:gd name="T13" fmla="*/ 0 h 71"/>
                <a:gd name="T14" fmla="*/ 116 w 130"/>
                <a:gd name="T15" fmla="*/ 20 h 71"/>
                <a:gd name="T16" fmla="*/ 106 w 130"/>
                <a:gd name="T17"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0" y="65"/>
                  </a:moveTo>
                  <a:lnTo>
                    <a:pt x="113" y="5"/>
                  </a:lnTo>
                  <a:lnTo>
                    <a:pt x="116" y="12"/>
                  </a:lnTo>
                  <a:lnTo>
                    <a:pt x="3" y="71"/>
                  </a:lnTo>
                  <a:lnTo>
                    <a:pt x="0" y="65"/>
                  </a:lnTo>
                  <a:close/>
                  <a:moveTo>
                    <a:pt x="106" y="1"/>
                  </a:moveTo>
                  <a:lnTo>
                    <a:pt x="130" y="0"/>
                  </a:lnTo>
                  <a:lnTo>
                    <a:pt x="116" y="20"/>
                  </a:lnTo>
                  <a:lnTo>
                    <a:pt x="106" y="1"/>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1" name="Freeform 395">
              <a:extLst>
                <a:ext uri="{FF2B5EF4-FFF2-40B4-BE49-F238E27FC236}">
                  <a16:creationId xmlns:a16="http://schemas.microsoft.com/office/drawing/2014/main" id="{FDACC229-FBF6-4148-BEBA-661DDE961289}"/>
                </a:ext>
              </a:extLst>
            </p:cNvPr>
            <p:cNvSpPr>
              <a:spLocks/>
            </p:cNvSpPr>
            <p:nvPr/>
          </p:nvSpPr>
          <p:spPr bwMode="auto">
            <a:xfrm>
              <a:off x="2094" y="3074"/>
              <a:ext cx="116" cy="66"/>
            </a:xfrm>
            <a:custGeom>
              <a:avLst/>
              <a:gdLst>
                <a:gd name="T0" fmla="*/ 0 w 116"/>
                <a:gd name="T1" fmla="*/ 60 h 66"/>
                <a:gd name="T2" fmla="*/ 113 w 116"/>
                <a:gd name="T3" fmla="*/ 0 h 66"/>
                <a:gd name="T4" fmla="*/ 116 w 116"/>
                <a:gd name="T5" fmla="*/ 7 h 66"/>
                <a:gd name="T6" fmla="*/ 3 w 116"/>
                <a:gd name="T7" fmla="*/ 66 h 66"/>
                <a:gd name="T8" fmla="*/ 0 w 116"/>
                <a:gd name="T9" fmla="*/ 60 h 66"/>
              </a:gdLst>
              <a:ahLst/>
              <a:cxnLst>
                <a:cxn ang="0">
                  <a:pos x="T0" y="T1"/>
                </a:cxn>
                <a:cxn ang="0">
                  <a:pos x="T2" y="T3"/>
                </a:cxn>
                <a:cxn ang="0">
                  <a:pos x="T4" y="T5"/>
                </a:cxn>
                <a:cxn ang="0">
                  <a:pos x="T6" y="T7"/>
                </a:cxn>
                <a:cxn ang="0">
                  <a:pos x="T8" y="T9"/>
                </a:cxn>
              </a:cxnLst>
              <a:rect l="0" t="0" r="r" b="b"/>
              <a:pathLst>
                <a:path w="116" h="66">
                  <a:moveTo>
                    <a:pt x="0" y="60"/>
                  </a:moveTo>
                  <a:lnTo>
                    <a:pt x="113" y="0"/>
                  </a:lnTo>
                  <a:lnTo>
                    <a:pt x="116" y="7"/>
                  </a:lnTo>
                  <a:lnTo>
                    <a:pt x="3" y="66"/>
                  </a:lnTo>
                  <a:lnTo>
                    <a:pt x="0" y="60"/>
                  </a:lnTo>
                  <a:close/>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2" name="Freeform 396">
              <a:extLst>
                <a:ext uri="{FF2B5EF4-FFF2-40B4-BE49-F238E27FC236}">
                  <a16:creationId xmlns:a16="http://schemas.microsoft.com/office/drawing/2014/main" id="{A3EF882F-114D-4399-9692-8E3FAEAEFF5E}"/>
                </a:ext>
              </a:extLst>
            </p:cNvPr>
            <p:cNvSpPr>
              <a:spLocks/>
            </p:cNvSpPr>
            <p:nvPr/>
          </p:nvSpPr>
          <p:spPr bwMode="auto">
            <a:xfrm>
              <a:off x="2200" y="3069"/>
              <a:ext cx="24" cy="20"/>
            </a:xfrm>
            <a:custGeom>
              <a:avLst/>
              <a:gdLst>
                <a:gd name="T0" fmla="*/ 0 w 24"/>
                <a:gd name="T1" fmla="*/ 1 h 20"/>
                <a:gd name="T2" fmla="*/ 24 w 24"/>
                <a:gd name="T3" fmla="*/ 0 h 20"/>
                <a:gd name="T4" fmla="*/ 10 w 24"/>
                <a:gd name="T5" fmla="*/ 20 h 20"/>
                <a:gd name="T6" fmla="*/ 0 w 24"/>
                <a:gd name="T7" fmla="*/ 1 h 20"/>
              </a:gdLst>
              <a:ahLst/>
              <a:cxnLst>
                <a:cxn ang="0">
                  <a:pos x="T0" y="T1"/>
                </a:cxn>
                <a:cxn ang="0">
                  <a:pos x="T2" y="T3"/>
                </a:cxn>
                <a:cxn ang="0">
                  <a:pos x="T4" y="T5"/>
                </a:cxn>
                <a:cxn ang="0">
                  <a:pos x="T6" y="T7"/>
                </a:cxn>
              </a:cxnLst>
              <a:rect l="0" t="0" r="r" b="b"/>
              <a:pathLst>
                <a:path w="24" h="20">
                  <a:moveTo>
                    <a:pt x="0" y="1"/>
                  </a:moveTo>
                  <a:lnTo>
                    <a:pt x="24" y="0"/>
                  </a:lnTo>
                  <a:lnTo>
                    <a:pt x="10" y="20"/>
                  </a:lnTo>
                  <a:lnTo>
                    <a:pt x="0" y="1"/>
                  </a:lnTo>
                </a:path>
              </a:pathLst>
            </a:custGeom>
            <a:noFill/>
            <a:ln w="4763"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 name="Freeform 397">
              <a:extLst>
                <a:ext uri="{FF2B5EF4-FFF2-40B4-BE49-F238E27FC236}">
                  <a16:creationId xmlns:a16="http://schemas.microsoft.com/office/drawing/2014/main" id="{140FCE57-5E0C-4546-BB92-1A539EAA266C}"/>
                </a:ext>
              </a:extLst>
            </p:cNvPr>
            <p:cNvSpPr>
              <a:spLocks noEditPoints="1"/>
            </p:cNvSpPr>
            <p:nvPr/>
          </p:nvSpPr>
          <p:spPr bwMode="auto">
            <a:xfrm>
              <a:off x="2094" y="3066"/>
              <a:ext cx="130" cy="71"/>
            </a:xfrm>
            <a:custGeom>
              <a:avLst/>
              <a:gdLst>
                <a:gd name="T0" fmla="*/ 3 w 130"/>
                <a:gd name="T1" fmla="*/ 0 h 71"/>
                <a:gd name="T2" fmla="*/ 116 w 130"/>
                <a:gd name="T3" fmla="*/ 60 h 71"/>
                <a:gd name="T4" fmla="*/ 113 w 130"/>
                <a:gd name="T5" fmla="*/ 66 h 71"/>
                <a:gd name="T6" fmla="*/ 0 w 130"/>
                <a:gd name="T7" fmla="*/ 7 h 71"/>
                <a:gd name="T8" fmla="*/ 3 w 130"/>
                <a:gd name="T9" fmla="*/ 0 h 71"/>
                <a:gd name="T10" fmla="*/ 116 w 130"/>
                <a:gd name="T11" fmla="*/ 51 h 71"/>
                <a:gd name="T12" fmla="*/ 130 w 130"/>
                <a:gd name="T13" fmla="*/ 71 h 71"/>
                <a:gd name="T14" fmla="*/ 106 w 130"/>
                <a:gd name="T15" fmla="*/ 71 h 71"/>
                <a:gd name="T16" fmla="*/ 116 w 130"/>
                <a:gd name="T17" fmla="*/ 5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71">
                  <a:moveTo>
                    <a:pt x="3" y="0"/>
                  </a:moveTo>
                  <a:lnTo>
                    <a:pt x="116" y="60"/>
                  </a:lnTo>
                  <a:lnTo>
                    <a:pt x="113" y="66"/>
                  </a:lnTo>
                  <a:lnTo>
                    <a:pt x="0" y="7"/>
                  </a:lnTo>
                  <a:lnTo>
                    <a:pt x="3" y="0"/>
                  </a:lnTo>
                  <a:close/>
                  <a:moveTo>
                    <a:pt x="116" y="51"/>
                  </a:moveTo>
                  <a:lnTo>
                    <a:pt x="130" y="71"/>
                  </a:lnTo>
                  <a:lnTo>
                    <a:pt x="106" y="71"/>
                  </a:lnTo>
                  <a:lnTo>
                    <a:pt x="116"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 name="Freeform 398">
              <a:extLst>
                <a:ext uri="{FF2B5EF4-FFF2-40B4-BE49-F238E27FC236}">
                  <a16:creationId xmlns:a16="http://schemas.microsoft.com/office/drawing/2014/main" id="{80C2FB5C-BF57-4311-9338-4348E8DFF455}"/>
                </a:ext>
              </a:extLst>
            </p:cNvPr>
            <p:cNvSpPr>
              <a:spLocks/>
            </p:cNvSpPr>
            <p:nvPr/>
          </p:nvSpPr>
          <p:spPr bwMode="auto">
            <a:xfrm>
              <a:off x="2094" y="3066"/>
              <a:ext cx="116" cy="66"/>
            </a:xfrm>
            <a:custGeom>
              <a:avLst/>
              <a:gdLst>
                <a:gd name="T0" fmla="*/ 3 w 116"/>
                <a:gd name="T1" fmla="*/ 0 h 66"/>
                <a:gd name="T2" fmla="*/ 116 w 116"/>
                <a:gd name="T3" fmla="*/ 60 h 66"/>
                <a:gd name="T4" fmla="*/ 113 w 116"/>
                <a:gd name="T5" fmla="*/ 66 h 66"/>
                <a:gd name="T6" fmla="*/ 0 w 116"/>
                <a:gd name="T7" fmla="*/ 7 h 66"/>
                <a:gd name="T8" fmla="*/ 3 w 116"/>
                <a:gd name="T9" fmla="*/ 0 h 66"/>
              </a:gdLst>
              <a:ahLst/>
              <a:cxnLst>
                <a:cxn ang="0">
                  <a:pos x="T0" y="T1"/>
                </a:cxn>
                <a:cxn ang="0">
                  <a:pos x="T2" y="T3"/>
                </a:cxn>
                <a:cxn ang="0">
                  <a:pos x="T4" y="T5"/>
                </a:cxn>
                <a:cxn ang="0">
                  <a:pos x="T6" y="T7"/>
                </a:cxn>
                <a:cxn ang="0">
                  <a:pos x="T8" y="T9"/>
                </a:cxn>
              </a:cxnLst>
              <a:rect l="0" t="0" r="r" b="b"/>
              <a:pathLst>
                <a:path w="116" h="66">
                  <a:moveTo>
                    <a:pt x="3" y="0"/>
                  </a:moveTo>
                  <a:lnTo>
                    <a:pt x="116" y="60"/>
                  </a:lnTo>
                  <a:lnTo>
                    <a:pt x="113" y="66"/>
                  </a:lnTo>
                  <a:lnTo>
                    <a:pt x="0" y="7"/>
                  </a:lnTo>
                  <a:lnTo>
                    <a:pt x="3"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 name="Freeform 399">
              <a:extLst>
                <a:ext uri="{FF2B5EF4-FFF2-40B4-BE49-F238E27FC236}">
                  <a16:creationId xmlns:a16="http://schemas.microsoft.com/office/drawing/2014/main" id="{FE727C2E-8780-4C55-A344-942FA9107976}"/>
                </a:ext>
              </a:extLst>
            </p:cNvPr>
            <p:cNvSpPr>
              <a:spLocks/>
            </p:cNvSpPr>
            <p:nvPr/>
          </p:nvSpPr>
          <p:spPr bwMode="auto">
            <a:xfrm>
              <a:off x="2200" y="3117"/>
              <a:ext cx="24" cy="20"/>
            </a:xfrm>
            <a:custGeom>
              <a:avLst/>
              <a:gdLst>
                <a:gd name="T0" fmla="*/ 10 w 24"/>
                <a:gd name="T1" fmla="*/ 0 h 20"/>
                <a:gd name="T2" fmla="*/ 24 w 24"/>
                <a:gd name="T3" fmla="*/ 20 h 20"/>
                <a:gd name="T4" fmla="*/ 0 w 24"/>
                <a:gd name="T5" fmla="*/ 20 h 20"/>
                <a:gd name="T6" fmla="*/ 10 w 24"/>
                <a:gd name="T7" fmla="*/ 0 h 20"/>
              </a:gdLst>
              <a:ahLst/>
              <a:cxnLst>
                <a:cxn ang="0">
                  <a:pos x="T0" y="T1"/>
                </a:cxn>
                <a:cxn ang="0">
                  <a:pos x="T2" y="T3"/>
                </a:cxn>
                <a:cxn ang="0">
                  <a:pos x="T4" y="T5"/>
                </a:cxn>
                <a:cxn ang="0">
                  <a:pos x="T6" y="T7"/>
                </a:cxn>
              </a:cxnLst>
              <a:rect l="0" t="0" r="r" b="b"/>
              <a:pathLst>
                <a:path w="24" h="20">
                  <a:moveTo>
                    <a:pt x="10" y="0"/>
                  </a:moveTo>
                  <a:lnTo>
                    <a:pt x="24" y="20"/>
                  </a:lnTo>
                  <a:lnTo>
                    <a:pt x="0" y="20"/>
                  </a:lnTo>
                  <a:lnTo>
                    <a:pt x="1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6" name="Freeform 400">
              <a:extLst>
                <a:ext uri="{FF2B5EF4-FFF2-40B4-BE49-F238E27FC236}">
                  <a16:creationId xmlns:a16="http://schemas.microsoft.com/office/drawing/2014/main" id="{F5BA0D3D-131D-4059-A4CA-3FDBCEB1E19F}"/>
                </a:ext>
              </a:extLst>
            </p:cNvPr>
            <p:cNvSpPr>
              <a:spLocks/>
            </p:cNvSpPr>
            <p:nvPr/>
          </p:nvSpPr>
          <p:spPr bwMode="auto">
            <a:xfrm>
              <a:off x="2139" y="3891"/>
              <a:ext cx="61" cy="202"/>
            </a:xfrm>
            <a:custGeom>
              <a:avLst/>
              <a:gdLst>
                <a:gd name="T0" fmla="*/ 5 w 61"/>
                <a:gd name="T1" fmla="*/ 3 h 202"/>
                <a:gd name="T2" fmla="*/ 0 w 61"/>
                <a:gd name="T3" fmla="*/ 195 h 202"/>
                <a:gd name="T4" fmla="*/ 4 w 61"/>
                <a:gd name="T5" fmla="*/ 198 h 202"/>
                <a:gd name="T6" fmla="*/ 28 w 61"/>
                <a:gd name="T7" fmla="*/ 202 h 202"/>
                <a:gd name="T8" fmla="*/ 56 w 61"/>
                <a:gd name="T9" fmla="*/ 188 h 202"/>
                <a:gd name="T10" fmla="*/ 58 w 61"/>
                <a:gd name="T11" fmla="*/ 186 h 202"/>
                <a:gd name="T12" fmla="*/ 61 w 61"/>
                <a:gd name="T13" fmla="*/ 9 h 202"/>
                <a:gd name="T14" fmla="*/ 44 w 61"/>
                <a:gd name="T15" fmla="*/ 3 h 202"/>
                <a:gd name="T16" fmla="*/ 25 w 61"/>
                <a:gd name="T17" fmla="*/ 0 h 202"/>
                <a:gd name="T18" fmla="*/ 5 w 61"/>
                <a:gd name="T19" fmla="*/ 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202">
                  <a:moveTo>
                    <a:pt x="5" y="3"/>
                  </a:moveTo>
                  <a:lnTo>
                    <a:pt x="0" y="195"/>
                  </a:lnTo>
                  <a:lnTo>
                    <a:pt x="4" y="198"/>
                  </a:lnTo>
                  <a:lnTo>
                    <a:pt x="28" y="202"/>
                  </a:lnTo>
                  <a:lnTo>
                    <a:pt x="56" y="188"/>
                  </a:lnTo>
                  <a:lnTo>
                    <a:pt x="58" y="186"/>
                  </a:lnTo>
                  <a:lnTo>
                    <a:pt x="61" y="9"/>
                  </a:lnTo>
                  <a:lnTo>
                    <a:pt x="44" y="3"/>
                  </a:lnTo>
                  <a:lnTo>
                    <a:pt x="25" y="0"/>
                  </a:lnTo>
                  <a:lnTo>
                    <a:pt x="5" y="3"/>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7" name="Freeform 401">
              <a:extLst>
                <a:ext uri="{FF2B5EF4-FFF2-40B4-BE49-F238E27FC236}">
                  <a16:creationId xmlns:a16="http://schemas.microsoft.com/office/drawing/2014/main" id="{C4FD5D55-51AA-4438-82FC-142DBB74D4B9}"/>
                </a:ext>
              </a:extLst>
            </p:cNvPr>
            <p:cNvSpPr>
              <a:spLocks/>
            </p:cNvSpPr>
            <p:nvPr/>
          </p:nvSpPr>
          <p:spPr bwMode="auto">
            <a:xfrm>
              <a:off x="2139" y="3891"/>
              <a:ext cx="61" cy="202"/>
            </a:xfrm>
            <a:custGeom>
              <a:avLst/>
              <a:gdLst>
                <a:gd name="T0" fmla="*/ 5 w 61"/>
                <a:gd name="T1" fmla="*/ 3 h 202"/>
                <a:gd name="T2" fmla="*/ 0 w 61"/>
                <a:gd name="T3" fmla="*/ 195 h 202"/>
                <a:gd name="T4" fmla="*/ 4 w 61"/>
                <a:gd name="T5" fmla="*/ 198 h 202"/>
                <a:gd name="T6" fmla="*/ 28 w 61"/>
                <a:gd name="T7" fmla="*/ 202 h 202"/>
                <a:gd name="T8" fmla="*/ 56 w 61"/>
                <a:gd name="T9" fmla="*/ 188 h 202"/>
                <a:gd name="T10" fmla="*/ 58 w 61"/>
                <a:gd name="T11" fmla="*/ 186 h 202"/>
                <a:gd name="T12" fmla="*/ 61 w 61"/>
                <a:gd name="T13" fmla="*/ 9 h 202"/>
                <a:gd name="T14" fmla="*/ 44 w 61"/>
                <a:gd name="T15" fmla="*/ 3 h 202"/>
                <a:gd name="T16" fmla="*/ 25 w 61"/>
                <a:gd name="T17" fmla="*/ 0 h 202"/>
                <a:gd name="T18" fmla="*/ 5 w 61"/>
                <a:gd name="T19" fmla="*/ 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202">
                  <a:moveTo>
                    <a:pt x="5" y="3"/>
                  </a:moveTo>
                  <a:lnTo>
                    <a:pt x="0" y="195"/>
                  </a:lnTo>
                  <a:lnTo>
                    <a:pt x="4" y="198"/>
                  </a:lnTo>
                  <a:lnTo>
                    <a:pt x="28" y="202"/>
                  </a:lnTo>
                  <a:lnTo>
                    <a:pt x="56" y="188"/>
                  </a:lnTo>
                  <a:lnTo>
                    <a:pt x="58" y="186"/>
                  </a:lnTo>
                  <a:lnTo>
                    <a:pt x="61" y="9"/>
                  </a:lnTo>
                  <a:lnTo>
                    <a:pt x="44" y="3"/>
                  </a:lnTo>
                  <a:lnTo>
                    <a:pt x="25" y="0"/>
                  </a:lnTo>
                  <a:lnTo>
                    <a:pt x="5" y="3"/>
                  </a:lnTo>
                  <a:close/>
                </a:path>
              </a:pathLst>
            </a:custGeom>
            <a:noFill/>
            <a:ln w="4763" cap="rnd">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8" name="Freeform 402">
              <a:extLst>
                <a:ext uri="{FF2B5EF4-FFF2-40B4-BE49-F238E27FC236}">
                  <a16:creationId xmlns:a16="http://schemas.microsoft.com/office/drawing/2014/main" id="{4527C98C-E5E1-4CE2-B234-C30907467ADD}"/>
                </a:ext>
              </a:extLst>
            </p:cNvPr>
            <p:cNvSpPr>
              <a:spLocks/>
            </p:cNvSpPr>
            <p:nvPr/>
          </p:nvSpPr>
          <p:spPr bwMode="auto">
            <a:xfrm>
              <a:off x="2144" y="3895"/>
              <a:ext cx="58" cy="195"/>
            </a:xfrm>
            <a:custGeom>
              <a:avLst/>
              <a:gdLst>
                <a:gd name="T0" fmla="*/ 7 w 58"/>
                <a:gd name="T1" fmla="*/ 3 h 195"/>
                <a:gd name="T2" fmla="*/ 7 w 58"/>
                <a:gd name="T3" fmla="*/ 130 h 195"/>
                <a:gd name="T4" fmla="*/ 11 w 58"/>
                <a:gd name="T5" fmla="*/ 1 h 195"/>
                <a:gd name="T6" fmla="*/ 14 w 58"/>
                <a:gd name="T7" fmla="*/ 50 h 195"/>
                <a:gd name="T8" fmla="*/ 12 w 58"/>
                <a:gd name="T9" fmla="*/ 130 h 195"/>
                <a:gd name="T10" fmla="*/ 18 w 58"/>
                <a:gd name="T11" fmla="*/ 100 h 195"/>
                <a:gd name="T12" fmla="*/ 20 w 58"/>
                <a:gd name="T13" fmla="*/ 3 h 195"/>
                <a:gd name="T14" fmla="*/ 24 w 58"/>
                <a:gd name="T15" fmla="*/ 4 h 195"/>
                <a:gd name="T16" fmla="*/ 21 w 58"/>
                <a:gd name="T17" fmla="*/ 111 h 195"/>
                <a:gd name="T18" fmla="*/ 22 w 58"/>
                <a:gd name="T19" fmla="*/ 130 h 195"/>
                <a:gd name="T20" fmla="*/ 28 w 58"/>
                <a:gd name="T21" fmla="*/ 65 h 195"/>
                <a:gd name="T22" fmla="*/ 31 w 58"/>
                <a:gd name="T23" fmla="*/ 1 h 195"/>
                <a:gd name="T24" fmla="*/ 33 w 58"/>
                <a:gd name="T25" fmla="*/ 2 h 195"/>
                <a:gd name="T26" fmla="*/ 33 w 58"/>
                <a:gd name="T27" fmla="*/ 59 h 195"/>
                <a:gd name="T28" fmla="*/ 31 w 58"/>
                <a:gd name="T29" fmla="*/ 126 h 195"/>
                <a:gd name="T30" fmla="*/ 34 w 58"/>
                <a:gd name="T31" fmla="*/ 128 h 195"/>
                <a:gd name="T32" fmla="*/ 38 w 58"/>
                <a:gd name="T33" fmla="*/ 42 h 195"/>
                <a:gd name="T34" fmla="*/ 41 w 58"/>
                <a:gd name="T35" fmla="*/ 2 h 195"/>
                <a:gd name="T36" fmla="*/ 42 w 58"/>
                <a:gd name="T37" fmla="*/ 4 h 195"/>
                <a:gd name="T38" fmla="*/ 42 w 58"/>
                <a:gd name="T39" fmla="*/ 43 h 195"/>
                <a:gd name="T40" fmla="*/ 38 w 58"/>
                <a:gd name="T41" fmla="*/ 126 h 195"/>
                <a:gd name="T42" fmla="*/ 42 w 58"/>
                <a:gd name="T43" fmla="*/ 127 h 195"/>
                <a:gd name="T44" fmla="*/ 43 w 58"/>
                <a:gd name="T45" fmla="*/ 79 h 195"/>
                <a:gd name="T46" fmla="*/ 46 w 58"/>
                <a:gd name="T47" fmla="*/ 125 h 195"/>
                <a:gd name="T48" fmla="*/ 45 w 58"/>
                <a:gd name="T49" fmla="*/ 47 h 195"/>
                <a:gd name="T50" fmla="*/ 47 w 58"/>
                <a:gd name="T51" fmla="*/ 9 h 195"/>
                <a:gd name="T52" fmla="*/ 52 w 58"/>
                <a:gd name="T53" fmla="*/ 121 h 195"/>
                <a:gd name="T54" fmla="*/ 51 w 58"/>
                <a:gd name="T55" fmla="*/ 9 h 195"/>
                <a:gd name="T56" fmla="*/ 56 w 58"/>
                <a:gd name="T57" fmla="*/ 16 h 195"/>
                <a:gd name="T58" fmla="*/ 55 w 58"/>
                <a:gd name="T59" fmla="*/ 182 h 195"/>
                <a:gd name="T60" fmla="*/ 51 w 58"/>
                <a:gd name="T61" fmla="*/ 184 h 195"/>
                <a:gd name="T62" fmla="*/ 49 w 58"/>
                <a:gd name="T63" fmla="*/ 131 h 195"/>
                <a:gd name="T64" fmla="*/ 49 w 58"/>
                <a:gd name="T65" fmla="*/ 163 h 195"/>
                <a:gd name="T66" fmla="*/ 42 w 58"/>
                <a:gd name="T67" fmla="*/ 134 h 195"/>
                <a:gd name="T68" fmla="*/ 37 w 58"/>
                <a:gd name="T69" fmla="*/ 162 h 195"/>
                <a:gd name="T70" fmla="*/ 34 w 58"/>
                <a:gd name="T71" fmla="*/ 182 h 195"/>
                <a:gd name="T72" fmla="*/ 35 w 58"/>
                <a:gd name="T73" fmla="*/ 136 h 195"/>
                <a:gd name="T74" fmla="*/ 30 w 58"/>
                <a:gd name="T75" fmla="*/ 137 h 195"/>
                <a:gd name="T76" fmla="*/ 28 w 58"/>
                <a:gd name="T77" fmla="*/ 187 h 195"/>
                <a:gd name="T78" fmla="*/ 28 w 58"/>
                <a:gd name="T79" fmla="*/ 194 h 195"/>
                <a:gd name="T80" fmla="*/ 24 w 58"/>
                <a:gd name="T81" fmla="*/ 188 h 195"/>
                <a:gd name="T82" fmla="*/ 27 w 58"/>
                <a:gd name="T83" fmla="*/ 137 h 195"/>
                <a:gd name="T84" fmla="*/ 21 w 58"/>
                <a:gd name="T85" fmla="*/ 138 h 195"/>
                <a:gd name="T86" fmla="*/ 20 w 58"/>
                <a:gd name="T87" fmla="*/ 190 h 195"/>
                <a:gd name="T88" fmla="*/ 16 w 58"/>
                <a:gd name="T89" fmla="*/ 165 h 195"/>
                <a:gd name="T90" fmla="*/ 18 w 58"/>
                <a:gd name="T91" fmla="*/ 137 h 195"/>
                <a:gd name="T92" fmla="*/ 11 w 58"/>
                <a:gd name="T93" fmla="*/ 137 h 195"/>
                <a:gd name="T94" fmla="*/ 9 w 58"/>
                <a:gd name="T95" fmla="*/ 190 h 195"/>
                <a:gd name="T96" fmla="*/ 7 w 58"/>
                <a:gd name="T97" fmla="*/ 179 h 195"/>
                <a:gd name="T98" fmla="*/ 6 w 58"/>
                <a:gd name="T99" fmla="*/ 136 h 195"/>
                <a:gd name="T100" fmla="*/ 2 w 58"/>
                <a:gd name="T101" fmla="*/ 185 h 195"/>
                <a:gd name="T102" fmla="*/ 2 w 58"/>
                <a:gd name="T103" fmla="*/ 191 h 195"/>
                <a:gd name="T104" fmla="*/ 1 w 58"/>
                <a:gd name="T105" fmla="*/ 158 h 195"/>
                <a:gd name="T106" fmla="*/ 0 w 58"/>
                <a:gd name="T107" fmla="*/ 75 h 195"/>
                <a:gd name="T108" fmla="*/ 4 w 58"/>
                <a:gd name="T109" fmla="*/ 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195">
                  <a:moveTo>
                    <a:pt x="4" y="2"/>
                  </a:moveTo>
                  <a:lnTo>
                    <a:pt x="6" y="2"/>
                  </a:lnTo>
                  <a:lnTo>
                    <a:pt x="7" y="3"/>
                  </a:lnTo>
                  <a:lnTo>
                    <a:pt x="4" y="129"/>
                  </a:lnTo>
                  <a:lnTo>
                    <a:pt x="5" y="131"/>
                  </a:lnTo>
                  <a:lnTo>
                    <a:pt x="7" y="130"/>
                  </a:lnTo>
                  <a:lnTo>
                    <a:pt x="11" y="45"/>
                  </a:lnTo>
                  <a:lnTo>
                    <a:pt x="10" y="5"/>
                  </a:lnTo>
                  <a:lnTo>
                    <a:pt x="11" y="1"/>
                  </a:lnTo>
                  <a:lnTo>
                    <a:pt x="12" y="2"/>
                  </a:lnTo>
                  <a:lnTo>
                    <a:pt x="14" y="5"/>
                  </a:lnTo>
                  <a:lnTo>
                    <a:pt x="14" y="50"/>
                  </a:lnTo>
                  <a:lnTo>
                    <a:pt x="12" y="110"/>
                  </a:lnTo>
                  <a:lnTo>
                    <a:pt x="11" y="129"/>
                  </a:lnTo>
                  <a:lnTo>
                    <a:pt x="12" y="130"/>
                  </a:lnTo>
                  <a:lnTo>
                    <a:pt x="14" y="130"/>
                  </a:lnTo>
                  <a:lnTo>
                    <a:pt x="15" y="130"/>
                  </a:lnTo>
                  <a:lnTo>
                    <a:pt x="18" y="100"/>
                  </a:lnTo>
                  <a:lnTo>
                    <a:pt x="19" y="61"/>
                  </a:lnTo>
                  <a:lnTo>
                    <a:pt x="20" y="8"/>
                  </a:lnTo>
                  <a:lnTo>
                    <a:pt x="20" y="3"/>
                  </a:lnTo>
                  <a:lnTo>
                    <a:pt x="21" y="0"/>
                  </a:lnTo>
                  <a:lnTo>
                    <a:pt x="23" y="0"/>
                  </a:lnTo>
                  <a:lnTo>
                    <a:pt x="24" y="4"/>
                  </a:lnTo>
                  <a:lnTo>
                    <a:pt x="23" y="49"/>
                  </a:lnTo>
                  <a:lnTo>
                    <a:pt x="23" y="80"/>
                  </a:lnTo>
                  <a:lnTo>
                    <a:pt x="21" y="111"/>
                  </a:lnTo>
                  <a:lnTo>
                    <a:pt x="21" y="124"/>
                  </a:lnTo>
                  <a:lnTo>
                    <a:pt x="21" y="127"/>
                  </a:lnTo>
                  <a:lnTo>
                    <a:pt x="22" y="130"/>
                  </a:lnTo>
                  <a:lnTo>
                    <a:pt x="24" y="130"/>
                  </a:lnTo>
                  <a:lnTo>
                    <a:pt x="26" y="129"/>
                  </a:lnTo>
                  <a:lnTo>
                    <a:pt x="28" y="65"/>
                  </a:lnTo>
                  <a:lnTo>
                    <a:pt x="30" y="35"/>
                  </a:lnTo>
                  <a:lnTo>
                    <a:pt x="30" y="3"/>
                  </a:lnTo>
                  <a:lnTo>
                    <a:pt x="31" y="1"/>
                  </a:lnTo>
                  <a:lnTo>
                    <a:pt x="33" y="0"/>
                  </a:lnTo>
                  <a:lnTo>
                    <a:pt x="36" y="1"/>
                  </a:lnTo>
                  <a:lnTo>
                    <a:pt x="33" y="2"/>
                  </a:lnTo>
                  <a:lnTo>
                    <a:pt x="33" y="5"/>
                  </a:lnTo>
                  <a:lnTo>
                    <a:pt x="33" y="30"/>
                  </a:lnTo>
                  <a:lnTo>
                    <a:pt x="33" y="59"/>
                  </a:lnTo>
                  <a:lnTo>
                    <a:pt x="32" y="78"/>
                  </a:lnTo>
                  <a:lnTo>
                    <a:pt x="32" y="101"/>
                  </a:lnTo>
                  <a:lnTo>
                    <a:pt x="31" y="126"/>
                  </a:lnTo>
                  <a:lnTo>
                    <a:pt x="31" y="129"/>
                  </a:lnTo>
                  <a:lnTo>
                    <a:pt x="32" y="130"/>
                  </a:lnTo>
                  <a:lnTo>
                    <a:pt x="34" y="128"/>
                  </a:lnTo>
                  <a:lnTo>
                    <a:pt x="35" y="125"/>
                  </a:lnTo>
                  <a:lnTo>
                    <a:pt x="37" y="86"/>
                  </a:lnTo>
                  <a:lnTo>
                    <a:pt x="38" y="42"/>
                  </a:lnTo>
                  <a:lnTo>
                    <a:pt x="38" y="9"/>
                  </a:lnTo>
                  <a:lnTo>
                    <a:pt x="39" y="4"/>
                  </a:lnTo>
                  <a:lnTo>
                    <a:pt x="41" y="2"/>
                  </a:lnTo>
                  <a:lnTo>
                    <a:pt x="43" y="2"/>
                  </a:lnTo>
                  <a:lnTo>
                    <a:pt x="43" y="3"/>
                  </a:lnTo>
                  <a:lnTo>
                    <a:pt x="42" y="4"/>
                  </a:lnTo>
                  <a:lnTo>
                    <a:pt x="41" y="9"/>
                  </a:lnTo>
                  <a:lnTo>
                    <a:pt x="42" y="28"/>
                  </a:lnTo>
                  <a:lnTo>
                    <a:pt x="42" y="43"/>
                  </a:lnTo>
                  <a:lnTo>
                    <a:pt x="40" y="76"/>
                  </a:lnTo>
                  <a:lnTo>
                    <a:pt x="40" y="122"/>
                  </a:lnTo>
                  <a:lnTo>
                    <a:pt x="38" y="126"/>
                  </a:lnTo>
                  <a:lnTo>
                    <a:pt x="38" y="127"/>
                  </a:lnTo>
                  <a:lnTo>
                    <a:pt x="39" y="129"/>
                  </a:lnTo>
                  <a:lnTo>
                    <a:pt x="42" y="127"/>
                  </a:lnTo>
                  <a:lnTo>
                    <a:pt x="41" y="121"/>
                  </a:lnTo>
                  <a:lnTo>
                    <a:pt x="43" y="79"/>
                  </a:lnTo>
                  <a:lnTo>
                    <a:pt x="43" y="79"/>
                  </a:lnTo>
                  <a:lnTo>
                    <a:pt x="45" y="104"/>
                  </a:lnTo>
                  <a:lnTo>
                    <a:pt x="45" y="122"/>
                  </a:lnTo>
                  <a:lnTo>
                    <a:pt x="46" y="125"/>
                  </a:lnTo>
                  <a:lnTo>
                    <a:pt x="49" y="122"/>
                  </a:lnTo>
                  <a:lnTo>
                    <a:pt x="48" y="91"/>
                  </a:lnTo>
                  <a:lnTo>
                    <a:pt x="45" y="47"/>
                  </a:lnTo>
                  <a:lnTo>
                    <a:pt x="45" y="10"/>
                  </a:lnTo>
                  <a:lnTo>
                    <a:pt x="46" y="9"/>
                  </a:lnTo>
                  <a:lnTo>
                    <a:pt x="47" y="9"/>
                  </a:lnTo>
                  <a:lnTo>
                    <a:pt x="51" y="64"/>
                  </a:lnTo>
                  <a:lnTo>
                    <a:pt x="52" y="92"/>
                  </a:lnTo>
                  <a:lnTo>
                    <a:pt x="52" y="121"/>
                  </a:lnTo>
                  <a:lnTo>
                    <a:pt x="54" y="120"/>
                  </a:lnTo>
                  <a:lnTo>
                    <a:pt x="54" y="46"/>
                  </a:lnTo>
                  <a:lnTo>
                    <a:pt x="51" y="9"/>
                  </a:lnTo>
                  <a:lnTo>
                    <a:pt x="51" y="7"/>
                  </a:lnTo>
                  <a:lnTo>
                    <a:pt x="53" y="10"/>
                  </a:lnTo>
                  <a:lnTo>
                    <a:pt x="56" y="16"/>
                  </a:lnTo>
                  <a:lnTo>
                    <a:pt x="58" y="64"/>
                  </a:lnTo>
                  <a:lnTo>
                    <a:pt x="56" y="133"/>
                  </a:lnTo>
                  <a:lnTo>
                    <a:pt x="55" y="182"/>
                  </a:lnTo>
                  <a:lnTo>
                    <a:pt x="55" y="184"/>
                  </a:lnTo>
                  <a:lnTo>
                    <a:pt x="52" y="185"/>
                  </a:lnTo>
                  <a:lnTo>
                    <a:pt x="51" y="184"/>
                  </a:lnTo>
                  <a:lnTo>
                    <a:pt x="52" y="152"/>
                  </a:lnTo>
                  <a:lnTo>
                    <a:pt x="52" y="134"/>
                  </a:lnTo>
                  <a:lnTo>
                    <a:pt x="49" y="131"/>
                  </a:lnTo>
                  <a:lnTo>
                    <a:pt x="47" y="133"/>
                  </a:lnTo>
                  <a:lnTo>
                    <a:pt x="46" y="133"/>
                  </a:lnTo>
                  <a:lnTo>
                    <a:pt x="49" y="163"/>
                  </a:lnTo>
                  <a:lnTo>
                    <a:pt x="46" y="160"/>
                  </a:lnTo>
                  <a:lnTo>
                    <a:pt x="44" y="145"/>
                  </a:lnTo>
                  <a:lnTo>
                    <a:pt x="42" y="134"/>
                  </a:lnTo>
                  <a:lnTo>
                    <a:pt x="39" y="134"/>
                  </a:lnTo>
                  <a:lnTo>
                    <a:pt x="38" y="135"/>
                  </a:lnTo>
                  <a:lnTo>
                    <a:pt x="37" y="162"/>
                  </a:lnTo>
                  <a:lnTo>
                    <a:pt x="37" y="179"/>
                  </a:lnTo>
                  <a:lnTo>
                    <a:pt x="35" y="184"/>
                  </a:lnTo>
                  <a:lnTo>
                    <a:pt x="34" y="182"/>
                  </a:lnTo>
                  <a:lnTo>
                    <a:pt x="33" y="179"/>
                  </a:lnTo>
                  <a:lnTo>
                    <a:pt x="34" y="149"/>
                  </a:lnTo>
                  <a:lnTo>
                    <a:pt x="35" y="136"/>
                  </a:lnTo>
                  <a:lnTo>
                    <a:pt x="34" y="135"/>
                  </a:lnTo>
                  <a:lnTo>
                    <a:pt x="31" y="135"/>
                  </a:lnTo>
                  <a:lnTo>
                    <a:pt x="30" y="137"/>
                  </a:lnTo>
                  <a:lnTo>
                    <a:pt x="29" y="167"/>
                  </a:lnTo>
                  <a:lnTo>
                    <a:pt x="29" y="178"/>
                  </a:lnTo>
                  <a:lnTo>
                    <a:pt x="28" y="187"/>
                  </a:lnTo>
                  <a:lnTo>
                    <a:pt x="29" y="188"/>
                  </a:lnTo>
                  <a:lnTo>
                    <a:pt x="29" y="192"/>
                  </a:lnTo>
                  <a:lnTo>
                    <a:pt x="28" y="194"/>
                  </a:lnTo>
                  <a:lnTo>
                    <a:pt x="26" y="195"/>
                  </a:lnTo>
                  <a:lnTo>
                    <a:pt x="23" y="192"/>
                  </a:lnTo>
                  <a:lnTo>
                    <a:pt x="24" y="188"/>
                  </a:lnTo>
                  <a:lnTo>
                    <a:pt x="24" y="160"/>
                  </a:lnTo>
                  <a:lnTo>
                    <a:pt x="26" y="144"/>
                  </a:lnTo>
                  <a:lnTo>
                    <a:pt x="27" y="137"/>
                  </a:lnTo>
                  <a:lnTo>
                    <a:pt x="26" y="136"/>
                  </a:lnTo>
                  <a:lnTo>
                    <a:pt x="23" y="136"/>
                  </a:lnTo>
                  <a:lnTo>
                    <a:pt x="21" y="138"/>
                  </a:lnTo>
                  <a:lnTo>
                    <a:pt x="21" y="173"/>
                  </a:lnTo>
                  <a:lnTo>
                    <a:pt x="18" y="188"/>
                  </a:lnTo>
                  <a:lnTo>
                    <a:pt x="20" y="190"/>
                  </a:lnTo>
                  <a:lnTo>
                    <a:pt x="18" y="191"/>
                  </a:lnTo>
                  <a:lnTo>
                    <a:pt x="15" y="190"/>
                  </a:lnTo>
                  <a:lnTo>
                    <a:pt x="16" y="165"/>
                  </a:lnTo>
                  <a:lnTo>
                    <a:pt x="17" y="148"/>
                  </a:lnTo>
                  <a:lnTo>
                    <a:pt x="17" y="139"/>
                  </a:lnTo>
                  <a:lnTo>
                    <a:pt x="18" y="137"/>
                  </a:lnTo>
                  <a:lnTo>
                    <a:pt x="16" y="136"/>
                  </a:lnTo>
                  <a:lnTo>
                    <a:pt x="12" y="136"/>
                  </a:lnTo>
                  <a:lnTo>
                    <a:pt x="11" y="137"/>
                  </a:lnTo>
                  <a:lnTo>
                    <a:pt x="11" y="163"/>
                  </a:lnTo>
                  <a:lnTo>
                    <a:pt x="10" y="184"/>
                  </a:lnTo>
                  <a:lnTo>
                    <a:pt x="9" y="190"/>
                  </a:lnTo>
                  <a:lnTo>
                    <a:pt x="6" y="191"/>
                  </a:lnTo>
                  <a:lnTo>
                    <a:pt x="4" y="189"/>
                  </a:lnTo>
                  <a:lnTo>
                    <a:pt x="7" y="179"/>
                  </a:lnTo>
                  <a:lnTo>
                    <a:pt x="8" y="162"/>
                  </a:lnTo>
                  <a:lnTo>
                    <a:pt x="8" y="137"/>
                  </a:lnTo>
                  <a:lnTo>
                    <a:pt x="6" y="136"/>
                  </a:lnTo>
                  <a:lnTo>
                    <a:pt x="4" y="136"/>
                  </a:lnTo>
                  <a:lnTo>
                    <a:pt x="4" y="136"/>
                  </a:lnTo>
                  <a:lnTo>
                    <a:pt x="2" y="185"/>
                  </a:lnTo>
                  <a:lnTo>
                    <a:pt x="2" y="189"/>
                  </a:lnTo>
                  <a:lnTo>
                    <a:pt x="3" y="190"/>
                  </a:lnTo>
                  <a:lnTo>
                    <a:pt x="2" y="191"/>
                  </a:lnTo>
                  <a:lnTo>
                    <a:pt x="0" y="190"/>
                  </a:lnTo>
                  <a:lnTo>
                    <a:pt x="0" y="182"/>
                  </a:lnTo>
                  <a:lnTo>
                    <a:pt x="1" y="158"/>
                  </a:lnTo>
                  <a:lnTo>
                    <a:pt x="0" y="134"/>
                  </a:lnTo>
                  <a:lnTo>
                    <a:pt x="1" y="102"/>
                  </a:lnTo>
                  <a:lnTo>
                    <a:pt x="0" y="75"/>
                  </a:lnTo>
                  <a:lnTo>
                    <a:pt x="3" y="45"/>
                  </a:lnTo>
                  <a:lnTo>
                    <a:pt x="3" y="18"/>
                  </a:lnTo>
                  <a:lnTo>
                    <a:pt x="4" y="9"/>
                  </a:lnTo>
                  <a:lnTo>
                    <a:pt x="2" y="4"/>
                  </a:lnTo>
                  <a:lnTo>
                    <a:pt x="4" y="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9" name="Freeform 403">
              <a:extLst>
                <a:ext uri="{FF2B5EF4-FFF2-40B4-BE49-F238E27FC236}">
                  <a16:creationId xmlns:a16="http://schemas.microsoft.com/office/drawing/2014/main" id="{7B832080-2936-429A-A395-B9D7B929C536}"/>
                </a:ext>
              </a:extLst>
            </p:cNvPr>
            <p:cNvSpPr>
              <a:spLocks/>
            </p:cNvSpPr>
            <p:nvPr/>
          </p:nvSpPr>
          <p:spPr bwMode="auto">
            <a:xfrm>
              <a:off x="2144" y="3895"/>
              <a:ext cx="58" cy="195"/>
            </a:xfrm>
            <a:custGeom>
              <a:avLst/>
              <a:gdLst>
                <a:gd name="T0" fmla="*/ 7 w 58"/>
                <a:gd name="T1" fmla="*/ 3 h 195"/>
                <a:gd name="T2" fmla="*/ 7 w 58"/>
                <a:gd name="T3" fmla="*/ 130 h 195"/>
                <a:gd name="T4" fmla="*/ 11 w 58"/>
                <a:gd name="T5" fmla="*/ 1 h 195"/>
                <a:gd name="T6" fmla="*/ 14 w 58"/>
                <a:gd name="T7" fmla="*/ 50 h 195"/>
                <a:gd name="T8" fmla="*/ 12 w 58"/>
                <a:gd name="T9" fmla="*/ 130 h 195"/>
                <a:gd name="T10" fmla="*/ 18 w 58"/>
                <a:gd name="T11" fmla="*/ 100 h 195"/>
                <a:gd name="T12" fmla="*/ 20 w 58"/>
                <a:gd name="T13" fmla="*/ 3 h 195"/>
                <a:gd name="T14" fmla="*/ 24 w 58"/>
                <a:gd name="T15" fmla="*/ 4 h 195"/>
                <a:gd name="T16" fmla="*/ 21 w 58"/>
                <a:gd name="T17" fmla="*/ 111 h 195"/>
                <a:gd name="T18" fmla="*/ 22 w 58"/>
                <a:gd name="T19" fmla="*/ 130 h 195"/>
                <a:gd name="T20" fmla="*/ 28 w 58"/>
                <a:gd name="T21" fmla="*/ 65 h 195"/>
                <a:gd name="T22" fmla="*/ 31 w 58"/>
                <a:gd name="T23" fmla="*/ 1 h 195"/>
                <a:gd name="T24" fmla="*/ 33 w 58"/>
                <a:gd name="T25" fmla="*/ 2 h 195"/>
                <a:gd name="T26" fmla="*/ 33 w 58"/>
                <a:gd name="T27" fmla="*/ 59 h 195"/>
                <a:gd name="T28" fmla="*/ 31 w 58"/>
                <a:gd name="T29" fmla="*/ 126 h 195"/>
                <a:gd name="T30" fmla="*/ 34 w 58"/>
                <a:gd name="T31" fmla="*/ 128 h 195"/>
                <a:gd name="T32" fmla="*/ 38 w 58"/>
                <a:gd name="T33" fmla="*/ 42 h 195"/>
                <a:gd name="T34" fmla="*/ 41 w 58"/>
                <a:gd name="T35" fmla="*/ 2 h 195"/>
                <a:gd name="T36" fmla="*/ 42 w 58"/>
                <a:gd name="T37" fmla="*/ 4 h 195"/>
                <a:gd name="T38" fmla="*/ 42 w 58"/>
                <a:gd name="T39" fmla="*/ 43 h 195"/>
                <a:gd name="T40" fmla="*/ 38 w 58"/>
                <a:gd name="T41" fmla="*/ 126 h 195"/>
                <a:gd name="T42" fmla="*/ 42 w 58"/>
                <a:gd name="T43" fmla="*/ 127 h 195"/>
                <a:gd name="T44" fmla="*/ 43 w 58"/>
                <a:gd name="T45" fmla="*/ 79 h 195"/>
                <a:gd name="T46" fmla="*/ 46 w 58"/>
                <a:gd name="T47" fmla="*/ 125 h 195"/>
                <a:gd name="T48" fmla="*/ 45 w 58"/>
                <a:gd name="T49" fmla="*/ 47 h 195"/>
                <a:gd name="T50" fmla="*/ 47 w 58"/>
                <a:gd name="T51" fmla="*/ 9 h 195"/>
                <a:gd name="T52" fmla="*/ 52 w 58"/>
                <a:gd name="T53" fmla="*/ 121 h 195"/>
                <a:gd name="T54" fmla="*/ 51 w 58"/>
                <a:gd name="T55" fmla="*/ 9 h 195"/>
                <a:gd name="T56" fmla="*/ 56 w 58"/>
                <a:gd name="T57" fmla="*/ 16 h 195"/>
                <a:gd name="T58" fmla="*/ 55 w 58"/>
                <a:gd name="T59" fmla="*/ 182 h 195"/>
                <a:gd name="T60" fmla="*/ 51 w 58"/>
                <a:gd name="T61" fmla="*/ 184 h 195"/>
                <a:gd name="T62" fmla="*/ 49 w 58"/>
                <a:gd name="T63" fmla="*/ 131 h 195"/>
                <a:gd name="T64" fmla="*/ 49 w 58"/>
                <a:gd name="T65" fmla="*/ 163 h 195"/>
                <a:gd name="T66" fmla="*/ 42 w 58"/>
                <a:gd name="T67" fmla="*/ 134 h 195"/>
                <a:gd name="T68" fmla="*/ 37 w 58"/>
                <a:gd name="T69" fmla="*/ 162 h 195"/>
                <a:gd name="T70" fmla="*/ 34 w 58"/>
                <a:gd name="T71" fmla="*/ 182 h 195"/>
                <a:gd name="T72" fmla="*/ 35 w 58"/>
                <a:gd name="T73" fmla="*/ 136 h 195"/>
                <a:gd name="T74" fmla="*/ 30 w 58"/>
                <a:gd name="T75" fmla="*/ 137 h 195"/>
                <a:gd name="T76" fmla="*/ 28 w 58"/>
                <a:gd name="T77" fmla="*/ 187 h 195"/>
                <a:gd name="T78" fmla="*/ 28 w 58"/>
                <a:gd name="T79" fmla="*/ 194 h 195"/>
                <a:gd name="T80" fmla="*/ 24 w 58"/>
                <a:gd name="T81" fmla="*/ 188 h 195"/>
                <a:gd name="T82" fmla="*/ 27 w 58"/>
                <a:gd name="T83" fmla="*/ 137 h 195"/>
                <a:gd name="T84" fmla="*/ 21 w 58"/>
                <a:gd name="T85" fmla="*/ 138 h 195"/>
                <a:gd name="T86" fmla="*/ 20 w 58"/>
                <a:gd name="T87" fmla="*/ 190 h 195"/>
                <a:gd name="T88" fmla="*/ 16 w 58"/>
                <a:gd name="T89" fmla="*/ 165 h 195"/>
                <a:gd name="T90" fmla="*/ 18 w 58"/>
                <a:gd name="T91" fmla="*/ 137 h 195"/>
                <a:gd name="T92" fmla="*/ 11 w 58"/>
                <a:gd name="T93" fmla="*/ 137 h 195"/>
                <a:gd name="T94" fmla="*/ 9 w 58"/>
                <a:gd name="T95" fmla="*/ 190 h 195"/>
                <a:gd name="T96" fmla="*/ 7 w 58"/>
                <a:gd name="T97" fmla="*/ 179 h 195"/>
                <a:gd name="T98" fmla="*/ 6 w 58"/>
                <a:gd name="T99" fmla="*/ 136 h 195"/>
                <a:gd name="T100" fmla="*/ 2 w 58"/>
                <a:gd name="T101" fmla="*/ 185 h 195"/>
                <a:gd name="T102" fmla="*/ 2 w 58"/>
                <a:gd name="T103" fmla="*/ 191 h 195"/>
                <a:gd name="T104" fmla="*/ 1 w 58"/>
                <a:gd name="T105" fmla="*/ 158 h 195"/>
                <a:gd name="T106" fmla="*/ 0 w 58"/>
                <a:gd name="T107" fmla="*/ 75 h 195"/>
                <a:gd name="T108" fmla="*/ 4 w 58"/>
                <a:gd name="T109" fmla="*/ 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195">
                  <a:moveTo>
                    <a:pt x="4" y="2"/>
                  </a:moveTo>
                  <a:lnTo>
                    <a:pt x="6" y="2"/>
                  </a:lnTo>
                  <a:lnTo>
                    <a:pt x="7" y="3"/>
                  </a:lnTo>
                  <a:lnTo>
                    <a:pt x="4" y="129"/>
                  </a:lnTo>
                  <a:lnTo>
                    <a:pt x="5" y="131"/>
                  </a:lnTo>
                  <a:lnTo>
                    <a:pt x="7" y="130"/>
                  </a:lnTo>
                  <a:lnTo>
                    <a:pt x="11" y="45"/>
                  </a:lnTo>
                  <a:lnTo>
                    <a:pt x="10" y="5"/>
                  </a:lnTo>
                  <a:lnTo>
                    <a:pt x="11" y="1"/>
                  </a:lnTo>
                  <a:lnTo>
                    <a:pt x="12" y="2"/>
                  </a:lnTo>
                  <a:lnTo>
                    <a:pt x="14" y="5"/>
                  </a:lnTo>
                  <a:lnTo>
                    <a:pt x="14" y="50"/>
                  </a:lnTo>
                  <a:lnTo>
                    <a:pt x="12" y="110"/>
                  </a:lnTo>
                  <a:lnTo>
                    <a:pt x="11" y="129"/>
                  </a:lnTo>
                  <a:lnTo>
                    <a:pt x="12" y="130"/>
                  </a:lnTo>
                  <a:lnTo>
                    <a:pt x="14" y="130"/>
                  </a:lnTo>
                  <a:lnTo>
                    <a:pt x="15" y="130"/>
                  </a:lnTo>
                  <a:lnTo>
                    <a:pt x="18" y="100"/>
                  </a:lnTo>
                  <a:lnTo>
                    <a:pt x="19" y="61"/>
                  </a:lnTo>
                  <a:lnTo>
                    <a:pt x="20" y="8"/>
                  </a:lnTo>
                  <a:lnTo>
                    <a:pt x="20" y="3"/>
                  </a:lnTo>
                  <a:lnTo>
                    <a:pt x="21" y="0"/>
                  </a:lnTo>
                  <a:lnTo>
                    <a:pt x="23" y="0"/>
                  </a:lnTo>
                  <a:lnTo>
                    <a:pt x="24" y="4"/>
                  </a:lnTo>
                  <a:lnTo>
                    <a:pt x="23" y="49"/>
                  </a:lnTo>
                  <a:lnTo>
                    <a:pt x="23" y="80"/>
                  </a:lnTo>
                  <a:lnTo>
                    <a:pt x="21" y="111"/>
                  </a:lnTo>
                  <a:lnTo>
                    <a:pt x="21" y="124"/>
                  </a:lnTo>
                  <a:lnTo>
                    <a:pt x="21" y="127"/>
                  </a:lnTo>
                  <a:lnTo>
                    <a:pt x="22" y="130"/>
                  </a:lnTo>
                  <a:lnTo>
                    <a:pt x="24" y="130"/>
                  </a:lnTo>
                  <a:lnTo>
                    <a:pt x="26" y="129"/>
                  </a:lnTo>
                  <a:lnTo>
                    <a:pt x="28" y="65"/>
                  </a:lnTo>
                  <a:lnTo>
                    <a:pt x="30" y="35"/>
                  </a:lnTo>
                  <a:lnTo>
                    <a:pt x="30" y="3"/>
                  </a:lnTo>
                  <a:lnTo>
                    <a:pt x="31" y="1"/>
                  </a:lnTo>
                  <a:lnTo>
                    <a:pt x="33" y="0"/>
                  </a:lnTo>
                  <a:lnTo>
                    <a:pt x="36" y="1"/>
                  </a:lnTo>
                  <a:lnTo>
                    <a:pt x="33" y="2"/>
                  </a:lnTo>
                  <a:lnTo>
                    <a:pt x="33" y="5"/>
                  </a:lnTo>
                  <a:lnTo>
                    <a:pt x="33" y="30"/>
                  </a:lnTo>
                  <a:lnTo>
                    <a:pt x="33" y="59"/>
                  </a:lnTo>
                  <a:lnTo>
                    <a:pt x="32" y="78"/>
                  </a:lnTo>
                  <a:lnTo>
                    <a:pt x="32" y="101"/>
                  </a:lnTo>
                  <a:lnTo>
                    <a:pt x="31" y="126"/>
                  </a:lnTo>
                  <a:lnTo>
                    <a:pt x="31" y="129"/>
                  </a:lnTo>
                  <a:lnTo>
                    <a:pt x="32" y="130"/>
                  </a:lnTo>
                  <a:lnTo>
                    <a:pt x="34" y="128"/>
                  </a:lnTo>
                  <a:lnTo>
                    <a:pt x="35" y="125"/>
                  </a:lnTo>
                  <a:lnTo>
                    <a:pt x="37" y="86"/>
                  </a:lnTo>
                  <a:lnTo>
                    <a:pt x="38" y="42"/>
                  </a:lnTo>
                  <a:lnTo>
                    <a:pt x="38" y="9"/>
                  </a:lnTo>
                  <a:lnTo>
                    <a:pt x="39" y="4"/>
                  </a:lnTo>
                  <a:lnTo>
                    <a:pt x="41" y="2"/>
                  </a:lnTo>
                  <a:lnTo>
                    <a:pt x="43" y="2"/>
                  </a:lnTo>
                  <a:lnTo>
                    <a:pt x="43" y="3"/>
                  </a:lnTo>
                  <a:lnTo>
                    <a:pt x="42" y="4"/>
                  </a:lnTo>
                  <a:lnTo>
                    <a:pt x="41" y="9"/>
                  </a:lnTo>
                  <a:lnTo>
                    <a:pt x="42" y="28"/>
                  </a:lnTo>
                  <a:lnTo>
                    <a:pt x="42" y="43"/>
                  </a:lnTo>
                  <a:lnTo>
                    <a:pt x="40" y="76"/>
                  </a:lnTo>
                  <a:lnTo>
                    <a:pt x="40" y="122"/>
                  </a:lnTo>
                  <a:lnTo>
                    <a:pt x="38" y="126"/>
                  </a:lnTo>
                  <a:lnTo>
                    <a:pt x="38" y="127"/>
                  </a:lnTo>
                  <a:lnTo>
                    <a:pt x="39" y="129"/>
                  </a:lnTo>
                  <a:lnTo>
                    <a:pt x="42" y="127"/>
                  </a:lnTo>
                  <a:lnTo>
                    <a:pt x="41" y="121"/>
                  </a:lnTo>
                  <a:lnTo>
                    <a:pt x="43" y="79"/>
                  </a:lnTo>
                  <a:lnTo>
                    <a:pt x="43" y="79"/>
                  </a:lnTo>
                  <a:lnTo>
                    <a:pt x="45" y="104"/>
                  </a:lnTo>
                  <a:lnTo>
                    <a:pt x="45" y="122"/>
                  </a:lnTo>
                  <a:lnTo>
                    <a:pt x="46" y="125"/>
                  </a:lnTo>
                  <a:lnTo>
                    <a:pt x="49" y="122"/>
                  </a:lnTo>
                  <a:lnTo>
                    <a:pt x="48" y="91"/>
                  </a:lnTo>
                  <a:lnTo>
                    <a:pt x="45" y="47"/>
                  </a:lnTo>
                  <a:lnTo>
                    <a:pt x="45" y="10"/>
                  </a:lnTo>
                  <a:lnTo>
                    <a:pt x="46" y="9"/>
                  </a:lnTo>
                  <a:lnTo>
                    <a:pt x="47" y="9"/>
                  </a:lnTo>
                  <a:lnTo>
                    <a:pt x="51" y="64"/>
                  </a:lnTo>
                  <a:lnTo>
                    <a:pt x="52" y="92"/>
                  </a:lnTo>
                  <a:lnTo>
                    <a:pt x="52" y="121"/>
                  </a:lnTo>
                  <a:lnTo>
                    <a:pt x="54" y="120"/>
                  </a:lnTo>
                  <a:lnTo>
                    <a:pt x="54" y="46"/>
                  </a:lnTo>
                  <a:lnTo>
                    <a:pt x="51" y="9"/>
                  </a:lnTo>
                  <a:lnTo>
                    <a:pt x="51" y="7"/>
                  </a:lnTo>
                  <a:lnTo>
                    <a:pt x="53" y="10"/>
                  </a:lnTo>
                  <a:lnTo>
                    <a:pt x="56" y="16"/>
                  </a:lnTo>
                  <a:lnTo>
                    <a:pt x="58" y="64"/>
                  </a:lnTo>
                  <a:lnTo>
                    <a:pt x="56" y="133"/>
                  </a:lnTo>
                  <a:lnTo>
                    <a:pt x="55" y="182"/>
                  </a:lnTo>
                  <a:lnTo>
                    <a:pt x="55" y="184"/>
                  </a:lnTo>
                  <a:lnTo>
                    <a:pt x="52" y="185"/>
                  </a:lnTo>
                  <a:lnTo>
                    <a:pt x="51" y="184"/>
                  </a:lnTo>
                  <a:lnTo>
                    <a:pt x="52" y="152"/>
                  </a:lnTo>
                  <a:lnTo>
                    <a:pt x="52" y="134"/>
                  </a:lnTo>
                  <a:lnTo>
                    <a:pt x="49" y="131"/>
                  </a:lnTo>
                  <a:lnTo>
                    <a:pt x="47" y="133"/>
                  </a:lnTo>
                  <a:lnTo>
                    <a:pt x="46" y="133"/>
                  </a:lnTo>
                  <a:lnTo>
                    <a:pt x="49" y="163"/>
                  </a:lnTo>
                  <a:lnTo>
                    <a:pt x="46" y="160"/>
                  </a:lnTo>
                  <a:lnTo>
                    <a:pt x="44" y="145"/>
                  </a:lnTo>
                  <a:lnTo>
                    <a:pt x="42" y="134"/>
                  </a:lnTo>
                  <a:lnTo>
                    <a:pt x="39" y="134"/>
                  </a:lnTo>
                  <a:lnTo>
                    <a:pt x="38" y="135"/>
                  </a:lnTo>
                  <a:lnTo>
                    <a:pt x="37" y="162"/>
                  </a:lnTo>
                  <a:lnTo>
                    <a:pt x="37" y="179"/>
                  </a:lnTo>
                  <a:lnTo>
                    <a:pt x="35" y="184"/>
                  </a:lnTo>
                  <a:lnTo>
                    <a:pt x="34" y="182"/>
                  </a:lnTo>
                  <a:lnTo>
                    <a:pt x="33" y="179"/>
                  </a:lnTo>
                  <a:lnTo>
                    <a:pt x="34" y="149"/>
                  </a:lnTo>
                  <a:lnTo>
                    <a:pt x="35" y="136"/>
                  </a:lnTo>
                  <a:lnTo>
                    <a:pt x="34" y="135"/>
                  </a:lnTo>
                  <a:lnTo>
                    <a:pt x="31" y="135"/>
                  </a:lnTo>
                  <a:lnTo>
                    <a:pt x="30" y="137"/>
                  </a:lnTo>
                  <a:lnTo>
                    <a:pt x="29" y="167"/>
                  </a:lnTo>
                  <a:lnTo>
                    <a:pt x="29" y="178"/>
                  </a:lnTo>
                  <a:lnTo>
                    <a:pt x="28" y="187"/>
                  </a:lnTo>
                  <a:lnTo>
                    <a:pt x="29" y="188"/>
                  </a:lnTo>
                  <a:lnTo>
                    <a:pt x="29" y="192"/>
                  </a:lnTo>
                  <a:lnTo>
                    <a:pt x="28" y="194"/>
                  </a:lnTo>
                  <a:lnTo>
                    <a:pt x="26" y="195"/>
                  </a:lnTo>
                  <a:lnTo>
                    <a:pt x="23" y="192"/>
                  </a:lnTo>
                  <a:lnTo>
                    <a:pt x="24" y="188"/>
                  </a:lnTo>
                  <a:lnTo>
                    <a:pt x="24" y="160"/>
                  </a:lnTo>
                  <a:lnTo>
                    <a:pt x="26" y="144"/>
                  </a:lnTo>
                  <a:lnTo>
                    <a:pt x="27" y="137"/>
                  </a:lnTo>
                  <a:lnTo>
                    <a:pt x="26" y="136"/>
                  </a:lnTo>
                  <a:lnTo>
                    <a:pt x="23" y="136"/>
                  </a:lnTo>
                  <a:lnTo>
                    <a:pt x="21" y="138"/>
                  </a:lnTo>
                  <a:lnTo>
                    <a:pt x="21" y="173"/>
                  </a:lnTo>
                  <a:lnTo>
                    <a:pt x="18" y="188"/>
                  </a:lnTo>
                  <a:lnTo>
                    <a:pt x="20" y="190"/>
                  </a:lnTo>
                  <a:lnTo>
                    <a:pt x="18" y="191"/>
                  </a:lnTo>
                  <a:lnTo>
                    <a:pt x="15" y="190"/>
                  </a:lnTo>
                  <a:lnTo>
                    <a:pt x="16" y="165"/>
                  </a:lnTo>
                  <a:lnTo>
                    <a:pt x="17" y="148"/>
                  </a:lnTo>
                  <a:lnTo>
                    <a:pt x="17" y="139"/>
                  </a:lnTo>
                  <a:lnTo>
                    <a:pt x="18" y="137"/>
                  </a:lnTo>
                  <a:lnTo>
                    <a:pt x="16" y="136"/>
                  </a:lnTo>
                  <a:lnTo>
                    <a:pt x="12" y="136"/>
                  </a:lnTo>
                  <a:lnTo>
                    <a:pt x="11" y="137"/>
                  </a:lnTo>
                  <a:lnTo>
                    <a:pt x="11" y="163"/>
                  </a:lnTo>
                  <a:lnTo>
                    <a:pt x="10" y="184"/>
                  </a:lnTo>
                  <a:lnTo>
                    <a:pt x="9" y="190"/>
                  </a:lnTo>
                  <a:lnTo>
                    <a:pt x="6" y="191"/>
                  </a:lnTo>
                  <a:lnTo>
                    <a:pt x="4" y="189"/>
                  </a:lnTo>
                  <a:lnTo>
                    <a:pt x="7" y="179"/>
                  </a:lnTo>
                  <a:lnTo>
                    <a:pt x="8" y="162"/>
                  </a:lnTo>
                  <a:lnTo>
                    <a:pt x="8" y="137"/>
                  </a:lnTo>
                  <a:lnTo>
                    <a:pt x="6" y="136"/>
                  </a:lnTo>
                  <a:lnTo>
                    <a:pt x="4" y="136"/>
                  </a:lnTo>
                  <a:lnTo>
                    <a:pt x="4" y="136"/>
                  </a:lnTo>
                  <a:lnTo>
                    <a:pt x="2" y="185"/>
                  </a:lnTo>
                  <a:lnTo>
                    <a:pt x="2" y="189"/>
                  </a:lnTo>
                  <a:lnTo>
                    <a:pt x="3" y="190"/>
                  </a:lnTo>
                  <a:lnTo>
                    <a:pt x="2" y="191"/>
                  </a:lnTo>
                  <a:lnTo>
                    <a:pt x="0" y="190"/>
                  </a:lnTo>
                  <a:lnTo>
                    <a:pt x="0" y="182"/>
                  </a:lnTo>
                  <a:lnTo>
                    <a:pt x="1" y="158"/>
                  </a:lnTo>
                  <a:lnTo>
                    <a:pt x="0" y="134"/>
                  </a:lnTo>
                  <a:lnTo>
                    <a:pt x="1" y="102"/>
                  </a:lnTo>
                  <a:lnTo>
                    <a:pt x="0" y="75"/>
                  </a:lnTo>
                  <a:lnTo>
                    <a:pt x="3" y="45"/>
                  </a:lnTo>
                  <a:lnTo>
                    <a:pt x="3" y="18"/>
                  </a:lnTo>
                  <a:lnTo>
                    <a:pt x="4" y="9"/>
                  </a:lnTo>
                  <a:lnTo>
                    <a:pt x="2" y="4"/>
                  </a:lnTo>
                  <a:lnTo>
                    <a:pt x="4" y="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0" name="Freeform 404">
              <a:extLst>
                <a:ext uri="{FF2B5EF4-FFF2-40B4-BE49-F238E27FC236}">
                  <a16:creationId xmlns:a16="http://schemas.microsoft.com/office/drawing/2014/main" id="{1223AC81-5A22-4ED5-963B-19A93C7F80D7}"/>
                </a:ext>
              </a:extLst>
            </p:cNvPr>
            <p:cNvSpPr>
              <a:spLocks/>
            </p:cNvSpPr>
            <p:nvPr/>
          </p:nvSpPr>
          <p:spPr bwMode="auto">
            <a:xfrm>
              <a:off x="2007" y="3887"/>
              <a:ext cx="197" cy="214"/>
            </a:xfrm>
            <a:custGeom>
              <a:avLst/>
              <a:gdLst>
                <a:gd name="T0" fmla="*/ 106 w 197"/>
                <a:gd name="T1" fmla="*/ 3 h 214"/>
                <a:gd name="T2" fmla="*/ 133 w 197"/>
                <a:gd name="T3" fmla="*/ 0 h 214"/>
                <a:gd name="T4" fmla="*/ 172 w 197"/>
                <a:gd name="T5" fmla="*/ 0 h 214"/>
                <a:gd name="T6" fmla="*/ 197 w 197"/>
                <a:gd name="T7" fmla="*/ 8 h 214"/>
                <a:gd name="T8" fmla="*/ 197 w 197"/>
                <a:gd name="T9" fmla="*/ 10 h 214"/>
                <a:gd name="T10" fmla="*/ 193 w 197"/>
                <a:gd name="T11" fmla="*/ 13 h 214"/>
                <a:gd name="T12" fmla="*/ 190 w 197"/>
                <a:gd name="T13" fmla="*/ 13 h 214"/>
                <a:gd name="T14" fmla="*/ 168 w 197"/>
                <a:gd name="T15" fmla="*/ 8 h 214"/>
                <a:gd name="T16" fmla="*/ 140 w 197"/>
                <a:gd name="T17" fmla="*/ 6 h 214"/>
                <a:gd name="T18" fmla="*/ 138 w 197"/>
                <a:gd name="T19" fmla="*/ 8 h 214"/>
                <a:gd name="T20" fmla="*/ 135 w 197"/>
                <a:gd name="T21" fmla="*/ 62 h 214"/>
                <a:gd name="T22" fmla="*/ 134 w 197"/>
                <a:gd name="T23" fmla="*/ 112 h 214"/>
                <a:gd name="T24" fmla="*/ 134 w 197"/>
                <a:gd name="T25" fmla="*/ 174 h 214"/>
                <a:gd name="T26" fmla="*/ 133 w 197"/>
                <a:gd name="T27" fmla="*/ 198 h 214"/>
                <a:gd name="T28" fmla="*/ 137 w 197"/>
                <a:gd name="T29" fmla="*/ 202 h 214"/>
                <a:gd name="T30" fmla="*/ 160 w 197"/>
                <a:gd name="T31" fmla="*/ 202 h 214"/>
                <a:gd name="T32" fmla="*/ 157 w 197"/>
                <a:gd name="T33" fmla="*/ 205 h 214"/>
                <a:gd name="T34" fmla="*/ 157 w 197"/>
                <a:gd name="T35" fmla="*/ 207 h 214"/>
                <a:gd name="T36" fmla="*/ 160 w 197"/>
                <a:gd name="T37" fmla="*/ 210 h 214"/>
                <a:gd name="T38" fmla="*/ 153 w 197"/>
                <a:gd name="T39" fmla="*/ 211 h 214"/>
                <a:gd name="T40" fmla="*/ 146 w 197"/>
                <a:gd name="T41" fmla="*/ 214 h 214"/>
                <a:gd name="T42" fmla="*/ 135 w 197"/>
                <a:gd name="T43" fmla="*/ 212 h 214"/>
                <a:gd name="T44" fmla="*/ 100 w 197"/>
                <a:gd name="T45" fmla="*/ 196 h 214"/>
                <a:gd name="T46" fmla="*/ 0 w 197"/>
                <a:gd name="T47" fmla="*/ 156 h 214"/>
                <a:gd name="T48" fmla="*/ 87 w 197"/>
                <a:gd name="T49" fmla="*/ 2 h 214"/>
                <a:gd name="T50" fmla="*/ 106 w 197"/>
                <a:gd name="T51"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7" h="214">
                  <a:moveTo>
                    <a:pt x="106" y="3"/>
                  </a:moveTo>
                  <a:lnTo>
                    <a:pt x="133" y="0"/>
                  </a:lnTo>
                  <a:lnTo>
                    <a:pt x="172" y="0"/>
                  </a:lnTo>
                  <a:lnTo>
                    <a:pt x="197" y="8"/>
                  </a:lnTo>
                  <a:lnTo>
                    <a:pt x="197" y="10"/>
                  </a:lnTo>
                  <a:lnTo>
                    <a:pt x="193" y="13"/>
                  </a:lnTo>
                  <a:lnTo>
                    <a:pt x="190" y="13"/>
                  </a:lnTo>
                  <a:lnTo>
                    <a:pt x="168" y="8"/>
                  </a:lnTo>
                  <a:lnTo>
                    <a:pt x="140" y="6"/>
                  </a:lnTo>
                  <a:lnTo>
                    <a:pt x="138" y="8"/>
                  </a:lnTo>
                  <a:lnTo>
                    <a:pt x="135" y="62"/>
                  </a:lnTo>
                  <a:lnTo>
                    <a:pt x="134" y="112"/>
                  </a:lnTo>
                  <a:lnTo>
                    <a:pt x="134" y="174"/>
                  </a:lnTo>
                  <a:lnTo>
                    <a:pt x="133" y="198"/>
                  </a:lnTo>
                  <a:lnTo>
                    <a:pt x="137" y="202"/>
                  </a:lnTo>
                  <a:lnTo>
                    <a:pt x="160" y="202"/>
                  </a:lnTo>
                  <a:lnTo>
                    <a:pt x="157" y="205"/>
                  </a:lnTo>
                  <a:lnTo>
                    <a:pt x="157" y="207"/>
                  </a:lnTo>
                  <a:lnTo>
                    <a:pt x="160" y="210"/>
                  </a:lnTo>
                  <a:lnTo>
                    <a:pt x="153" y="211"/>
                  </a:lnTo>
                  <a:lnTo>
                    <a:pt x="146" y="214"/>
                  </a:lnTo>
                  <a:lnTo>
                    <a:pt x="135" y="212"/>
                  </a:lnTo>
                  <a:lnTo>
                    <a:pt x="100" y="196"/>
                  </a:lnTo>
                  <a:lnTo>
                    <a:pt x="0" y="156"/>
                  </a:lnTo>
                  <a:lnTo>
                    <a:pt x="87" y="2"/>
                  </a:lnTo>
                  <a:lnTo>
                    <a:pt x="10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1" name="Freeform 405">
              <a:extLst>
                <a:ext uri="{FF2B5EF4-FFF2-40B4-BE49-F238E27FC236}">
                  <a16:creationId xmlns:a16="http://schemas.microsoft.com/office/drawing/2014/main" id="{16B80266-DE03-4CA6-8911-65F4806FBDE8}"/>
                </a:ext>
              </a:extLst>
            </p:cNvPr>
            <p:cNvSpPr>
              <a:spLocks/>
            </p:cNvSpPr>
            <p:nvPr/>
          </p:nvSpPr>
          <p:spPr bwMode="auto">
            <a:xfrm>
              <a:off x="2007" y="3887"/>
              <a:ext cx="197" cy="214"/>
            </a:xfrm>
            <a:custGeom>
              <a:avLst/>
              <a:gdLst>
                <a:gd name="T0" fmla="*/ 106 w 197"/>
                <a:gd name="T1" fmla="*/ 3 h 214"/>
                <a:gd name="T2" fmla="*/ 133 w 197"/>
                <a:gd name="T3" fmla="*/ 0 h 214"/>
                <a:gd name="T4" fmla="*/ 172 w 197"/>
                <a:gd name="T5" fmla="*/ 0 h 214"/>
                <a:gd name="T6" fmla="*/ 197 w 197"/>
                <a:gd name="T7" fmla="*/ 8 h 214"/>
                <a:gd name="T8" fmla="*/ 197 w 197"/>
                <a:gd name="T9" fmla="*/ 10 h 214"/>
                <a:gd name="T10" fmla="*/ 193 w 197"/>
                <a:gd name="T11" fmla="*/ 13 h 214"/>
                <a:gd name="T12" fmla="*/ 190 w 197"/>
                <a:gd name="T13" fmla="*/ 13 h 214"/>
                <a:gd name="T14" fmla="*/ 168 w 197"/>
                <a:gd name="T15" fmla="*/ 8 h 214"/>
                <a:gd name="T16" fmla="*/ 140 w 197"/>
                <a:gd name="T17" fmla="*/ 6 h 214"/>
                <a:gd name="T18" fmla="*/ 138 w 197"/>
                <a:gd name="T19" fmla="*/ 8 h 214"/>
                <a:gd name="T20" fmla="*/ 135 w 197"/>
                <a:gd name="T21" fmla="*/ 62 h 214"/>
                <a:gd name="T22" fmla="*/ 134 w 197"/>
                <a:gd name="T23" fmla="*/ 112 h 214"/>
                <a:gd name="T24" fmla="*/ 134 w 197"/>
                <a:gd name="T25" fmla="*/ 174 h 214"/>
                <a:gd name="T26" fmla="*/ 133 w 197"/>
                <a:gd name="T27" fmla="*/ 198 h 214"/>
                <a:gd name="T28" fmla="*/ 137 w 197"/>
                <a:gd name="T29" fmla="*/ 202 h 214"/>
                <a:gd name="T30" fmla="*/ 160 w 197"/>
                <a:gd name="T31" fmla="*/ 202 h 214"/>
                <a:gd name="T32" fmla="*/ 157 w 197"/>
                <a:gd name="T33" fmla="*/ 205 h 214"/>
                <a:gd name="T34" fmla="*/ 157 w 197"/>
                <a:gd name="T35" fmla="*/ 207 h 214"/>
                <a:gd name="T36" fmla="*/ 160 w 197"/>
                <a:gd name="T37" fmla="*/ 210 h 214"/>
                <a:gd name="T38" fmla="*/ 153 w 197"/>
                <a:gd name="T39" fmla="*/ 211 h 214"/>
                <a:gd name="T40" fmla="*/ 146 w 197"/>
                <a:gd name="T41" fmla="*/ 214 h 214"/>
                <a:gd name="T42" fmla="*/ 135 w 197"/>
                <a:gd name="T43" fmla="*/ 212 h 214"/>
                <a:gd name="T44" fmla="*/ 100 w 197"/>
                <a:gd name="T45" fmla="*/ 196 h 214"/>
                <a:gd name="T46" fmla="*/ 0 w 197"/>
                <a:gd name="T47" fmla="*/ 156 h 214"/>
                <a:gd name="T48" fmla="*/ 87 w 197"/>
                <a:gd name="T49" fmla="*/ 2 h 214"/>
                <a:gd name="T50" fmla="*/ 106 w 197"/>
                <a:gd name="T51"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7" h="214">
                  <a:moveTo>
                    <a:pt x="106" y="3"/>
                  </a:moveTo>
                  <a:lnTo>
                    <a:pt x="133" y="0"/>
                  </a:lnTo>
                  <a:lnTo>
                    <a:pt x="172" y="0"/>
                  </a:lnTo>
                  <a:lnTo>
                    <a:pt x="197" y="8"/>
                  </a:lnTo>
                  <a:lnTo>
                    <a:pt x="197" y="10"/>
                  </a:lnTo>
                  <a:lnTo>
                    <a:pt x="193" y="13"/>
                  </a:lnTo>
                  <a:lnTo>
                    <a:pt x="190" y="13"/>
                  </a:lnTo>
                  <a:lnTo>
                    <a:pt x="168" y="8"/>
                  </a:lnTo>
                  <a:lnTo>
                    <a:pt x="140" y="6"/>
                  </a:lnTo>
                  <a:lnTo>
                    <a:pt x="138" y="8"/>
                  </a:lnTo>
                  <a:lnTo>
                    <a:pt x="135" y="62"/>
                  </a:lnTo>
                  <a:lnTo>
                    <a:pt x="134" y="112"/>
                  </a:lnTo>
                  <a:lnTo>
                    <a:pt x="134" y="174"/>
                  </a:lnTo>
                  <a:lnTo>
                    <a:pt x="133" y="198"/>
                  </a:lnTo>
                  <a:lnTo>
                    <a:pt x="137" y="202"/>
                  </a:lnTo>
                  <a:lnTo>
                    <a:pt x="160" y="202"/>
                  </a:lnTo>
                  <a:lnTo>
                    <a:pt x="157" y="205"/>
                  </a:lnTo>
                  <a:lnTo>
                    <a:pt x="157" y="207"/>
                  </a:lnTo>
                  <a:lnTo>
                    <a:pt x="160" y="210"/>
                  </a:lnTo>
                  <a:lnTo>
                    <a:pt x="153" y="211"/>
                  </a:lnTo>
                  <a:lnTo>
                    <a:pt x="146" y="214"/>
                  </a:lnTo>
                  <a:lnTo>
                    <a:pt x="135" y="212"/>
                  </a:lnTo>
                  <a:lnTo>
                    <a:pt x="100" y="196"/>
                  </a:lnTo>
                  <a:lnTo>
                    <a:pt x="0" y="156"/>
                  </a:lnTo>
                  <a:lnTo>
                    <a:pt x="87" y="2"/>
                  </a:lnTo>
                  <a:lnTo>
                    <a:pt x="106" y="3"/>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700" name="Freeform 407">
            <a:extLst>
              <a:ext uri="{FF2B5EF4-FFF2-40B4-BE49-F238E27FC236}">
                <a16:creationId xmlns:a16="http://schemas.microsoft.com/office/drawing/2014/main" id="{2B9BCB2C-3FBB-407E-BC11-902E4EBC228D}"/>
              </a:ext>
            </a:extLst>
          </p:cNvPr>
          <p:cNvSpPr>
            <a:spLocks/>
          </p:cNvSpPr>
          <p:nvPr/>
        </p:nvSpPr>
        <p:spPr bwMode="auto">
          <a:xfrm>
            <a:off x="3314272" y="6030630"/>
            <a:ext cx="122238" cy="292100"/>
          </a:xfrm>
          <a:custGeom>
            <a:avLst/>
            <a:gdLst>
              <a:gd name="T0" fmla="*/ 59 w 77"/>
              <a:gd name="T1" fmla="*/ 4 h 184"/>
              <a:gd name="T2" fmla="*/ 74 w 77"/>
              <a:gd name="T3" fmla="*/ 0 h 184"/>
              <a:gd name="T4" fmla="*/ 77 w 77"/>
              <a:gd name="T5" fmla="*/ 2 h 184"/>
              <a:gd name="T6" fmla="*/ 73 w 77"/>
              <a:gd name="T7" fmla="*/ 181 h 184"/>
              <a:gd name="T8" fmla="*/ 71 w 77"/>
              <a:gd name="T9" fmla="*/ 184 h 184"/>
              <a:gd name="T10" fmla="*/ 0 w 77"/>
              <a:gd name="T11" fmla="*/ 158 h 184"/>
              <a:gd name="T12" fmla="*/ 34 w 77"/>
              <a:gd name="T13" fmla="*/ 155 h 184"/>
              <a:gd name="T14" fmla="*/ 10 w 77"/>
              <a:gd name="T15" fmla="*/ 144 h 184"/>
              <a:gd name="T16" fmla="*/ 59 w 77"/>
              <a:gd name="T17"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84">
                <a:moveTo>
                  <a:pt x="59" y="4"/>
                </a:moveTo>
                <a:lnTo>
                  <a:pt x="74" y="0"/>
                </a:lnTo>
                <a:lnTo>
                  <a:pt x="77" y="2"/>
                </a:lnTo>
                <a:lnTo>
                  <a:pt x="73" y="181"/>
                </a:lnTo>
                <a:lnTo>
                  <a:pt x="71" y="184"/>
                </a:lnTo>
                <a:lnTo>
                  <a:pt x="0" y="158"/>
                </a:lnTo>
                <a:lnTo>
                  <a:pt x="34" y="155"/>
                </a:lnTo>
                <a:lnTo>
                  <a:pt x="10" y="144"/>
                </a:lnTo>
                <a:lnTo>
                  <a:pt x="59" y="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1" name="Freeform 408">
            <a:extLst>
              <a:ext uri="{FF2B5EF4-FFF2-40B4-BE49-F238E27FC236}">
                <a16:creationId xmlns:a16="http://schemas.microsoft.com/office/drawing/2014/main" id="{A216A8C1-557E-4F25-BA7E-553ECE23CCDB}"/>
              </a:ext>
            </a:extLst>
          </p:cNvPr>
          <p:cNvSpPr>
            <a:spLocks/>
          </p:cNvSpPr>
          <p:nvPr/>
        </p:nvSpPr>
        <p:spPr bwMode="auto">
          <a:xfrm>
            <a:off x="3314272" y="6030630"/>
            <a:ext cx="122238" cy="292100"/>
          </a:xfrm>
          <a:custGeom>
            <a:avLst/>
            <a:gdLst>
              <a:gd name="T0" fmla="*/ 59 w 77"/>
              <a:gd name="T1" fmla="*/ 4 h 184"/>
              <a:gd name="T2" fmla="*/ 74 w 77"/>
              <a:gd name="T3" fmla="*/ 0 h 184"/>
              <a:gd name="T4" fmla="*/ 77 w 77"/>
              <a:gd name="T5" fmla="*/ 2 h 184"/>
              <a:gd name="T6" fmla="*/ 73 w 77"/>
              <a:gd name="T7" fmla="*/ 181 h 184"/>
              <a:gd name="T8" fmla="*/ 71 w 77"/>
              <a:gd name="T9" fmla="*/ 184 h 184"/>
              <a:gd name="T10" fmla="*/ 0 w 77"/>
              <a:gd name="T11" fmla="*/ 158 h 184"/>
              <a:gd name="T12" fmla="*/ 34 w 77"/>
              <a:gd name="T13" fmla="*/ 155 h 184"/>
              <a:gd name="T14" fmla="*/ 10 w 77"/>
              <a:gd name="T15" fmla="*/ 144 h 184"/>
              <a:gd name="T16" fmla="*/ 59 w 77"/>
              <a:gd name="T17"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84">
                <a:moveTo>
                  <a:pt x="59" y="4"/>
                </a:moveTo>
                <a:lnTo>
                  <a:pt x="74" y="0"/>
                </a:lnTo>
                <a:lnTo>
                  <a:pt x="77" y="2"/>
                </a:lnTo>
                <a:lnTo>
                  <a:pt x="73" y="181"/>
                </a:lnTo>
                <a:lnTo>
                  <a:pt x="71" y="184"/>
                </a:lnTo>
                <a:lnTo>
                  <a:pt x="0" y="158"/>
                </a:lnTo>
                <a:lnTo>
                  <a:pt x="34" y="155"/>
                </a:lnTo>
                <a:lnTo>
                  <a:pt x="10" y="144"/>
                </a:lnTo>
                <a:lnTo>
                  <a:pt x="59" y="4"/>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2" name="Freeform 409">
            <a:extLst>
              <a:ext uri="{FF2B5EF4-FFF2-40B4-BE49-F238E27FC236}">
                <a16:creationId xmlns:a16="http://schemas.microsoft.com/office/drawing/2014/main" id="{32202D4B-7D96-4C06-8205-26B08164700A}"/>
              </a:ext>
            </a:extLst>
          </p:cNvPr>
          <p:cNvSpPr>
            <a:spLocks/>
          </p:cNvSpPr>
          <p:nvPr/>
        </p:nvSpPr>
        <p:spPr bwMode="auto">
          <a:xfrm>
            <a:off x="3101547" y="6351305"/>
            <a:ext cx="217488" cy="15875"/>
          </a:xfrm>
          <a:custGeom>
            <a:avLst/>
            <a:gdLst>
              <a:gd name="T0" fmla="*/ 0 w 137"/>
              <a:gd name="T1" fmla="*/ 1 h 10"/>
              <a:gd name="T2" fmla="*/ 2 w 137"/>
              <a:gd name="T3" fmla="*/ 10 h 10"/>
              <a:gd name="T4" fmla="*/ 135 w 137"/>
              <a:gd name="T5" fmla="*/ 10 h 10"/>
              <a:gd name="T6" fmla="*/ 137 w 137"/>
              <a:gd name="T7" fmla="*/ 1 h 10"/>
              <a:gd name="T8" fmla="*/ 136 w 137"/>
              <a:gd name="T9" fmla="*/ 0 h 10"/>
              <a:gd name="T10" fmla="*/ 0 w 137"/>
              <a:gd name="T11" fmla="*/ 0 h 10"/>
              <a:gd name="T12" fmla="*/ 0 w 13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37" h="10">
                <a:moveTo>
                  <a:pt x="0" y="1"/>
                </a:moveTo>
                <a:lnTo>
                  <a:pt x="2" y="10"/>
                </a:lnTo>
                <a:lnTo>
                  <a:pt x="135" y="10"/>
                </a:lnTo>
                <a:lnTo>
                  <a:pt x="137" y="1"/>
                </a:lnTo>
                <a:lnTo>
                  <a:pt x="136" y="0"/>
                </a:lnTo>
                <a:lnTo>
                  <a:pt x="0"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3" name="Freeform 410">
            <a:extLst>
              <a:ext uri="{FF2B5EF4-FFF2-40B4-BE49-F238E27FC236}">
                <a16:creationId xmlns:a16="http://schemas.microsoft.com/office/drawing/2014/main" id="{B5EBA16E-A44E-42BD-9CA3-9240978DC6A0}"/>
              </a:ext>
            </a:extLst>
          </p:cNvPr>
          <p:cNvSpPr>
            <a:spLocks/>
          </p:cNvSpPr>
          <p:nvPr/>
        </p:nvSpPr>
        <p:spPr bwMode="auto">
          <a:xfrm>
            <a:off x="3101547" y="6351305"/>
            <a:ext cx="217488" cy="15875"/>
          </a:xfrm>
          <a:custGeom>
            <a:avLst/>
            <a:gdLst>
              <a:gd name="T0" fmla="*/ 0 w 137"/>
              <a:gd name="T1" fmla="*/ 1 h 10"/>
              <a:gd name="T2" fmla="*/ 2 w 137"/>
              <a:gd name="T3" fmla="*/ 10 h 10"/>
              <a:gd name="T4" fmla="*/ 135 w 137"/>
              <a:gd name="T5" fmla="*/ 10 h 10"/>
              <a:gd name="T6" fmla="*/ 137 w 137"/>
              <a:gd name="T7" fmla="*/ 1 h 10"/>
              <a:gd name="T8" fmla="*/ 136 w 137"/>
              <a:gd name="T9" fmla="*/ 0 h 10"/>
              <a:gd name="T10" fmla="*/ 0 w 137"/>
              <a:gd name="T11" fmla="*/ 0 h 10"/>
              <a:gd name="T12" fmla="*/ 0 w 137"/>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37" h="10">
                <a:moveTo>
                  <a:pt x="0" y="1"/>
                </a:moveTo>
                <a:lnTo>
                  <a:pt x="2" y="10"/>
                </a:lnTo>
                <a:lnTo>
                  <a:pt x="135" y="10"/>
                </a:lnTo>
                <a:lnTo>
                  <a:pt x="137" y="1"/>
                </a:lnTo>
                <a:lnTo>
                  <a:pt x="136" y="0"/>
                </a:lnTo>
                <a:lnTo>
                  <a:pt x="0" y="0"/>
                </a:lnTo>
                <a:lnTo>
                  <a:pt x="0" y="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4" name="Freeform 411">
            <a:extLst>
              <a:ext uri="{FF2B5EF4-FFF2-40B4-BE49-F238E27FC236}">
                <a16:creationId xmlns:a16="http://schemas.microsoft.com/office/drawing/2014/main" id="{8A99FE7A-2BAD-4942-ADAF-38B1D8B9D73F}"/>
              </a:ext>
            </a:extLst>
          </p:cNvPr>
          <p:cNvSpPr>
            <a:spLocks/>
          </p:cNvSpPr>
          <p:nvPr/>
        </p:nvSpPr>
        <p:spPr bwMode="auto">
          <a:xfrm>
            <a:off x="3104722" y="6303680"/>
            <a:ext cx="214313" cy="47625"/>
          </a:xfrm>
          <a:custGeom>
            <a:avLst/>
            <a:gdLst>
              <a:gd name="T0" fmla="*/ 0 w 135"/>
              <a:gd name="T1" fmla="*/ 30 h 30"/>
              <a:gd name="T2" fmla="*/ 15 w 135"/>
              <a:gd name="T3" fmla="*/ 0 h 30"/>
              <a:gd name="T4" fmla="*/ 120 w 135"/>
              <a:gd name="T5" fmla="*/ 0 h 30"/>
              <a:gd name="T6" fmla="*/ 135 w 135"/>
              <a:gd name="T7" fmla="*/ 30 h 30"/>
              <a:gd name="T8" fmla="*/ 0 w 135"/>
              <a:gd name="T9" fmla="*/ 30 h 30"/>
            </a:gdLst>
            <a:ahLst/>
            <a:cxnLst>
              <a:cxn ang="0">
                <a:pos x="T0" y="T1"/>
              </a:cxn>
              <a:cxn ang="0">
                <a:pos x="T2" y="T3"/>
              </a:cxn>
              <a:cxn ang="0">
                <a:pos x="T4" y="T5"/>
              </a:cxn>
              <a:cxn ang="0">
                <a:pos x="T6" y="T7"/>
              </a:cxn>
              <a:cxn ang="0">
                <a:pos x="T8" y="T9"/>
              </a:cxn>
            </a:cxnLst>
            <a:rect l="0" t="0" r="r" b="b"/>
            <a:pathLst>
              <a:path w="135" h="30">
                <a:moveTo>
                  <a:pt x="0" y="30"/>
                </a:moveTo>
                <a:lnTo>
                  <a:pt x="15" y="0"/>
                </a:lnTo>
                <a:lnTo>
                  <a:pt x="120" y="0"/>
                </a:lnTo>
                <a:lnTo>
                  <a:pt x="135" y="30"/>
                </a:lnTo>
                <a:lnTo>
                  <a:pt x="0" y="3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5" name="Freeform 412">
            <a:extLst>
              <a:ext uri="{FF2B5EF4-FFF2-40B4-BE49-F238E27FC236}">
                <a16:creationId xmlns:a16="http://schemas.microsoft.com/office/drawing/2014/main" id="{A5EBE13A-8A30-4F72-A78F-2FE2B2F98986}"/>
              </a:ext>
            </a:extLst>
          </p:cNvPr>
          <p:cNvSpPr>
            <a:spLocks/>
          </p:cNvSpPr>
          <p:nvPr/>
        </p:nvSpPr>
        <p:spPr bwMode="auto">
          <a:xfrm>
            <a:off x="3104722" y="6303680"/>
            <a:ext cx="214313" cy="47625"/>
          </a:xfrm>
          <a:custGeom>
            <a:avLst/>
            <a:gdLst>
              <a:gd name="T0" fmla="*/ 0 w 135"/>
              <a:gd name="T1" fmla="*/ 30 h 30"/>
              <a:gd name="T2" fmla="*/ 15 w 135"/>
              <a:gd name="T3" fmla="*/ 0 h 30"/>
              <a:gd name="T4" fmla="*/ 120 w 135"/>
              <a:gd name="T5" fmla="*/ 0 h 30"/>
              <a:gd name="T6" fmla="*/ 135 w 135"/>
              <a:gd name="T7" fmla="*/ 30 h 30"/>
              <a:gd name="T8" fmla="*/ 0 w 135"/>
              <a:gd name="T9" fmla="*/ 30 h 30"/>
            </a:gdLst>
            <a:ahLst/>
            <a:cxnLst>
              <a:cxn ang="0">
                <a:pos x="T0" y="T1"/>
              </a:cxn>
              <a:cxn ang="0">
                <a:pos x="T2" y="T3"/>
              </a:cxn>
              <a:cxn ang="0">
                <a:pos x="T4" y="T5"/>
              </a:cxn>
              <a:cxn ang="0">
                <a:pos x="T6" y="T7"/>
              </a:cxn>
              <a:cxn ang="0">
                <a:pos x="T8" y="T9"/>
              </a:cxn>
            </a:cxnLst>
            <a:rect l="0" t="0" r="r" b="b"/>
            <a:pathLst>
              <a:path w="135" h="30">
                <a:moveTo>
                  <a:pt x="0" y="30"/>
                </a:moveTo>
                <a:lnTo>
                  <a:pt x="15" y="0"/>
                </a:lnTo>
                <a:lnTo>
                  <a:pt x="120" y="0"/>
                </a:lnTo>
                <a:lnTo>
                  <a:pt x="135" y="30"/>
                </a:lnTo>
                <a:lnTo>
                  <a:pt x="0" y="3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6" name="Freeform 413">
            <a:extLst>
              <a:ext uri="{FF2B5EF4-FFF2-40B4-BE49-F238E27FC236}">
                <a16:creationId xmlns:a16="http://schemas.microsoft.com/office/drawing/2014/main" id="{CB877955-6664-45F2-BD91-A7A2C09A00C5}"/>
              </a:ext>
            </a:extLst>
          </p:cNvPr>
          <p:cNvSpPr>
            <a:spLocks/>
          </p:cNvSpPr>
          <p:nvPr/>
        </p:nvSpPr>
        <p:spPr bwMode="auto">
          <a:xfrm>
            <a:off x="3101547" y="6308442"/>
            <a:ext cx="219075" cy="46038"/>
          </a:xfrm>
          <a:custGeom>
            <a:avLst/>
            <a:gdLst>
              <a:gd name="T0" fmla="*/ 13 w 138"/>
              <a:gd name="T1" fmla="*/ 7 h 29"/>
              <a:gd name="T2" fmla="*/ 8 w 138"/>
              <a:gd name="T3" fmla="*/ 20 h 29"/>
              <a:gd name="T4" fmla="*/ 10 w 138"/>
              <a:gd name="T5" fmla="*/ 24 h 29"/>
              <a:gd name="T6" fmla="*/ 18 w 138"/>
              <a:gd name="T7" fmla="*/ 24 h 29"/>
              <a:gd name="T8" fmla="*/ 24 w 138"/>
              <a:gd name="T9" fmla="*/ 20 h 29"/>
              <a:gd name="T10" fmla="*/ 32 w 138"/>
              <a:gd name="T11" fmla="*/ 0 h 29"/>
              <a:gd name="T12" fmla="*/ 39 w 138"/>
              <a:gd name="T13" fmla="*/ 0 h 29"/>
              <a:gd name="T14" fmla="*/ 39 w 138"/>
              <a:gd name="T15" fmla="*/ 6 h 29"/>
              <a:gd name="T16" fmla="*/ 36 w 138"/>
              <a:gd name="T17" fmla="*/ 11 h 29"/>
              <a:gd name="T18" fmla="*/ 30 w 138"/>
              <a:gd name="T19" fmla="*/ 11 h 29"/>
              <a:gd name="T20" fmla="*/ 24 w 138"/>
              <a:gd name="T21" fmla="*/ 21 h 29"/>
              <a:gd name="T22" fmla="*/ 24 w 138"/>
              <a:gd name="T23" fmla="*/ 23 h 29"/>
              <a:gd name="T24" fmla="*/ 25 w 138"/>
              <a:gd name="T25" fmla="*/ 24 h 29"/>
              <a:gd name="T26" fmla="*/ 111 w 138"/>
              <a:gd name="T27" fmla="*/ 24 h 29"/>
              <a:gd name="T28" fmla="*/ 116 w 138"/>
              <a:gd name="T29" fmla="*/ 23 h 29"/>
              <a:gd name="T30" fmla="*/ 117 w 138"/>
              <a:gd name="T31" fmla="*/ 20 h 29"/>
              <a:gd name="T32" fmla="*/ 107 w 138"/>
              <a:gd name="T33" fmla="*/ 10 h 29"/>
              <a:gd name="T34" fmla="*/ 106 w 138"/>
              <a:gd name="T35" fmla="*/ 10 h 29"/>
              <a:gd name="T36" fmla="*/ 100 w 138"/>
              <a:gd name="T37" fmla="*/ 11 h 29"/>
              <a:gd name="T38" fmla="*/ 99 w 138"/>
              <a:gd name="T39" fmla="*/ 11 h 29"/>
              <a:gd name="T40" fmla="*/ 99 w 138"/>
              <a:gd name="T41" fmla="*/ 6 h 29"/>
              <a:gd name="T42" fmla="*/ 101 w 138"/>
              <a:gd name="T43" fmla="*/ 2 h 29"/>
              <a:gd name="T44" fmla="*/ 104 w 138"/>
              <a:gd name="T45" fmla="*/ 0 h 29"/>
              <a:gd name="T46" fmla="*/ 106 w 138"/>
              <a:gd name="T47" fmla="*/ 1 h 29"/>
              <a:gd name="T48" fmla="*/ 109 w 138"/>
              <a:gd name="T49" fmla="*/ 4 h 29"/>
              <a:gd name="T50" fmla="*/ 113 w 138"/>
              <a:gd name="T51" fmla="*/ 15 h 29"/>
              <a:gd name="T52" fmla="*/ 120 w 138"/>
              <a:gd name="T53" fmla="*/ 24 h 29"/>
              <a:gd name="T54" fmla="*/ 129 w 138"/>
              <a:gd name="T55" fmla="*/ 25 h 29"/>
              <a:gd name="T56" fmla="*/ 132 w 138"/>
              <a:gd name="T57" fmla="*/ 24 h 29"/>
              <a:gd name="T58" fmla="*/ 127 w 138"/>
              <a:gd name="T59" fmla="*/ 9 h 29"/>
              <a:gd name="T60" fmla="*/ 138 w 138"/>
              <a:gd name="T61" fmla="*/ 26 h 29"/>
              <a:gd name="T62" fmla="*/ 137 w 138"/>
              <a:gd name="T63" fmla="*/ 29 h 29"/>
              <a:gd name="T64" fmla="*/ 3 w 138"/>
              <a:gd name="T65" fmla="*/ 29 h 29"/>
              <a:gd name="T66" fmla="*/ 0 w 138"/>
              <a:gd name="T67" fmla="*/ 27 h 29"/>
              <a:gd name="T68" fmla="*/ 13 w 138"/>
              <a:gd name="T69"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29">
                <a:moveTo>
                  <a:pt x="13" y="7"/>
                </a:moveTo>
                <a:lnTo>
                  <a:pt x="8" y="20"/>
                </a:lnTo>
                <a:lnTo>
                  <a:pt x="10" y="24"/>
                </a:lnTo>
                <a:lnTo>
                  <a:pt x="18" y="24"/>
                </a:lnTo>
                <a:lnTo>
                  <a:pt x="24" y="20"/>
                </a:lnTo>
                <a:lnTo>
                  <a:pt x="32" y="0"/>
                </a:lnTo>
                <a:lnTo>
                  <a:pt x="39" y="0"/>
                </a:lnTo>
                <a:lnTo>
                  <a:pt x="39" y="6"/>
                </a:lnTo>
                <a:lnTo>
                  <a:pt x="36" y="11"/>
                </a:lnTo>
                <a:lnTo>
                  <a:pt x="30" y="11"/>
                </a:lnTo>
                <a:lnTo>
                  <a:pt x="24" y="21"/>
                </a:lnTo>
                <a:lnTo>
                  <a:pt x="24" y="23"/>
                </a:lnTo>
                <a:lnTo>
                  <a:pt x="25" y="24"/>
                </a:lnTo>
                <a:lnTo>
                  <a:pt x="111" y="24"/>
                </a:lnTo>
                <a:lnTo>
                  <a:pt x="116" y="23"/>
                </a:lnTo>
                <a:lnTo>
                  <a:pt x="117" y="20"/>
                </a:lnTo>
                <a:lnTo>
                  <a:pt x="107" y="10"/>
                </a:lnTo>
                <a:lnTo>
                  <a:pt x="106" y="10"/>
                </a:lnTo>
                <a:lnTo>
                  <a:pt x="100" y="11"/>
                </a:lnTo>
                <a:lnTo>
                  <a:pt x="99" y="11"/>
                </a:lnTo>
                <a:lnTo>
                  <a:pt x="99" y="6"/>
                </a:lnTo>
                <a:lnTo>
                  <a:pt x="101" y="2"/>
                </a:lnTo>
                <a:lnTo>
                  <a:pt x="104" y="0"/>
                </a:lnTo>
                <a:lnTo>
                  <a:pt x="106" y="1"/>
                </a:lnTo>
                <a:lnTo>
                  <a:pt x="109" y="4"/>
                </a:lnTo>
                <a:lnTo>
                  <a:pt x="113" y="15"/>
                </a:lnTo>
                <a:lnTo>
                  <a:pt x="120" y="24"/>
                </a:lnTo>
                <a:lnTo>
                  <a:pt x="129" y="25"/>
                </a:lnTo>
                <a:lnTo>
                  <a:pt x="132" y="24"/>
                </a:lnTo>
                <a:lnTo>
                  <a:pt x="127" y="9"/>
                </a:lnTo>
                <a:lnTo>
                  <a:pt x="138" y="26"/>
                </a:lnTo>
                <a:lnTo>
                  <a:pt x="137" y="29"/>
                </a:lnTo>
                <a:lnTo>
                  <a:pt x="3" y="29"/>
                </a:lnTo>
                <a:lnTo>
                  <a:pt x="0" y="27"/>
                </a:lnTo>
                <a:lnTo>
                  <a:pt x="13" y="7"/>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7" name="Freeform 414">
            <a:extLst>
              <a:ext uri="{FF2B5EF4-FFF2-40B4-BE49-F238E27FC236}">
                <a16:creationId xmlns:a16="http://schemas.microsoft.com/office/drawing/2014/main" id="{AA8822D5-AB72-4E47-AA43-C697FAC65A03}"/>
              </a:ext>
            </a:extLst>
          </p:cNvPr>
          <p:cNvSpPr>
            <a:spLocks/>
          </p:cNvSpPr>
          <p:nvPr/>
        </p:nvSpPr>
        <p:spPr bwMode="auto">
          <a:xfrm>
            <a:off x="3101547" y="6308442"/>
            <a:ext cx="219075" cy="46038"/>
          </a:xfrm>
          <a:custGeom>
            <a:avLst/>
            <a:gdLst>
              <a:gd name="T0" fmla="*/ 13 w 138"/>
              <a:gd name="T1" fmla="*/ 7 h 29"/>
              <a:gd name="T2" fmla="*/ 8 w 138"/>
              <a:gd name="T3" fmla="*/ 20 h 29"/>
              <a:gd name="T4" fmla="*/ 10 w 138"/>
              <a:gd name="T5" fmla="*/ 24 h 29"/>
              <a:gd name="T6" fmla="*/ 18 w 138"/>
              <a:gd name="T7" fmla="*/ 24 h 29"/>
              <a:gd name="T8" fmla="*/ 24 w 138"/>
              <a:gd name="T9" fmla="*/ 20 h 29"/>
              <a:gd name="T10" fmla="*/ 32 w 138"/>
              <a:gd name="T11" fmla="*/ 0 h 29"/>
              <a:gd name="T12" fmla="*/ 39 w 138"/>
              <a:gd name="T13" fmla="*/ 0 h 29"/>
              <a:gd name="T14" fmla="*/ 39 w 138"/>
              <a:gd name="T15" fmla="*/ 6 h 29"/>
              <a:gd name="T16" fmla="*/ 36 w 138"/>
              <a:gd name="T17" fmla="*/ 11 h 29"/>
              <a:gd name="T18" fmla="*/ 30 w 138"/>
              <a:gd name="T19" fmla="*/ 11 h 29"/>
              <a:gd name="T20" fmla="*/ 24 w 138"/>
              <a:gd name="T21" fmla="*/ 21 h 29"/>
              <a:gd name="T22" fmla="*/ 24 w 138"/>
              <a:gd name="T23" fmla="*/ 23 h 29"/>
              <a:gd name="T24" fmla="*/ 25 w 138"/>
              <a:gd name="T25" fmla="*/ 24 h 29"/>
              <a:gd name="T26" fmla="*/ 111 w 138"/>
              <a:gd name="T27" fmla="*/ 24 h 29"/>
              <a:gd name="T28" fmla="*/ 116 w 138"/>
              <a:gd name="T29" fmla="*/ 23 h 29"/>
              <a:gd name="T30" fmla="*/ 117 w 138"/>
              <a:gd name="T31" fmla="*/ 20 h 29"/>
              <a:gd name="T32" fmla="*/ 107 w 138"/>
              <a:gd name="T33" fmla="*/ 10 h 29"/>
              <a:gd name="T34" fmla="*/ 106 w 138"/>
              <a:gd name="T35" fmla="*/ 10 h 29"/>
              <a:gd name="T36" fmla="*/ 100 w 138"/>
              <a:gd name="T37" fmla="*/ 11 h 29"/>
              <a:gd name="T38" fmla="*/ 99 w 138"/>
              <a:gd name="T39" fmla="*/ 11 h 29"/>
              <a:gd name="T40" fmla="*/ 99 w 138"/>
              <a:gd name="T41" fmla="*/ 6 h 29"/>
              <a:gd name="T42" fmla="*/ 101 w 138"/>
              <a:gd name="T43" fmla="*/ 2 h 29"/>
              <a:gd name="T44" fmla="*/ 104 w 138"/>
              <a:gd name="T45" fmla="*/ 0 h 29"/>
              <a:gd name="T46" fmla="*/ 106 w 138"/>
              <a:gd name="T47" fmla="*/ 1 h 29"/>
              <a:gd name="T48" fmla="*/ 109 w 138"/>
              <a:gd name="T49" fmla="*/ 4 h 29"/>
              <a:gd name="T50" fmla="*/ 113 w 138"/>
              <a:gd name="T51" fmla="*/ 15 h 29"/>
              <a:gd name="T52" fmla="*/ 120 w 138"/>
              <a:gd name="T53" fmla="*/ 24 h 29"/>
              <a:gd name="T54" fmla="*/ 129 w 138"/>
              <a:gd name="T55" fmla="*/ 25 h 29"/>
              <a:gd name="T56" fmla="*/ 132 w 138"/>
              <a:gd name="T57" fmla="*/ 24 h 29"/>
              <a:gd name="T58" fmla="*/ 127 w 138"/>
              <a:gd name="T59" fmla="*/ 9 h 29"/>
              <a:gd name="T60" fmla="*/ 138 w 138"/>
              <a:gd name="T61" fmla="*/ 26 h 29"/>
              <a:gd name="T62" fmla="*/ 137 w 138"/>
              <a:gd name="T63" fmla="*/ 29 h 29"/>
              <a:gd name="T64" fmla="*/ 3 w 138"/>
              <a:gd name="T65" fmla="*/ 29 h 29"/>
              <a:gd name="T66" fmla="*/ 0 w 138"/>
              <a:gd name="T67" fmla="*/ 27 h 29"/>
              <a:gd name="T68" fmla="*/ 13 w 138"/>
              <a:gd name="T69"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29">
                <a:moveTo>
                  <a:pt x="13" y="7"/>
                </a:moveTo>
                <a:lnTo>
                  <a:pt x="8" y="20"/>
                </a:lnTo>
                <a:lnTo>
                  <a:pt x="10" y="24"/>
                </a:lnTo>
                <a:lnTo>
                  <a:pt x="18" y="24"/>
                </a:lnTo>
                <a:lnTo>
                  <a:pt x="24" y="20"/>
                </a:lnTo>
                <a:lnTo>
                  <a:pt x="32" y="0"/>
                </a:lnTo>
                <a:lnTo>
                  <a:pt x="39" y="0"/>
                </a:lnTo>
                <a:lnTo>
                  <a:pt x="39" y="6"/>
                </a:lnTo>
                <a:lnTo>
                  <a:pt x="36" y="11"/>
                </a:lnTo>
                <a:lnTo>
                  <a:pt x="30" y="11"/>
                </a:lnTo>
                <a:lnTo>
                  <a:pt x="24" y="21"/>
                </a:lnTo>
                <a:lnTo>
                  <a:pt x="24" y="23"/>
                </a:lnTo>
                <a:lnTo>
                  <a:pt x="25" y="24"/>
                </a:lnTo>
                <a:lnTo>
                  <a:pt x="111" y="24"/>
                </a:lnTo>
                <a:lnTo>
                  <a:pt x="116" y="23"/>
                </a:lnTo>
                <a:lnTo>
                  <a:pt x="117" y="20"/>
                </a:lnTo>
                <a:lnTo>
                  <a:pt x="107" y="10"/>
                </a:lnTo>
                <a:lnTo>
                  <a:pt x="106" y="10"/>
                </a:lnTo>
                <a:lnTo>
                  <a:pt x="100" y="11"/>
                </a:lnTo>
                <a:lnTo>
                  <a:pt x="99" y="11"/>
                </a:lnTo>
                <a:lnTo>
                  <a:pt x="99" y="6"/>
                </a:lnTo>
                <a:lnTo>
                  <a:pt x="101" y="2"/>
                </a:lnTo>
                <a:lnTo>
                  <a:pt x="104" y="0"/>
                </a:lnTo>
                <a:lnTo>
                  <a:pt x="106" y="1"/>
                </a:lnTo>
                <a:lnTo>
                  <a:pt x="109" y="4"/>
                </a:lnTo>
                <a:lnTo>
                  <a:pt x="113" y="15"/>
                </a:lnTo>
                <a:lnTo>
                  <a:pt x="120" y="24"/>
                </a:lnTo>
                <a:lnTo>
                  <a:pt x="129" y="25"/>
                </a:lnTo>
                <a:lnTo>
                  <a:pt x="132" y="24"/>
                </a:lnTo>
                <a:lnTo>
                  <a:pt x="127" y="9"/>
                </a:lnTo>
                <a:lnTo>
                  <a:pt x="138" y="26"/>
                </a:lnTo>
                <a:lnTo>
                  <a:pt x="137" y="29"/>
                </a:lnTo>
                <a:lnTo>
                  <a:pt x="3" y="29"/>
                </a:lnTo>
                <a:lnTo>
                  <a:pt x="0" y="27"/>
                </a:lnTo>
                <a:lnTo>
                  <a:pt x="13" y="7"/>
                </a:lnTo>
                <a:close/>
              </a:path>
            </a:pathLst>
          </a:custGeom>
          <a:noFill/>
          <a:ln w="4763" cap="rnd">
            <a:solidFill>
              <a:srgbClr val="2626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8" name="Freeform 415">
            <a:extLst>
              <a:ext uri="{FF2B5EF4-FFF2-40B4-BE49-F238E27FC236}">
                <a16:creationId xmlns:a16="http://schemas.microsoft.com/office/drawing/2014/main" id="{7F2BB4DD-2020-4C62-A696-6786DA123F12}"/>
              </a:ext>
            </a:extLst>
          </p:cNvPr>
          <p:cNvSpPr>
            <a:spLocks/>
          </p:cNvSpPr>
          <p:nvPr/>
        </p:nvSpPr>
        <p:spPr bwMode="auto">
          <a:xfrm>
            <a:off x="3160284" y="6317967"/>
            <a:ext cx="112713" cy="15875"/>
          </a:xfrm>
          <a:custGeom>
            <a:avLst/>
            <a:gdLst>
              <a:gd name="T0" fmla="*/ 3 w 71"/>
              <a:gd name="T1" fmla="*/ 3 h 10"/>
              <a:gd name="T2" fmla="*/ 4 w 71"/>
              <a:gd name="T3" fmla="*/ 6 h 10"/>
              <a:gd name="T4" fmla="*/ 5 w 71"/>
              <a:gd name="T5" fmla="*/ 7 h 10"/>
              <a:gd name="T6" fmla="*/ 60 w 71"/>
              <a:gd name="T7" fmla="*/ 7 h 10"/>
              <a:gd name="T8" fmla="*/ 63 w 71"/>
              <a:gd name="T9" fmla="*/ 5 h 10"/>
              <a:gd name="T10" fmla="*/ 70 w 71"/>
              <a:gd name="T11" fmla="*/ 4 h 10"/>
              <a:gd name="T12" fmla="*/ 71 w 71"/>
              <a:gd name="T13" fmla="*/ 6 h 10"/>
              <a:gd name="T14" fmla="*/ 70 w 71"/>
              <a:gd name="T15" fmla="*/ 7 h 10"/>
              <a:gd name="T16" fmla="*/ 60 w 71"/>
              <a:gd name="T17" fmla="*/ 10 h 10"/>
              <a:gd name="T18" fmla="*/ 3 w 71"/>
              <a:gd name="T19" fmla="*/ 10 h 10"/>
              <a:gd name="T20" fmla="*/ 1 w 71"/>
              <a:gd name="T21" fmla="*/ 8 h 10"/>
              <a:gd name="T22" fmla="*/ 0 w 71"/>
              <a:gd name="T23" fmla="*/ 5 h 10"/>
              <a:gd name="T24" fmla="*/ 1 w 71"/>
              <a:gd name="T25" fmla="*/ 2 h 10"/>
              <a:gd name="T26" fmla="*/ 2 w 71"/>
              <a:gd name="T27" fmla="*/ 0 h 10"/>
              <a:gd name="T28" fmla="*/ 3 w 71"/>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0">
                <a:moveTo>
                  <a:pt x="3" y="3"/>
                </a:moveTo>
                <a:lnTo>
                  <a:pt x="4" y="6"/>
                </a:lnTo>
                <a:lnTo>
                  <a:pt x="5" y="7"/>
                </a:lnTo>
                <a:lnTo>
                  <a:pt x="60" y="7"/>
                </a:lnTo>
                <a:lnTo>
                  <a:pt x="63" y="5"/>
                </a:lnTo>
                <a:lnTo>
                  <a:pt x="70" y="4"/>
                </a:lnTo>
                <a:lnTo>
                  <a:pt x="71" y="6"/>
                </a:lnTo>
                <a:lnTo>
                  <a:pt x="70" y="7"/>
                </a:lnTo>
                <a:lnTo>
                  <a:pt x="60" y="10"/>
                </a:lnTo>
                <a:lnTo>
                  <a:pt x="3" y="10"/>
                </a:lnTo>
                <a:lnTo>
                  <a:pt x="1" y="8"/>
                </a:lnTo>
                <a:lnTo>
                  <a:pt x="0" y="5"/>
                </a:lnTo>
                <a:lnTo>
                  <a:pt x="1" y="2"/>
                </a:lnTo>
                <a:lnTo>
                  <a:pt x="2" y="0"/>
                </a:lnTo>
                <a:lnTo>
                  <a:pt x="3" y="3"/>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9" name="Freeform 416">
            <a:extLst>
              <a:ext uri="{FF2B5EF4-FFF2-40B4-BE49-F238E27FC236}">
                <a16:creationId xmlns:a16="http://schemas.microsoft.com/office/drawing/2014/main" id="{C2373590-3076-421E-8AE9-291FB2472881}"/>
              </a:ext>
            </a:extLst>
          </p:cNvPr>
          <p:cNvSpPr>
            <a:spLocks/>
          </p:cNvSpPr>
          <p:nvPr/>
        </p:nvSpPr>
        <p:spPr bwMode="auto">
          <a:xfrm>
            <a:off x="3160284" y="6317967"/>
            <a:ext cx="112713" cy="15875"/>
          </a:xfrm>
          <a:custGeom>
            <a:avLst/>
            <a:gdLst>
              <a:gd name="T0" fmla="*/ 3 w 71"/>
              <a:gd name="T1" fmla="*/ 3 h 10"/>
              <a:gd name="T2" fmla="*/ 4 w 71"/>
              <a:gd name="T3" fmla="*/ 6 h 10"/>
              <a:gd name="T4" fmla="*/ 5 w 71"/>
              <a:gd name="T5" fmla="*/ 7 h 10"/>
              <a:gd name="T6" fmla="*/ 60 w 71"/>
              <a:gd name="T7" fmla="*/ 7 h 10"/>
              <a:gd name="T8" fmla="*/ 63 w 71"/>
              <a:gd name="T9" fmla="*/ 5 h 10"/>
              <a:gd name="T10" fmla="*/ 70 w 71"/>
              <a:gd name="T11" fmla="*/ 4 h 10"/>
              <a:gd name="T12" fmla="*/ 71 w 71"/>
              <a:gd name="T13" fmla="*/ 6 h 10"/>
              <a:gd name="T14" fmla="*/ 70 w 71"/>
              <a:gd name="T15" fmla="*/ 7 h 10"/>
              <a:gd name="T16" fmla="*/ 60 w 71"/>
              <a:gd name="T17" fmla="*/ 10 h 10"/>
              <a:gd name="T18" fmla="*/ 3 w 71"/>
              <a:gd name="T19" fmla="*/ 10 h 10"/>
              <a:gd name="T20" fmla="*/ 1 w 71"/>
              <a:gd name="T21" fmla="*/ 8 h 10"/>
              <a:gd name="T22" fmla="*/ 0 w 71"/>
              <a:gd name="T23" fmla="*/ 5 h 10"/>
              <a:gd name="T24" fmla="*/ 1 w 71"/>
              <a:gd name="T25" fmla="*/ 2 h 10"/>
              <a:gd name="T26" fmla="*/ 2 w 71"/>
              <a:gd name="T27" fmla="*/ 0 h 10"/>
              <a:gd name="T28" fmla="*/ 3 w 71"/>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0">
                <a:moveTo>
                  <a:pt x="3" y="3"/>
                </a:moveTo>
                <a:lnTo>
                  <a:pt x="4" y="6"/>
                </a:lnTo>
                <a:lnTo>
                  <a:pt x="5" y="7"/>
                </a:lnTo>
                <a:lnTo>
                  <a:pt x="60" y="7"/>
                </a:lnTo>
                <a:lnTo>
                  <a:pt x="63" y="5"/>
                </a:lnTo>
                <a:lnTo>
                  <a:pt x="70" y="4"/>
                </a:lnTo>
                <a:lnTo>
                  <a:pt x="71" y="6"/>
                </a:lnTo>
                <a:lnTo>
                  <a:pt x="70" y="7"/>
                </a:lnTo>
                <a:lnTo>
                  <a:pt x="60" y="10"/>
                </a:lnTo>
                <a:lnTo>
                  <a:pt x="3" y="10"/>
                </a:lnTo>
                <a:lnTo>
                  <a:pt x="1" y="8"/>
                </a:lnTo>
                <a:lnTo>
                  <a:pt x="0" y="5"/>
                </a:lnTo>
                <a:lnTo>
                  <a:pt x="1" y="2"/>
                </a:lnTo>
                <a:lnTo>
                  <a:pt x="2" y="0"/>
                </a:lnTo>
                <a:lnTo>
                  <a:pt x="3" y="3"/>
                </a:lnTo>
                <a:close/>
              </a:path>
            </a:pathLst>
          </a:custGeom>
          <a:noFill/>
          <a:ln w="4763" cap="rnd">
            <a:solidFill>
              <a:srgbClr val="5959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0" name="Freeform 417">
            <a:extLst>
              <a:ext uri="{FF2B5EF4-FFF2-40B4-BE49-F238E27FC236}">
                <a16:creationId xmlns:a16="http://schemas.microsoft.com/office/drawing/2014/main" id="{15C9157A-B4B2-4CC5-A697-9C7864E7688A}"/>
              </a:ext>
            </a:extLst>
          </p:cNvPr>
          <p:cNvSpPr>
            <a:spLocks/>
          </p:cNvSpPr>
          <p:nvPr/>
        </p:nvSpPr>
        <p:spPr bwMode="auto">
          <a:xfrm>
            <a:off x="3142822" y="6330667"/>
            <a:ext cx="142875" cy="17463"/>
          </a:xfrm>
          <a:custGeom>
            <a:avLst/>
            <a:gdLst>
              <a:gd name="T0" fmla="*/ 7 w 90"/>
              <a:gd name="T1" fmla="*/ 0 h 11"/>
              <a:gd name="T2" fmla="*/ 7 w 90"/>
              <a:gd name="T3" fmla="*/ 4 h 11"/>
              <a:gd name="T4" fmla="*/ 14 w 90"/>
              <a:gd name="T5" fmla="*/ 6 h 11"/>
              <a:gd name="T6" fmla="*/ 83 w 90"/>
              <a:gd name="T7" fmla="*/ 6 h 11"/>
              <a:gd name="T8" fmla="*/ 90 w 90"/>
              <a:gd name="T9" fmla="*/ 9 h 11"/>
              <a:gd name="T10" fmla="*/ 88 w 90"/>
              <a:gd name="T11" fmla="*/ 11 h 11"/>
              <a:gd name="T12" fmla="*/ 10 w 90"/>
              <a:gd name="T13" fmla="*/ 11 h 11"/>
              <a:gd name="T14" fmla="*/ 0 w 90"/>
              <a:gd name="T15" fmla="*/ 9 h 11"/>
              <a:gd name="T16" fmla="*/ 1 w 90"/>
              <a:gd name="T17" fmla="*/ 6 h 11"/>
              <a:gd name="T18" fmla="*/ 7 w 9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1">
                <a:moveTo>
                  <a:pt x="7" y="0"/>
                </a:moveTo>
                <a:lnTo>
                  <a:pt x="7" y="4"/>
                </a:lnTo>
                <a:lnTo>
                  <a:pt x="14" y="6"/>
                </a:lnTo>
                <a:lnTo>
                  <a:pt x="83" y="6"/>
                </a:lnTo>
                <a:lnTo>
                  <a:pt x="90" y="9"/>
                </a:lnTo>
                <a:lnTo>
                  <a:pt x="88" y="11"/>
                </a:lnTo>
                <a:lnTo>
                  <a:pt x="10" y="11"/>
                </a:lnTo>
                <a:lnTo>
                  <a:pt x="0" y="9"/>
                </a:lnTo>
                <a:lnTo>
                  <a:pt x="1" y="6"/>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1" name="Freeform 418">
            <a:extLst>
              <a:ext uri="{FF2B5EF4-FFF2-40B4-BE49-F238E27FC236}">
                <a16:creationId xmlns:a16="http://schemas.microsoft.com/office/drawing/2014/main" id="{8D5931A8-E232-4504-8F2B-C614BCCE36EB}"/>
              </a:ext>
            </a:extLst>
          </p:cNvPr>
          <p:cNvSpPr>
            <a:spLocks/>
          </p:cNvSpPr>
          <p:nvPr/>
        </p:nvSpPr>
        <p:spPr bwMode="auto">
          <a:xfrm>
            <a:off x="3142822" y="6330667"/>
            <a:ext cx="142875" cy="17463"/>
          </a:xfrm>
          <a:custGeom>
            <a:avLst/>
            <a:gdLst>
              <a:gd name="T0" fmla="*/ 7 w 90"/>
              <a:gd name="T1" fmla="*/ 0 h 11"/>
              <a:gd name="T2" fmla="*/ 7 w 90"/>
              <a:gd name="T3" fmla="*/ 4 h 11"/>
              <a:gd name="T4" fmla="*/ 14 w 90"/>
              <a:gd name="T5" fmla="*/ 6 h 11"/>
              <a:gd name="T6" fmla="*/ 83 w 90"/>
              <a:gd name="T7" fmla="*/ 6 h 11"/>
              <a:gd name="T8" fmla="*/ 90 w 90"/>
              <a:gd name="T9" fmla="*/ 9 h 11"/>
              <a:gd name="T10" fmla="*/ 88 w 90"/>
              <a:gd name="T11" fmla="*/ 11 h 11"/>
              <a:gd name="T12" fmla="*/ 10 w 90"/>
              <a:gd name="T13" fmla="*/ 11 h 11"/>
              <a:gd name="T14" fmla="*/ 0 w 90"/>
              <a:gd name="T15" fmla="*/ 9 h 11"/>
              <a:gd name="T16" fmla="*/ 1 w 90"/>
              <a:gd name="T17" fmla="*/ 6 h 11"/>
              <a:gd name="T18" fmla="*/ 7 w 90"/>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1">
                <a:moveTo>
                  <a:pt x="7" y="0"/>
                </a:moveTo>
                <a:lnTo>
                  <a:pt x="7" y="4"/>
                </a:lnTo>
                <a:lnTo>
                  <a:pt x="14" y="6"/>
                </a:lnTo>
                <a:lnTo>
                  <a:pt x="83" y="6"/>
                </a:lnTo>
                <a:lnTo>
                  <a:pt x="90" y="9"/>
                </a:lnTo>
                <a:lnTo>
                  <a:pt x="88" y="11"/>
                </a:lnTo>
                <a:lnTo>
                  <a:pt x="10" y="11"/>
                </a:lnTo>
                <a:lnTo>
                  <a:pt x="0" y="9"/>
                </a:lnTo>
                <a:lnTo>
                  <a:pt x="1" y="6"/>
                </a:lnTo>
                <a:lnTo>
                  <a:pt x="7" y="0"/>
                </a:lnTo>
                <a:close/>
              </a:path>
            </a:pathLst>
          </a:custGeom>
          <a:noFill/>
          <a:ln w="4763"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2" name="Freeform 419">
            <a:extLst>
              <a:ext uri="{FF2B5EF4-FFF2-40B4-BE49-F238E27FC236}">
                <a16:creationId xmlns:a16="http://schemas.microsoft.com/office/drawing/2014/main" id="{9C9E5A6C-1667-47F7-8447-3E7F14729F20}"/>
              </a:ext>
            </a:extLst>
          </p:cNvPr>
          <p:cNvSpPr>
            <a:spLocks/>
          </p:cNvSpPr>
          <p:nvPr/>
        </p:nvSpPr>
        <p:spPr bwMode="auto">
          <a:xfrm>
            <a:off x="3165047" y="6259230"/>
            <a:ext cx="92075" cy="61913"/>
          </a:xfrm>
          <a:custGeom>
            <a:avLst/>
            <a:gdLst>
              <a:gd name="T0" fmla="*/ 0 w 58"/>
              <a:gd name="T1" fmla="*/ 6 h 39"/>
              <a:gd name="T2" fmla="*/ 0 w 58"/>
              <a:gd name="T3" fmla="*/ 31 h 39"/>
              <a:gd name="T4" fmla="*/ 2 w 58"/>
              <a:gd name="T5" fmla="*/ 36 h 39"/>
              <a:gd name="T6" fmla="*/ 5 w 58"/>
              <a:gd name="T7" fmla="*/ 39 h 39"/>
              <a:gd name="T8" fmla="*/ 55 w 58"/>
              <a:gd name="T9" fmla="*/ 38 h 39"/>
              <a:gd name="T10" fmla="*/ 58 w 58"/>
              <a:gd name="T11" fmla="*/ 35 h 39"/>
              <a:gd name="T12" fmla="*/ 58 w 58"/>
              <a:gd name="T13" fmla="*/ 0 h 39"/>
              <a:gd name="T14" fmla="*/ 0 w 58"/>
              <a:gd name="T15" fmla="*/ 0 h 39"/>
              <a:gd name="T16" fmla="*/ 0 w 58"/>
              <a:gd name="T17"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9">
                <a:moveTo>
                  <a:pt x="0" y="6"/>
                </a:moveTo>
                <a:lnTo>
                  <a:pt x="0" y="31"/>
                </a:lnTo>
                <a:lnTo>
                  <a:pt x="2" y="36"/>
                </a:lnTo>
                <a:lnTo>
                  <a:pt x="5" y="39"/>
                </a:lnTo>
                <a:lnTo>
                  <a:pt x="55" y="38"/>
                </a:lnTo>
                <a:lnTo>
                  <a:pt x="58" y="35"/>
                </a:lnTo>
                <a:lnTo>
                  <a:pt x="58" y="0"/>
                </a:lnTo>
                <a:lnTo>
                  <a:pt x="0" y="0"/>
                </a:lnTo>
                <a:lnTo>
                  <a:pt x="0" y="6"/>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3" name="Freeform 420">
            <a:extLst>
              <a:ext uri="{FF2B5EF4-FFF2-40B4-BE49-F238E27FC236}">
                <a16:creationId xmlns:a16="http://schemas.microsoft.com/office/drawing/2014/main" id="{D1C17EA2-8A3E-4B83-AAD1-B02E94E866F4}"/>
              </a:ext>
            </a:extLst>
          </p:cNvPr>
          <p:cNvSpPr>
            <a:spLocks/>
          </p:cNvSpPr>
          <p:nvPr/>
        </p:nvSpPr>
        <p:spPr bwMode="auto">
          <a:xfrm>
            <a:off x="3165047" y="6259230"/>
            <a:ext cx="92075" cy="61913"/>
          </a:xfrm>
          <a:custGeom>
            <a:avLst/>
            <a:gdLst>
              <a:gd name="T0" fmla="*/ 0 w 58"/>
              <a:gd name="T1" fmla="*/ 6 h 39"/>
              <a:gd name="T2" fmla="*/ 0 w 58"/>
              <a:gd name="T3" fmla="*/ 31 h 39"/>
              <a:gd name="T4" fmla="*/ 2 w 58"/>
              <a:gd name="T5" fmla="*/ 36 h 39"/>
              <a:gd name="T6" fmla="*/ 5 w 58"/>
              <a:gd name="T7" fmla="*/ 39 h 39"/>
              <a:gd name="T8" fmla="*/ 55 w 58"/>
              <a:gd name="T9" fmla="*/ 38 h 39"/>
              <a:gd name="T10" fmla="*/ 58 w 58"/>
              <a:gd name="T11" fmla="*/ 35 h 39"/>
              <a:gd name="T12" fmla="*/ 58 w 58"/>
              <a:gd name="T13" fmla="*/ 0 h 39"/>
              <a:gd name="T14" fmla="*/ 0 w 58"/>
              <a:gd name="T15" fmla="*/ 0 h 39"/>
              <a:gd name="T16" fmla="*/ 0 w 58"/>
              <a:gd name="T17"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9">
                <a:moveTo>
                  <a:pt x="0" y="6"/>
                </a:moveTo>
                <a:lnTo>
                  <a:pt x="0" y="31"/>
                </a:lnTo>
                <a:lnTo>
                  <a:pt x="2" y="36"/>
                </a:lnTo>
                <a:lnTo>
                  <a:pt x="5" y="39"/>
                </a:lnTo>
                <a:lnTo>
                  <a:pt x="55" y="38"/>
                </a:lnTo>
                <a:lnTo>
                  <a:pt x="58" y="35"/>
                </a:lnTo>
                <a:lnTo>
                  <a:pt x="58" y="0"/>
                </a:lnTo>
                <a:lnTo>
                  <a:pt x="0" y="0"/>
                </a:lnTo>
                <a:lnTo>
                  <a:pt x="0" y="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4" name="Freeform 421">
            <a:extLst>
              <a:ext uri="{FF2B5EF4-FFF2-40B4-BE49-F238E27FC236}">
                <a16:creationId xmlns:a16="http://schemas.microsoft.com/office/drawing/2014/main" id="{6CB648B9-747D-41AC-8FF1-A18C1500403D}"/>
              </a:ext>
            </a:extLst>
          </p:cNvPr>
          <p:cNvSpPr>
            <a:spLocks/>
          </p:cNvSpPr>
          <p:nvPr/>
        </p:nvSpPr>
        <p:spPr bwMode="auto">
          <a:xfrm>
            <a:off x="3036459" y="5990942"/>
            <a:ext cx="342900" cy="204788"/>
          </a:xfrm>
          <a:custGeom>
            <a:avLst/>
            <a:gdLst>
              <a:gd name="T0" fmla="*/ 0 w 216"/>
              <a:gd name="T1" fmla="*/ 129 h 129"/>
              <a:gd name="T2" fmla="*/ 4 w 216"/>
              <a:gd name="T3" fmla="*/ 0 h 129"/>
              <a:gd name="T4" fmla="*/ 215 w 216"/>
              <a:gd name="T5" fmla="*/ 0 h 129"/>
              <a:gd name="T6" fmla="*/ 216 w 216"/>
              <a:gd name="T7" fmla="*/ 17 h 129"/>
              <a:gd name="T8" fmla="*/ 213 w 216"/>
              <a:gd name="T9" fmla="*/ 26 h 129"/>
              <a:gd name="T10" fmla="*/ 203 w 216"/>
              <a:gd name="T11" fmla="*/ 36 h 129"/>
            </a:gdLst>
            <a:ahLst/>
            <a:cxnLst>
              <a:cxn ang="0">
                <a:pos x="T0" y="T1"/>
              </a:cxn>
              <a:cxn ang="0">
                <a:pos x="T2" y="T3"/>
              </a:cxn>
              <a:cxn ang="0">
                <a:pos x="T4" y="T5"/>
              </a:cxn>
              <a:cxn ang="0">
                <a:pos x="T6" y="T7"/>
              </a:cxn>
              <a:cxn ang="0">
                <a:pos x="T8" y="T9"/>
              </a:cxn>
              <a:cxn ang="0">
                <a:pos x="T10" y="T11"/>
              </a:cxn>
            </a:cxnLst>
            <a:rect l="0" t="0" r="r" b="b"/>
            <a:pathLst>
              <a:path w="216" h="129">
                <a:moveTo>
                  <a:pt x="0" y="129"/>
                </a:moveTo>
                <a:lnTo>
                  <a:pt x="4" y="0"/>
                </a:lnTo>
                <a:lnTo>
                  <a:pt x="215" y="0"/>
                </a:lnTo>
                <a:lnTo>
                  <a:pt x="216" y="17"/>
                </a:lnTo>
                <a:lnTo>
                  <a:pt x="213" y="26"/>
                </a:lnTo>
                <a:lnTo>
                  <a:pt x="203" y="36"/>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5" name="Freeform 422">
            <a:extLst>
              <a:ext uri="{FF2B5EF4-FFF2-40B4-BE49-F238E27FC236}">
                <a16:creationId xmlns:a16="http://schemas.microsoft.com/office/drawing/2014/main" id="{59529602-4C1E-43BC-A1A6-5AA339FB1D86}"/>
              </a:ext>
            </a:extLst>
          </p:cNvPr>
          <p:cNvSpPr>
            <a:spLocks/>
          </p:cNvSpPr>
          <p:nvPr/>
        </p:nvSpPr>
        <p:spPr bwMode="auto">
          <a:xfrm>
            <a:off x="2998359" y="5970305"/>
            <a:ext cx="420688" cy="312738"/>
          </a:xfrm>
          <a:custGeom>
            <a:avLst/>
            <a:gdLst>
              <a:gd name="T0" fmla="*/ 10 w 265"/>
              <a:gd name="T1" fmla="*/ 0 h 197"/>
              <a:gd name="T2" fmla="*/ 256 w 265"/>
              <a:gd name="T3" fmla="*/ 0 h 197"/>
              <a:gd name="T4" fmla="*/ 259 w 265"/>
              <a:gd name="T5" fmla="*/ 3 h 197"/>
              <a:gd name="T6" fmla="*/ 265 w 265"/>
              <a:gd name="T7" fmla="*/ 189 h 197"/>
              <a:gd name="T8" fmla="*/ 263 w 265"/>
              <a:gd name="T9" fmla="*/ 191 h 197"/>
              <a:gd name="T10" fmla="*/ 4 w 265"/>
              <a:gd name="T11" fmla="*/ 197 h 197"/>
              <a:gd name="T12" fmla="*/ 0 w 265"/>
              <a:gd name="T13" fmla="*/ 193 h 197"/>
              <a:gd name="T14" fmla="*/ 7 w 265"/>
              <a:gd name="T15" fmla="*/ 3 h 197"/>
              <a:gd name="T16" fmla="*/ 10 w 265"/>
              <a:gd name="T1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197">
                <a:moveTo>
                  <a:pt x="10" y="0"/>
                </a:moveTo>
                <a:lnTo>
                  <a:pt x="256" y="0"/>
                </a:lnTo>
                <a:lnTo>
                  <a:pt x="259" y="3"/>
                </a:lnTo>
                <a:lnTo>
                  <a:pt x="265" y="189"/>
                </a:lnTo>
                <a:lnTo>
                  <a:pt x="263" y="191"/>
                </a:lnTo>
                <a:lnTo>
                  <a:pt x="4" y="197"/>
                </a:lnTo>
                <a:lnTo>
                  <a:pt x="0" y="193"/>
                </a:lnTo>
                <a:lnTo>
                  <a:pt x="7" y="3"/>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6" name="Freeform 423">
            <a:extLst>
              <a:ext uri="{FF2B5EF4-FFF2-40B4-BE49-F238E27FC236}">
                <a16:creationId xmlns:a16="http://schemas.microsoft.com/office/drawing/2014/main" id="{F8C67400-8603-4668-B793-C9B288BC246E}"/>
              </a:ext>
            </a:extLst>
          </p:cNvPr>
          <p:cNvSpPr>
            <a:spLocks/>
          </p:cNvSpPr>
          <p:nvPr/>
        </p:nvSpPr>
        <p:spPr bwMode="auto">
          <a:xfrm>
            <a:off x="2998359" y="5970305"/>
            <a:ext cx="420688" cy="312738"/>
          </a:xfrm>
          <a:custGeom>
            <a:avLst/>
            <a:gdLst>
              <a:gd name="T0" fmla="*/ 10 w 265"/>
              <a:gd name="T1" fmla="*/ 0 h 197"/>
              <a:gd name="T2" fmla="*/ 256 w 265"/>
              <a:gd name="T3" fmla="*/ 0 h 197"/>
              <a:gd name="T4" fmla="*/ 259 w 265"/>
              <a:gd name="T5" fmla="*/ 3 h 197"/>
              <a:gd name="T6" fmla="*/ 265 w 265"/>
              <a:gd name="T7" fmla="*/ 189 h 197"/>
              <a:gd name="T8" fmla="*/ 263 w 265"/>
              <a:gd name="T9" fmla="*/ 191 h 197"/>
              <a:gd name="T10" fmla="*/ 4 w 265"/>
              <a:gd name="T11" fmla="*/ 197 h 197"/>
              <a:gd name="T12" fmla="*/ 0 w 265"/>
              <a:gd name="T13" fmla="*/ 193 h 197"/>
              <a:gd name="T14" fmla="*/ 7 w 265"/>
              <a:gd name="T15" fmla="*/ 3 h 197"/>
              <a:gd name="T16" fmla="*/ 10 w 265"/>
              <a:gd name="T1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197">
                <a:moveTo>
                  <a:pt x="10" y="0"/>
                </a:moveTo>
                <a:lnTo>
                  <a:pt x="256" y="0"/>
                </a:lnTo>
                <a:lnTo>
                  <a:pt x="259" y="3"/>
                </a:lnTo>
                <a:lnTo>
                  <a:pt x="265" y="189"/>
                </a:lnTo>
                <a:lnTo>
                  <a:pt x="263" y="191"/>
                </a:lnTo>
                <a:lnTo>
                  <a:pt x="4" y="197"/>
                </a:lnTo>
                <a:lnTo>
                  <a:pt x="0" y="193"/>
                </a:lnTo>
                <a:lnTo>
                  <a:pt x="7" y="3"/>
                </a:lnTo>
                <a:lnTo>
                  <a:pt x="1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7" name="Freeform 424">
            <a:extLst>
              <a:ext uri="{FF2B5EF4-FFF2-40B4-BE49-F238E27FC236}">
                <a16:creationId xmlns:a16="http://schemas.microsoft.com/office/drawing/2014/main" id="{875870E5-D64D-4B2E-B979-323AB1B0A654}"/>
              </a:ext>
            </a:extLst>
          </p:cNvPr>
          <p:cNvSpPr>
            <a:spLocks/>
          </p:cNvSpPr>
          <p:nvPr/>
        </p:nvSpPr>
        <p:spPr bwMode="auto">
          <a:xfrm>
            <a:off x="3004709" y="5975067"/>
            <a:ext cx="412750" cy="304800"/>
          </a:xfrm>
          <a:custGeom>
            <a:avLst/>
            <a:gdLst>
              <a:gd name="T0" fmla="*/ 9 w 260"/>
              <a:gd name="T1" fmla="*/ 0 h 192"/>
              <a:gd name="T2" fmla="*/ 252 w 260"/>
              <a:gd name="T3" fmla="*/ 0 h 192"/>
              <a:gd name="T4" fmla="*/ 254 w 260"/>
              <a:gd name="T5" fmla="*/ 3 h 192"/>
              <a:gd name="T6" fmla="*/ 260 w 260"/>
              <a:gd name="T7" fmla="*/ 184 h 192"/>
              <a:gd name="T8" fmla="*/ 258 w 260"/>
              <a:gd name="T9" fmla="*/ 186 h 192"/>
              <a:gd name="T10" fmla="*/ 4 w 260"/>
              <a:gd name="T11" fmla="*/ 192 h 192"/>
              <a:gd name="T12" fmla="*/ 0 w 260"/>
              <a:gd name="T13" fmla="*/ 188 h 192"/>
              <a:gd name="T14" fmla="*/ 7 w 260"/>
              <a:gd name="T15" fmla="*/ 3 h 192"/>
              <a:gd name="T16" fmla="*/ 9 w 260"/>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192">
                <a:moveTo>
                  <a:pt x="9" y="0"/>
                </a:moveTo>
                <a:lnTo>
                  <a:pt x="252" y="0"/>
                </a:lnTo>
                <a:lnTo>
                  <a:pt x="254" y="3"/>
                </a:lnTo>
                <a:lnTo>
                  <a:pt x="260" y="184"/>
                </a:lnTo>
                <a:lnTo>
                  <a:pt x="258" y="186"/>
                </a:lnTo>
                <a:lnTo>
                  <a:pt x="4" y="192"/>
                </a:lnTo>
                <a:lnTo>
                  <a:pt x="0" y="188"/>
                </a:lnTo>
                <a:lnTo>
                  <a:pt x="7" y="3"/>
                </a:lnTo>
                <a:lnTo>
                  <a:pt x="9"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8" name="Freeform 425">
            <a:extLst>
              <a:ext uri="{FF2B5EF4-FFF2-40B4-BE49-F238E27FC236}">
                <a16:creationId xmlns:a16="http://schemas.microsoft.com/office/drawing/2014/main" id="{A752F2B5-FEA2-49F7-8D1A-5BE5A71310F8}"/>
              </a:ext>
            </a:extLst>
          </p:cNvPr>
          <p:cNvSpPr>
            <a:spLocks/>
          </p:cNvSpPr>
          <p:nvPr/>
        </p:nvSpPr>
        <p:spPr bwMode="auto">
          <a:xfrm>
            <a:off x="3004709" y="5975067"/>
            <a:ext cx="412750" cy="304800"/>
          </a:xfrm>
          <a:custGeom>
            <a:avLst/>
            <a:gdLst>
              <a:gd name="T0" fmla="*/ 9 w 260"/>
              <a:gd name="T1" fmla="*/ 0 h 192"/>
              <a:gd name="T2" fmla="*/ 252 w 260"/>
              <a:gd name="T3" fmla="*/ 0 h 192"/>
              <a:gd name="T4" fmla="*/ 254 w 260"/>
              <a:gd name="T5" fmla="*/ 3 h 192"/>
              <a:gd name="T6" fmla="*/ 260 w 260"/>
              <a:gd name="T7" fmla="*/ 184 h 192"/>
              <a:gd name="T8" fmla="*/ 258 w 260"/>
              <a:gd name="T9" fmla="*/ 186 h 192"/>
              <a:gd name="T10" fmla="*/ 4 w 260"/>
              <a:gd name="T11" fmla="*/ 192 h 192"/>
              <a:gd name="T12" fmla="*/ 0 w 260"/>
              <a:gd name="T13" fmla="*/ 188 h 192"/>
              <a:gd name="T14" fmla="*/ 7 w 260"/>
              <a:gd name="T15" fmla="*/ 3 h 192"/>
              <a:gd name="T16" fmla="*/ 9 w 260"/>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192">
                <a:moveTo>
                  <a:pt x="9" y="0"/>
                </a:moveTo>
                <a:lnTo>
                  <a:pt x="252" y="0"/>
                </a:lnTo>
                <a:lnTo>
                  <a:pt x="254" y="3"/>
                </a:lnTo>
                <a:lnTo>
                  <a:pt x="260" y="184"/>
                </a:lnTo>
                <a:lnTo>
                  <a:pt x="258" y="186"/>
                </a:lnTo>
                <a:lnTo>
                  <a:pt x="4" y="192"/>
                </a:lnTo>
                <a:lnTo>
                  <a:pt x="0" y="188"/>
                </a:lnTo>
                <a:lnTo>
                  <a:pt x="7" y="3"/>
                </a:lnTo>
                <a:lnTo>
                  <a:pt x="9"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9" name="Freeform 426">
            <a:extLst>
              <a:ext uri="{FF2B5EF4-FFF2-40B4-BE49-F238E27FC236}">
                <a16:creationId xmlns:a16="http://schemas.microsoft.com/office/drawing/2014/main" id="{4296E9FB-49A7-4990-9C6B-61FD60190FAB}"/>
              </a:ext>
            </a:extLst>
          </p:cNvPr>
          <p:cNvSpPr>
            <a:spLocks/>
          </p:cNvSpPr>
          <p:nvPr/>
        </p:nvSpPr>
        <p:spPr bwMode="auto">
          <a:xfrm>
            <a:off x="3025347" y="5994117"/>
            <a:ext cx="373063" cy="266700"/>
          </a:xfrm>
          <a:custGeom>
            <a:avLst/>
            <a:gdLst>
              <a:gd name="T0" fmla="*/ 8 w 235"/>
              <a:gd name="T1" fmla="*/ 0 h 168"/>
              <a:gd name="T2" fmla="*/ 227 w 235"/>
              <a:gd name="T3" fmla="*/ 0 h 168"/>
              <a:gd name="T4" fmla="*/ 229 w 235"/>
              <a:gd name="T5" fmla="*/ 2 h 168"/>
              <a:gd name="T6" fmla="*/ 235 w 235"/>
              <a:gd name="T7" fmla="*/ 162 h 168"/>
              <a:gd name="T8" fmla="*/ 233 w 235"/>
              <a:gd name="T9" fmla="*/ 163 h 168"/>
              <a:gd name="T10" fmla="*/ 3 w 235"/>
              <a:gd name="T11" fmla="*/ 168 h 168"/>
              <a:gd name="T12" fmla="*/ 0 w 235"/>
              <a:gd name="T13" fmla="*/ 165 h 168"/>
              <a:gd name="T14" fmla="*/ 5 w 235"/>
              <a:gd name="T15" fmla="*/ 2 h 168"/>
              <a:gd name="T16" fmla="*/ 8 w 235"/>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168">
                <a:moveTo>
                  <a:pt x="8" y="0"/>
                </a:moveTo>
                <a:lnTo>
                  <a:pt x="227" y="0"/>
                </a:lnTo>
                <a:lnTo>
                  <a:pt x="229" y="2"/>
                </a:lnTo>
                <a:lnTo>
                  <a:pt x="235" y="162"/>
                </a:lnTo>
                <a:lnTo>
                  <a:pt x="233" y="163"/>
                </a:lnTo>
                <a:lnTo>
                  <a:pt x="3" y="168"/>
                </a:lnTo>
                <a:lnTo>
                  <a:pt x="0" y="165"/>
                </a:lnTo>
                <a:lnTo>
                  <a:pt x="5" y="2"/>
                </a:lnTo>
                <a:lnTo>
                  <a:pt x="8"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0" name="Freeform 427">
            <a:extLst>
              <a:ext uri="{FF2B5EF4-FFF2-40B4-BE49-F238E27FC236}">
                <a16:creationId xmlns:a16="http://schemas.microsoft.com/office/drawing/2014/main" id="{7B6132AD-5CC4-4C9E-997C-27F9B19C36E4}"/>
              </a:ext>
            </a:extLst>
          </p:cNvPr>
          <p:cNvSpPr>
            <a:spLocks/>
          </p:cNvSpPr>
          <p:nvPr/>
        </p:nvSpPr>
        <p:spPr bwMode="auto">
          <a:xfrm>
            <a:off x="3025347" y="5994117"/>
            <a:ext cx="373063" cy="266700"/>
          </a:xfrm>
          <a:custGeom>
            <a:avLst/>
            <a:gdLst>
              <a:gd name="T0" fmla="*/ 8 w 235"/>
              <a:gd name="T1" fmla="*/ 0 h 168"/>
              <a:gd name="T2" fmla="*/ 227 w 235"/>
              <a:gd name="T3" fmla="*/ 0 h 168"/>
              <a:gd name="T4" fmla="*/ 229 w 235"/>
              <a:gd name="T5" fmla="*/ 2 h 168"/>
              <a:gd name="T6" fmla="*/ 235 w 235"/>
              <a:gd name="T7" fmla="*/ 162 h 168"/>
              <a:gd name="T8" fmla="*/ 233 w 235"/>
              <a:gd name="T9" fmla="*/ 163 h 168"/>
              <a:gd name="T10" fmla="*/ 3 w 235"/>
              <a:gd name="T11" fmla="*/ 168 h 168"/>
              <a:gd name="T12" fmla="*/ 0 w 235"/>
              <a:gd name="T13" fmla="*/ 165 h 168"/>
              <a:gd name="T14" fmla="*/ 5 w 235"/>
              <a:gd name="T15" fmla="*/ 2 h 168"/>
              <a:gd name="T16" fmla="*/ 8 w 235"/>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168">
                <a:moveTo>
                  <a:pt x="8" y="0"/>
                </a:moveTo>
                <a:lnTo>
                  <a:pt x="227" y="0"/>
                </a:lnTo>
                <a:lnTo>
                  <a:pt x="229" y="2"/>
                </a:lnTo>
                <a:lnTo>
                  <a:pt x="235" y="162"/>
                </a:lnTo>
                <a:lnTo>
                  <a:pt x="233" y="163"/>
                </a:lnTo>
                <a:lnTo>
                  <a:pt x="3" y="168"/>
                </a:lnTo>
                <a:lnTo>
                  <a:pt x="0" y="165"/>
                </a:lnTo>
                <a:lnTo>
                  <a:pt x="5" y="2"/>
                </a:lnTo>
                <a:lnTo>
                  <a:pt x="8"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1" name="Freeform 428">
            <a:extLst>
              <a:ext uri="{FF2B5EF4-FFF2-40B4-BE49-F238E27FC236}">
                <a16:creationId xmlns:a16="http://schemas.microsoft.com/office/drawing/2014/main" id="{5CC5C47D-17D7-43EF-BA4E-079A2EA81A02}"/>
              </a:ext>
            </a:extLst>
          </p:cNvPr>
          <p:cNvSpPr>
            <a:spLocks/>
          </p:cNvSpPr>
          <p:nvPr/>
        </p:nvSpPr>
        <p:spPr bwMode="auto">
          <a:xfrm>
            <a:off x="3025347" y="5997292"/>
            <a:ext cx="363538" cy="263525"/>
          </a:xfrm>
          <a:custGeom>
            <a:avLst/>
            <a:gdLst>
              <a:gd name="T0" fmla="*/ 164 w 229"/>
              <a:gd name="T1" fmla="*/ 104 h 166"/>
              <a:gd name="T2" fmla="*/ 167 w 229"/>
              <a:gd name="T3" fmla="*/ 97 h 166"/>
              <a:gd name="T4" fmla="*/ 179 w 229"/>
              <a:gd name="T5" fmla="*/ 93 h 166"/>
              <a:gd name="T6" fmla="*/ 203 w 229"/>
              <a:gd name="T7" fmla="*/ 88 h 166"/>
              <a:gd name="T8" fmla="*/ 217 w 229"/>
              <a:gd name="T9" fmla="*/ 84 h 166"/>
              <a:gd name="T10" fmla="*/ 229 w 229"/>
              <a:gd name="T11" fmla="*/ 74 h 166"/>
              <a:gd name="T12" fmla="*/ 228 w 229"/>
              <a:gd name="T13" fmla="*/ 0 h 166"/>
              <a:gd name="T14" fmla="*/ 9 w 229"/>
              <a:gd name="T15" fmla="*/ 0 h 166"/>
              <a:gd name="T16" fmla="*/ 0 w 229"/>
              <a:gd name="T17" fmla="*/ 166 h 166"/>
              <a:gd name="T18" fmla="*/ 100 w 229"/>
              <a:gd name="T19" fmla="*/ 165 h 166"/>
              <a:gd name="T20" fmla="*/ 164 w 229"/>
              <a:gd name="T21"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166">
                <a:moveTo>
                  <a:pt x="164" y="104"/>
                </a:moveTo>
                <a:lnTo>
                  <a:pt x="167" y="97"/>
                </a:lnTo>
                <a:lnTo>
                  <a:pt x="179" y="93"/>
                </a:lnTo>
                <a:lnTo>
                  <a:pt x="203" y="88"/>
                </a:lnTo>
                <a:lnTo>
                  <a:pt x="217" y="84"/>
                </a:lnTo>
                <a:lnTo>
                  <a:pt x="229" y="74"/>
                </a:lnTo>
                <a:lnTo>
                  <a:pt x="228" y="0"/>
                </a:lnTo>
                <a:lnTo>
                  <a:pt x="9" y="0"/>
                </a:lnTo>
                <a:lnTo>
                  <a:pt x="0" y="166"/>
                </a:lnTo>
                <a:lnTo>
                  <a:pt x="100" y="165"/>
                </a:lnTo>
                <a:lnTo>
                  <a:pt x="164" y="10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2" name="Freeform 429">
            <a:extLst>
              <a:ext uri="{FF2B5EF4-FFF2-40B4-BE49-F238E27FC236}">
                <a16:creationId xmlns:a16="http://schemas.microsoft.com/office/drawing/2014/main" id="{0FE0F918-D26E-4108-8286-2F6F01890924}"/>
              </a:ext>
            </a:extLst>
          </p:cNvPr>
          <p:cNvSpPr>
            <a:spLocks/>
          </p:cNvSpPr>
          <p:nvPr/>
        </p:nvSpPr>
        <p:spPr bwMode="auto">
          <a:xfrm>
            <a:off x="3025347" y="5997292"/>
            <a:ext cx="363538" cy="263525"/>
          </a:xfrm>
          <a:custGeom>
            <a:avLst/>
            <a:gdLst>
              <a:gd name="T0" fmla="*/ 164 w 229"/>
              <a:gd name="T1" fmla="*/ 104 h 166"/>
              <a:gd name="T2" fmla="*/ 167 w 229"/>
              <a:gd name="T3" fmla="*/ 97 h 166"/>
              <a:gd name="T4" fmla="*/ 179 w 229"/>
              <a:gd name="T5" fmla="*/ 93 h 166"/>
              <a:gd name="T6" fmla="*/ 203 w 229"/>
              <a:gd name="T7" fmla="*/ 88 h 166"/>
              <a:gd name="T8" fmla="*/ 217 w 229"/>
              <a:gd name="T9" fmla="*/ 84 h 166"/>
              <a:gd name="T10" fmla="*/ 229 w 229"/>
              <a:gd name="T11" fmla="*/ 74 h 166"/>
              <a:gd name="T12" fmla="*/ 228 w 229"/>
              <a:gd name="T13" fmla="*/ 0 h 166"/>
              <a:gd name="T14" fmla="*/ 9 w 229"/>
              <a:gd name="T15" fmla="*/ 0 h 166"/>
              <a:gd name="T16" fmla="*/ 0 w 229"/>
              <a:gd name="T17" fmla="*/ 166 h 166"/>
              <a:gd name="T18" fmla="*/ 100 w 229"/>
              <a:gd name="T19" fmla="*/ 165 h 166"/>
              <a:gd name="T20" fmla="*/ 164 w 229"/>
              <a:gd name="T21"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166">
                <a:moveTo>
                  <a:pt x="164" y="104"/>
                </a:moveTo>
                <a:lnTo>
                  <a:pt x="167" y="97"/>
                </a:lnTo>
                <a:lnTo>
                  <a:pt x="179" y="93"/>
                </a:lnTo>
                <a:lnTo>
                  <a:pt x="203" y="88"/>
                </a:lnTo>
                <a:lnTo>
                  <a:pt x="217" y="84"/>
                </a:lnTo>
                <a:lnTo>
                  <a:pt x="229" y="74"/>
                </a:lnTo>
                <a:lnTo>
                  <a:pt x="228" y="0"/>
                </a:lnTo>
                <a:lnTo>
                  <a:pt x="9" y="0"/>
                </a:lnTo>
                <a:lnTo>
                  <a:pt x="0" y="166"/>
                </a:lnTo>
                <a:lnTo>
                  <a:pt x="100" y="165"/>
                </a:lnTo>
                <a:lnTo>
                  <a:pt x="164" y="104"/>
                </a:lnTo>
                <a:close/>
              </a:path>
            </a:pathLst>
          </a:custGeom>
          <a:noFill/>
          <a:ln w="4763"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3" name="Freeform 430">
            <a:extLst>
              <a:ext uri="{FF2B5EF4-FFF2-40B4-BE49-F238E27FC236}">
                <a16:creationId xmlns:a16="http://schemas.microsoft.com/office/drawing/2014/main" id="{3A2D8939-B070-4CAA-93DD-CD2B11C7D274}"/>
              </a:ext>
            </a:extLst>
          </p:cNvPr>
          <p:cNvSpPr>
            <a:spLocks/>
          </p:cNvSpPr>
          <p:nvPr/>
        </p:nvSpPr>
        <p:spPr bwMode="auto">
          <a:xfrm>
            <a:off x="3033284" y="5998880"/>
            <a:ext cx="342900" cy="204788"/>
          </a:xfrm>
          <a:custGeom>
            <a:avLst/>
            <a:gdLst>
              <a:gd name="T0" fmla="*/ 203 w 216"/>
              <a:gd name="T1" fmla="*/ 36 h 129"/>
              <a:gd name="T2" fmla="*/ 190 w 216"/>
              <a:gd name="T3" fmla="*/ 44 h 129"/>
              <a:gd name="T4" fmla="*/ 168 w 216"/>
              <a:gd name="T5" fmla="*/ 49 h 129"/>
              <a:gd name="T6" fmla="*/ 137 w 216"/>
              <a:gd name="T7" fmla="*/ 54 h 129"/>
              <a:gd name="T8" fmla="*/ 109 w 216"/>
              <a:gd name="T9" fmla="*/ 56 h 129"/>
              <a:gd name="T10" fmla="*/ 65 w 216"/>
              <a:gd name="T11" fmla="*/ 72 h 129"/>
              <a:gd name="T12" fmla="*/ 42 w 216"/>
              <a:gd name="T13" fmla="*/ 91 h 129"/>
              <a:gd name="T14" fmla="*/ 22 w 216"/>
              <a:gd name="T15" fmla="*/ 107 h 129"/>
              <a:gd name="T16" fmla="*/ 9 w 216"/>
              <a:gd name="T17" fmla="*/ 120 h 129"/>
              <a:gd name="T18" fmla="*/ 5 w 216"/>
              <a:gd name="T19" fmla="*/ 127 h 129"/>
              <a:gd name="T20" fmla="*/ 2 w 216"/>
              <a:gd name="T21" fmla="*/ 129 h 129"/>
              <a:gd name="T22" fmla="*/ 0 w 216"/>
              <a:gd name="T23" fmla="*/ 128 h 129"/>
              <a:gd name="T24" fmla="*/ 3 w 216"/>
              <a:gd name="T25" fmla="*/ 0 h 129"/>
              <a:gd name="T26" fmla="*/ 214 w 216"/>
              <a:gd name="T27" fmla="*/ 0 h 129"/>
              <a:gd name="T28" fmla="*/ 216 w 216"/>
              <a:gd name="T29" fmla="*/ 17 h 129"/>
              <a:gd name="T30" fmla="*/ 213 w 216"/>
              <a:gd name="T31" fmla="*/ 27 h 129"/>
              <a:gd name="T32" fmla="*/ 203 w 216"/>
              <a:gd name="T33" fmla="*/ 3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129">
                <a:moveTo>
                  <a:pt x="203" y="36"/>
                </a:moveTo>
                <a:lnTo>
                  <a:pt x="190" y="44"/>
                </a:lnTo>
                <a:lnTo>
                  <a:pt x="168" y="49"/>
                </a:lnTo>
                <a:lnTo>
                  <a:pt x="137" y="54"/>
                </a:lnTo>
                <a:lnTo>
                  <a:pt x="109" y="56"/>
                </a:lnTo>
                <a:lnTo>
                  <a:pt x="65" y="72"/>
                </a:lnTo>
                <a:lnTo>
                  <a:pt x="42" y="91"/>
                </a:lnTo>
                <a:lnTo>
                  <a:pt x="22" y="107"/>
                </a:lnTo>
                <a:lnTo>
                  <a:pt x="9" y="120"/>
                </a:lnTo>
                <a:lnTo>
                  <a:pt x="5" y="127"/>
                </a:lnTo>
                <a:lnTo>
                  <a:pt x="2" y="129"/>
                </a:lnTo>
                <a:lnTo>
                  <a:pt x="0" y="128"/>
                </a:lnTo>
                <a:lnTo>
                  <a:pt x="3" y="0"/>
                </a:lnTo>
                <a:lnTo>
                  <a:pt x="214" y="0"/>
                </a:lnTo>
                <a:lnTo>
                  <a:pt x="216" y="17"/>
                </a:lnTo>
                <a:lnTo>
                  <a:pt x="213" y="27"/>
                </a:lnTo>
                <a:lnTo>
                  <a:pt x="203" y="36"/>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4" name="Freeform 431">
            <a:extLst>
              <a:ext uri="{FF2B5EF4-FFF2-40B4-BE49-F238E27FC236}">
                <a16:creationId xmlns:a16="http://schemas.microsoft.com/office/drawing/2014/main" id="{8D5C99CE-191F-4FB9-96DF-6F127C83E1C8}"/>
              </a:ext>
            </a:extLst>
          </p:cNvPr>
          <p:cNvSpPr>
            <a:spLocks/>
          </p:cNvSpPr>
          <p:nvPr/>
        </p:nvSpPr>
        <p:spPr bwMode="auto">
          <a:xfrm>
            <a:off x="3033284" y="5998880"/>
            <a:ext cx="342900" cy="204788"/>
          </a:xfrm>
          <a:custGeom>
            <a:avLst/>
            <a:gdLst>
              <a:gd name="T0" fmla="*/ 203 w 216"/>
              <a:gd name="T1" fmla="*/ 36 h 129"/>
              <a:gd name="T2" fmla="*/ 190 w 216"/>
              <a:gd name="T3" fmla="*/ 44 h 129"/>
              <a:gd name="T4" fmla="*/ 168 w 216"/>
              <a:gd name="T5" fmla="*/ 49 h 129"/>
              <a:gd name="T6" fmla="*/ 137 w 216"/>
              <a:gd name="T7" fmla="*/ 54 h 129"/>
              <a:gd name="T8" fmla="*/ 109 w 216"/>
              <a:gd name="T9" fmla="*/ 56 h 129"/>
              <a:gd name="T10" fmla="*/ 65 w 216"/>
              <a:gd name="T11" fmla="*/ 72 h 129"/>
              <a:gd name="T12" fmla="*/ 42 w 216"/>
              <a:gd name="T13" fmla="*/ 91 h 129"/>
              <a:gd name="T14" fmla="*/ 22 w 216"/>
              <a:gd name="T15" fmla="*/ 107 h 129"/>
              <a:gd name="T16" fmla="*/ 9 w 216"/>
              <a:gd name="T17" fmla="*/ 120 h 129"/>
              <a:gd name="T18" fmla="*/ 5 w 216"/>
              <a:gd name="T19" fmla="*/ 127 h 129"/>
              <a:gd name="T20" fmla="*/ 2 w 216"/>
              <a:gd name="T21" fmla="*/ 129 h 129"/>
              <a:gd name="T22" fmla="*/ 0 w 216"/>
              <a:gd name="T23" fmla="*/ 128 h 129"/>
              <a:gd name="T24" fmla="*/ 3 w 216"/>
              <a:gd name="T25" fmla="*/ 0 h 129"/>
              <a:gd name="T26" fmla="*/ 214 w 216"/>
              <a:gd name="T27" fmla="*/ 0 h 129"/>
              <a:gd name="T28" fmla="*/ 216 w 216"/>
              <a:gd name="T29" fmla="*/ 17 h 129"/>
              <a:gd name="T30" fmla="*/ 213 w 216"/>
              <a:gd name="T31" fmla="*/ 27 h 129"/>
              <a:gd name="T32" fmla="*/ 203 w 216"/>
              <a:gd name="T33" fmla="*/ 3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129">
                <a:moveTo>
                  <a:pt x="203" y="36"/>
                </a:moveTo>
                <a:lnTo>
                  <a:pt x="190" y="44"/>
                </a:lnTo>
                <a:lnTo>
                  <a:pt x="168" y="49"/>
                </a:lnTo>
                <a:lnTo>
                  <a:pt x="137" y="54"/>
                </a:lnTo>
                <a:lnTo>
                  <a:pt x="109" y="56"/>
                </a:lnTo>
                <a:lnTo>
                  <a:pt x="65" y="72"/>
                </a:lnTo>
                <a:lnTo>
                  <a:pt x="42" y="91"/>
                </a:lnTo>
                <a:lnTo>
                  <a:pt x="22" y="107"/>
                </a:lnTo>
                <a:lnTo>
                  <a:pt x="9" y="120"/>
                </a:lnTo>
                <a:lnTo>
                  <a:pt x="5" y="127"/>
                </a:lnTo>
                <a:lnTo>
                  <a:pt x="2" y="129"/>
                </a:lnTo>
                <a:lnTo>
                  <a:pt x="0" y="128"/>
                </a:lnTo>
                <a:lnTo>
                  <a:pt x="3" y="0"/>
                </a:lnTo>
                <a:lnTo>
                  <a:pt x="214" y="0"/>
                </a:lnTo>
                <a:lnTo>
                  <a:pt x="216" y="17"/>
                </a:lnTo>
                <a:lnTo>
                  <a:pt x="213" y="27"/>
                </a:lnTo>
                <a:lnTo>
                  <a:pt x="203" y="36"/>
                </a:lnTo>
                <a:close/>
              </a:path>
            </a:pathLst>
          </a:custGeom>
          <a:noFill/>
          <a:ln w="4763" cap="rnd">
            <a:solidFill>
              <a:srgbClr val="8C8C8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5" name="Rectangle 432">
            <a:extLst>
              <a:ext uri="{FF2B5EF4-FFF2-40B4-BE49-F238E27FC236}">
                <a16:creationId xmlns:a16="http://schemas.microsoft.com/office/drawing/2014/main" id="{A8CE640E-661D-41BF-A398-9F6158D05511}"/>
              </a:ext>
            </a:extLst>
          </p:cNvPr>
          <p:cNvSpPr>
            <a:spLocks noChangeArrowheads="1"/>
          </p:cNvSpPr>
          <p:nvPr/>
        </p:nvSpPr>
        <p:spPr bwMode="auto">
          <a:xfrm>
            <a:off x="3158697" y="5851242"/>
            <a:ext cx="8175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Roboto" panose="02000000000000000000" pitchFamily="2" charset="0"/>
              </a:rPr>
              <a:t>PC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6" name="Rectangle 433">
            <a:extLst>
              <a:ext uri="{FF2B5EF4-FFF2-40B4-BE49-F238E27FC236}">
                <a16:creationId xmlns:a16="http://schemas.microsoft.com/office/drawing/2014/main" id="{66D01434-74FE-45F2-8C53-F15848D1C76D}"/>
              </a:ext>
            </a:extLst>
          </p:cNvPr>
          <p:cNvSpPr>
            <a:spLocks noChangeArrowheads="1"/>
          </p:cNvSpPr>
          <p:nvPr/>
        </p:nvSpPr>
        <p:spPr bwMode="auto">
          <a:xfrm>
            <a:off x="2745947" y="5798855"/>
            <a:ext cx="9618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000000"/>
                </a:solidFill>
                <a:effectLst/>
                <a:latin typeface="Roboto" panose="02000000000000000000" pitchFamily="2" charset="0"/>
              </a:rPr>
              <a:t>USB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7" name="Rectangle 434">
            <a:extLst>
              <a:ext uri="{FF2B5EF4-FFF2-40B4-BE49-F238E27FC236}">
                <a16:creationId xmlns:a16="http://schemas.microsoft.com/office/drawing/2014/main" id="{398E0708-2895-4769-8CF2-F38528B66C0E}"/>
              </a:ext>
            </a:extLst>
          </p:cNvPr>
          <p:cNvSpPr>
            <a:spLocks noChangeArrowheads="1"/>
          </p:cNvSpPr>
          <p:nvPr/>
        </p:nvSpPr>
        <p:spPr bwMode="auto">
          <a:xfrm>
            <a:off x="2842784" y="5798855"/>
            <a:ext cx="144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000000"/>
                </a:solidFill>
                <a:effectLst/>
                <a:latin typeface="Roboto" panose="02000000000000000000" pitchFamily="2"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8" name="Rectangle 435">
            <a:extLst>
              <a:ext uri="{FF2B5EF4-FFF2-40B4-BE49-F238E27FC236}">
                <a16:creationId xmlns:a16="http://schemas.microsoft.com/office/drawing/2014/main" id="{2934FECF-6608-4A45-9649-000B2F538B9F}"/>
              </a:ext>
            </a:extLst>
          </p:cNvPr>
          <p:cNvSpPr>
            <a:spLocks noChangeArrowheads="1"/>
          </p:cNvSpPr>
          <p:nvPr/>
        </p:nvSpPr>
        <p:spPr bwMode="auto">
          <a:xfrm>
            <a:off x="2868184" y="5798855"/>
            <a:ext cx="11381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000000"/>
                </a:solidFill>
                <a:effectLst/>
                <a:latin typeface="Roboto" panose="02000000000000000000" pitchFamily="2" charset="0"/>
              </a:rPr>
              <a:t>GPIB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60" name="Picture 436">
            <a:extLst>
              <a:ext uri="{FF2B5EF4-FFF2-40B4-BE49-F238E27FC236}">
                <a16:creationId xmlns:a16="http://schemas.microsoft.com/office/drawing/2014/main" id="{D4602CE2-73B6-4F6A-B2F9-466AC788F22D}"/>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760234" y="5875055"/>
            <a:ext cx="2063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 name="Picture 437">
            <a:extLst>
              <a:ext uri="{FF2B5EF4-FFF2-40B4-BE49-F238E27FC236}">
                <a16:creationId xmlns:a16="http://schemas.microsoft.com/office/drawing/2014/main" id="{89ED223F-3389-4CCB-82B9-BF5FAE083147}"/>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760234" y="5875055"/>
            <a:ext cx="2063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9" name="Freeform 438">
            <a:extLst>
              <a:ext uri="{FF2B5EF4-FFF2-40B4-BE49-F238E27FC236}">
                <a16:creationId xmlns:a16="http://schemas.microsoft.com/office/drawing/2014/main" id="{545C06B2-59F5-464A-B6E9-9B11F7E5AEE2}"/>
              </a:ext>
            </a:extLst>
          </p:cNvPr>
          <p:cNvSpPr>
            <a:spLocks/>
          </p:cNvSpPr>
          <p:nvPr/>
        </p:nvSpPr>
        <p:spPr bwMode="auto">
          <a:xfrm>
            <a:off x="2879297" y="6048092"/>
            <a:ext cx="65088" cy="112713"/>
          </a:xfrm>
          <a:custGeom>
            <a:avLst/>
            <a:gdLst>
              <a:gd name="T0" fmla="*/ 41 w 41"/>
              <a:gd name="T1" fmla="*/ 71 h 71"/>
              <a:gd name="T2" fmla="*/ 0 w 41"/>
              <a:gd name="T3" fmla="*/ 71 h 71"/>
              <a:gd name="T4" fmla="*/ 0 w 41"/>
              <a:gd name="T5" fmla="*/ 0 h 71"/>
            </a:gdLst>
            <a:ahLst/>
            <a:cxnLst>
              <a:cxn ang="0">
                <a:pos x="T0" y="T1"/>
              </a:cxn>
              <a:cxn ang="0">
                <a:pos x="T2" y="T3"/>
              </a:cxn>
              <a:cxn ang="0">
                <a:pos x="T4" y="T5"/>
              </a:cxn>
            </a:cxnLst>
            <a:rect l="0" t="0" r="r" b="b"/>
            <a:pathLst>
              <a:path w="41" h="71">
                <a:moveTo>
                  <a:pt x="41" y="71"/>
                </a:moveTo>
                <a:lnTo>
                  <a:pt x="0" y="71"/>
                </a:lnTo>
                <a:lnTo>
                  <a:pt x="0" y="0"/>
                </a:lnTo>
              </a:path>
            </a:pathLst>
          </a:custGeom>
          <a:noFill/>
          <a:ln w="7938" cap="rnd">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0" name="Freeform 439">
            <a:extLst>
              <a:ext uri="{FF2B5EF4-FFF2-40B4-BE49-F238E27FC236}">
                <a16:creationId xmlns:a16="http://schemas.microsoft.com/office/drawing/2014/main" id="{27D1866E-0CB2-4C17-8E39-531ACA46A478}"/>
              </a:ext>
            </a:extLst>
          </p:cNvPr>
          <p:cNvSpPr>
            <a:spLocks/>
          </p:cNvSpPr>
          <p:nvPr/>
        </p:nvSpPr>
        <p:spPr bwMode="auto">
          <a:xfrm>
            <a:off x="2939622" y="6138580"/>
            <a:ext cx="23813" cy="47625"/>
          </a:xfrm>
          <a:custGeom>
            <a:avLst/>
            <a:gdLst>
              <a:gd name="T0" fmla="*/ 0 w 15"/>
              <a:gd name="T1" fmla="*/ 30 h 30"/>
              <a:gd name="T2" fmla="*/ 15 w 15"/>
              <a:gd name="T3" fmla="*/ 14 h 30"/>
              <a:gd name="T4" fmla="*/ 0 w 15"/>
              <a:gd name="T5" fmla="*/ 0 h 30"/>
              <a:gd name="T6" fmla="*/ 0 w 15"/>
              <a:gd name="T7" fmla="*/ 30 h 30"/>
            </a:gdLst>
            <a:ahLst/>
            <a:cxnLst>
              <a:cxn ang="0">
                <a:pos x="T0" y="T1"/>
              </a:cxn>
              <a:cxn ang="0">
                <a:pos x="T2" y="T3"/>
              </a:cxn>
              <a:cxn ang="0">
                <a:pos x="T4" y="T5"/>
              </a:cxn>
              <a:cxn ang="0">
                <a:pos x="T6" y="T7"/>
              </a:cxn>
            </a:cxnLst>
            <a:rect l="0" t="0" r="r" b="b"/>
            <a:pathLst>
              <a:path w="15" h="30">
                <a:moveTo>
                  <a:pt x="0" y="30"/>
                </a:moveTo>
                <a:lnTo>
                  <a:pt x="15" y="14"/>
                </a:lnTo>
                <a:lnTo>
                  <a:pt x="0" y="0"/>
                </a:lnTo>
                <a:lnTo>
                  <a:pt x="0" y="3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1" name="Freeform 440">
            <a:extLst>
              <a:ext uri="{FF2B5EF4-FFF2-40B4-BE49-F238E27FC236}">
                <a16:creationId xmlns:a16="http://schemas.microsoft.com/office/drawing/2014/main" id="{82A51BA1-EED3-4026-80C8-4FD427FAEB66}"/>
              </a:ext>
            </a:extLst>
          </p:cNvPr>
          <p:cNvSpPr>
            <a:spLocks/>
          </p:cNvSpPr>
          <p:nvPr/>
        </p:nvSpPr>
        <p:spPr bwMode="auto">
          <a:xfrm>
            <a:off x="2855484" y="6029042"/>
            <a:ext cx="47625" cy="23813"/>
          </a:xfrm>
          <a:custGeom>
            <a:avLst/>
            <a:gdLst>
              <a:gd name="T0" fmla="*/ 30 w 30"/>
              <a:gd name="T1" fmla="*/ 15 h 15"/>
              <a:gd name="T2" fmla="*/ 15 w 30"/>
              <a:gd name="T3" fmla="*/ 0 h 15"/>
              <a:gd name="T4" fmla="*/ 0 w 30"/>
              <a:gd name="T5" fmla="*/ 15 h 15"/>
              <a:gd name="T6" fmla="*/ 30 w 30"/>
              <a:gd name="T7" fmla="*/ 15 h 15"/>
            </a:gdLst>
            <a:ahLst/>
            <a:cxnLst>
              <a:cxn ang="0">
                <a:pos x="T0" y="T1"/>
              </a:cxn>
              <a:cxn ang="0">
                <a:pos x="T2" y="T3"/>
              </a:cxn>
              <a:cxn ang="0">
                <a:pos x="T4" y="T5"/>
              </a:cxn>
              <a:cxn ang="0">
                <a:pos x="T6" y="T7"/>
              </a:cxn>
            </a:cxnLst>
            <a:rect l="0" t="0" r="r" b="b"/>
            <a:pathLst>
              <a:path w="30" h="15">
                <a:moveTo>
                  <a:pt x="30" y="15"/>
                </a:moveTo>
                <a:lnTo>
                  <a:pt x="15" y="0"/>
                </a:lnTo>
                <a:lnTo>
                  <a:pt x="0" y="15"/>
                </a:lnTo>
                <a:lnTo>
                  <a:pt x="30" y="1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2" name="Freeform 441">
            <a:extLst>
              <a:ext uri="{FF2B5EF4-FFF2-40B4-BE49-F238E27FC236}">
                <a16:creationId xmlns:a16="http://schemas.microsoft.com/office/drawing/2014/main" id="{AEBA3D3F-938F-4084-8D6F-A420A34187E2}"/>
              </a:ext>
            </a:extLst>
          </p:cNvPr>
          <p:cNvSpPr>
            <a:spLocks/>
          </p:cNvSpPr>
          <p:nvPr/>
        </p:nvSpPr>
        <p:spPr bwMode="auto">
          <a:xfrm>
            <a:off x="1545797" y="5374992"/>
            <a:ext cx="3595688" cy="207963"/>
          </a:xfrm>
          <a:custGeom>
            <a:avLst/>
            <a:gdLst>
              <a:gd name="T0" fmla="*/ 0 w 2265"/>
              <a:gd name="T1" fmla="*/ 0 h 131"/>
              <a:gd name="T2" fmla="*/ 0 w 2265"/>
              <a:gd name="T3" fmla="*/ 131 h 131"/>
              <a:gd name="T4" fmla="*/ 2265 w 2265"/>
              <a:gd name="T5" fmla="*/ 131 h 131"/>
              <a:gd name="T6" fmla="*/ 2265 w 2265"/>
              <a:gd name="T7" fmla="*/ 112 h 131"/>
            </a:gdLst>
            <a:ahLst/>
            <a:cxnLst>
              <a:cxn ang="0">
                <a:pos x="T0" y="T1"/>
              </a:cxn>
              <a:cxn ang="0">
                <a:pos x="T2" y="T3"/>
              </a:cxn>
              <a:cxn ang="0">
                <a:pos x="T4" y="T5"/>
              </a:cxn>
              <a:cxn ang="0">
                <a:pos x="T6" y="T7"/>
              </a:cxn>
            </a:cxnLst>
            <a:rect l="0" t="0" r="r" b="b"/>
            <a:pathLst>
              <a:path w="2265" h="131">
                <a:moveTo>
                  <a:pt x="0" y="0"/>
                </a:moveTo>
                <a:lnTo>
                  <a:pt x="0" y="131"/>
                </a:lnTo>
                <a:lnTo>
                  <a:pt x="2265" y="131"/>
                </a:lnTo>
                <a:lnTo>
                  <a:pt x="2265" y="112"/>
                </a:lnTo>
              </a:path>
            </a:pathLst>
          </a:custGeom>
          <a:noFill/>
          <a:ln w="14288" cap="rnd">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3" name="Line 442">
            <a:extLst>
              <a:ext uri="{FF2B5EF4-FFF2-40B4-BE49-F238E27FC236}">
                <a16:creationId xmlns:a16="http://schemas.microsoft.com/office/drawing/2014/main" id="{C045A8F9-94A9-4DF7-8AD1-398B7411BB74}"/>
              </a:ext>
            </a:extLst>
          </p:cNvPr>
          <p:cNvSpPr>
            <a:spLocks noChangeShapeType="1"/>
          </p:cNvSpPr>
          <p:nvPr/>
        </p:nvSpPr>
        <p:spPr bwMode="auto">
          <a:xfrm flipV="1">
            <a:off x="1545797" y="5236880"/>
            <a:ext cx="6350" cy="138113"/>
          </a:xfrm>
          <a:prstGeom prst="line">
            <a:avLst/>
          </a:prstGeom>
          <a:noFill/>
          <a:ln w="14288" cap="rnd">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4" name="Freeform 443">
            <a:extLst>
              <a:ext uri="{FF2B5EF4-FFF2-40B4-BE49-F238E27FC236}">
                <a16:creationId xmlns:a16="http://schemas.microsoft.com/office/drawing/2014/main" id="{A86E535F-8B1D-44D1-B0BE-6246EE5569E5}"/>
              </a:ext>
            </a:extLst>
          </p:cNvPr>
          <p:cNvSpPr>
            <a:spLocks/>
          </p:cNvSpPr>
          <p:nvPr/>
        </p:nvSpPr>
        <p:spPr bwMode="auto">
          <a:xfrm>
            <a:off x="1521984" y="5190842"/>
            <a:ext cx="60325" cy="61913"/>
          </a:xfrm>
          <a:custGeom>
            <a:avLst/>
            <a:gdLst>
              <a:gd name="T0" fmla="*/ 110 w 200"/>
              <a:gd name="T1" fmla="*/ 0 h 204"/>
              <a:gd name="T2" fmla="*/ 200 w 200"/>
              <a:gd name="T3" fmla="*/ 204 h 204"/>
              <a:gd name="T4" fmla="*/ 0 w 200"/>
              <a:gd name="T5" fmla="*/ 194 h 204"/>
              <a:gd name="T6" fmla="*/ 110 w 200"/>
              <a:gd name="T7" fmla="*/ 0 h 204"/>
            </a:gdLst>
            <a:ahLst/>
            <a:cxnLst>
              <a:cxn ang="0">
                <a:pos x="T0" y="T1"/>
              </a:cxn>
              <a:cxn ang="0">
                <a:pos x="T2" y="T3"/>
              </a:cxn>
              <a:cxn ang="0">
                <a:pos x="T4" y="T5"/>
              </a:cxn>
              <a:cxn ang="0">
                <a:pos x="T6" y="T7"/>
              </a:cxn>
            </a:cxnLst>
            <a:rect l="0" t="0" r="r" b="b"/>
            <a:pathLst>
              <a:path w="200" h="204">
                <a:moveTo>
                  <a:pt x="110" y="0"/>
                </a:moveTo>
                <a:lnTo>
                  <a:pt x="200" y="204"/>
                </a:lnTo>
                <a:cubicBezTo>
                  <a:pt x="138" y="170"/>
                  <a:pt x="64" y="166"/>
                  <a:pt x="0" y="194"/>
                </a:cubicBezTo>
                <a:lnTo>
                  <a:pt x="110" y="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5" name="Freeform 444">
            <a:extLst>
              <a:ext uri="{FF2B5EF4-FFF2-40B4-BE49-F238E27FC236}">
                <a16:creationId xmlns:a16="http://schemas.microsoft.com/office/drawing/2014/main" id="{58D3F15A-3128-4F28-9911-8FB54A1B1C87}"/>
              </a:ext>
            </a:extLst>
          </p:cNvPr>
          <p:cNvSpPr>
            <a:spLocks/>
          </p:cNvSpPr>
          <p:nvPr/>
        </p:nvSpPr>
        <p:spPr bwMode="auto">
          <a:xfrm>
            <a:off x="5141484" y="5462305"/>
            <a:ext cx="1725613" cy="90488"/>
          </a:xfrm>
          <a:custGeom>
            <a:avLst/>
            <a:gdLst>
              <a:gd name="T0" fmla="*/ 0 w 1087"/>
              <a:gd name="T1" fmla="*/ 57 h 57"/>
              <a:gd name="T2" fmla="*/ 0 w 1087"/>
              <a:gd name="T3" fmla="*/ 0 h 57"/>
              <a:gd name="T4" fmla="*/ 1087 w 1087"/>
              <a:gd name="T5" fmla="*/ 0 h 57"/>
            </a:gdLst>
            <a:ahLst/>
            <a:cxnLst>
              <a:cxn ang="0">
                <a:pos x="T0" y="T1"/>
              </a:cxn>
              <a:cxn ang="0">
                <a:pos x="T2" y="T3"/>
              </a:cxn>
              <a:cxn ang="0">
                <a:pos x="T4" y="T5"/>
              </a:cxn>
            </a:cxnLst>
            <a:rect l="0" t="0" r="r" b="b"/>
            <a:pathLst>
              <a:path w="1087" h="57">
                <a:moveTo>
                  <a:pt x="0" y="57"/>
                </a:moveTo>
                <a:lnTo>
                  <a:pt x="0" y="0"/>
                </a:lnTo>
                <a:lnTo>
                  <a:pt x="1087" y="0"/>
                </a:lnTo>
              </a:path>
            </a:pathLst>
          </a:custGeom>
          <a:noFill/>
          <a:ln w="14288" cap="rnd">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6" name="Freeform 445">
            <a:extLst>
              <a:ext uri="{FF2B5EF4-FFF2-40B4-BE49-F238E27FC236}">
                <a16:creationId xmlns:a16="http://schemas.microsoft.com/office/drawing/2014/main" id="{CFDC91E4-49A7-43D2-BE72-1C1B0421A290}"/>
              </a:ext>
            </a:extLst>
          </p:cNvPr>
          <p:cNvSpPr>
            <a:spLocks/>
          </p:cNvSpPr>
          <p:nvPr/>
        </p:nvSpPr>
        <p:spPr bwMode="auto">
          <a:xfrm>
            <a:off x="6852809" y="5432142"/>
            <a:ext cx="60325" cy="60325"/>
          </a:xfrm>
          <a:custGeom>
            <a:avLst/>
            <a:gdLst>
              <a:gd name="T0" fmla="*/ 199 w 199"/>
              <a:gd name="T1" fmla="*/ 100 h 200"/>
              <a:gd name="T2" fmla="*/ 0 w 199"/>
              <a:gd name="T3" fmla="*/ 200 h 200"/>
              <a:gd name="T4" fmla="*/ 0 w 199"/>
              <a:gd name="T5" fmla="*/ 0 h 200"/>
              <a:gd name="T6" fmla="*/ 199 w 199"/>
              <a:gd name="T7" fmla="*/ 100 h 200"/>
            </a:gdLst>
            <a:ahLst/>
            <a:cxnLst>
              <a:cxn ang="0">
                <a:pos x="T0" y="T1"/>
              </a:cxn>
              <a:cxn ang="0">
                <a:pos x="T2" y="T3"/>
              </a:cxn>
              <a:cxn ang="0">
                <a:pos x="T4" y="T5"/>
              </a:cxn>
              <a:cxn ang="0">
                <a:pos x="T6" y="T7"/>
              </a:cxn>
            </a:cxnLst>
            <a:rect l="0" t="0" r="r" b="b"/>
            <a:pathLst>
              <a:path w="199" h="200">
                <a:moveTo>
                  <a:pt x="199" y="100"/>
                </a:moveTo>
                <a:lnTo>
                  <a:pt x="0" y="200"/>
                </a:lnTo>
                <a:cubicBezTo>
                  <a:pt x="31" y="137"/>
                  <a:pt x="31" y="63"/>
                  <a:pt x="0" y="0"/>
                </a:cubicBezTo>
                <a:lnTo>
                  <a:pt x="199" y="10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7" name="Line 446">
            <a:extLst>
              <a:ext uri="{FF2B5EF4-FFF2-40B4-BE49-F238E27FC236}">
                <a16:creationId xmlns:a16="http://schemas.microsoft.com/office/drawing/2014/main" id="{CF2D5BEB-7FCE-4177-9E16-778F507DC7F9}"/>
              </a:ext>
            </a:extLst>
          </p:cNvPr>
          <p:cNvSpPr>
            <a:spLocks noChangeShapeType="1"/>
          </p:cNvSpPr>
          <p:nvPr/>
        </p:nvSpPr>
        <p:spPr bwMode="auto">
          <a:xfrm>
            <a:off x="2871359" y="5589305"/>
            <a:ext cx="0" cy="150813"/>
          </a:xfrm>
          <a:prstGeom prst="line">
            <a:avLst/>
          </a:prstGeom>
          <a:noFill/>
          <a:ln w="14288" cap="rnd">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8" name="Freeform 447">
            <a:extLst>
              <a:ext uri="{FF2B5EF4-FFF2-40B4-BE49-F238E27FC236}">
                <a16:creationId xmlns:a16="http://schemas.microsoft.com/office/drawing/2014/main" id="{4C1245A0-1544-4F19-A0A5-C0C93384FCE3}"/>
              </a:ext>
            </a:extLst>
          </p:cNvPr>
          <p:cNvSpPr>
            <a:spLocks/>
          </p:cNvSpPr>
          <p:nvPr/>
        </p:nvSpPr>
        <p:spPr bwMode="auto">
          <a:xfrm>
            <a:off x="2841197" y="5725830"/>
            <a:ext cx="60325" cy="60325"/>
          </a:xfrm>
          <a:custGeom>
            <a:avLst/>
            <a:gdLst>
              <a:gd name="T0" fmla="*/ 100 w 200"/>
              <a:gd name="T1" fmla="*/ 200 h 200"/>
              <a:gd name="T2" fmla="*/ 0 w 200"/>
              <a:gd name="T3" fmla="*/ 0 h 200"/>
              <a:gd name="T4" fmla="*/ 200 w 200"/>
              <a:gd name="T5" fmla="*/ 0 h 200"/>
              <a:gd name="T6" fmla="*/ 100 w 200"/>
              <a:gd name="T7" fmla="*/ 200 h 200"/>
            </a:gdLst>
            <a:ahLst/>
            <a:cxnLst>
              <a:cxn ang="0">
                <a:pos x="T0" y="T1"/>
              </a:cxn>
              <a:cxn ang="0">
                <a:pos x="T2" y="T3"/>
              </a:cxn>
              <a:cxn ang="0">
                <a:pos x="T4" y="T5"/>
              </a:cxn>
              <a:cxn ang="0">
                <a:pos x="T6" y="T7"/>
              </a:cxn>
            </a:cxnLst>
            <a:rect l="0" t="0" r="r" b="b"/>
            <a:pathLst>
              <a:path w="200" h="200">
                <a:moveTo>
                  <a:pt x="100" y="200"/>
                </a:moveTo>
                <a:lnTo>
                  <a:pt x="0" y="0"/>
                </a:lnTo>
                <a:cubicBezTo>
                  <a:pt x="63" y="31"/>
                  <a:pt x="137" y="31"/>
                  <a:pt x="200" y="0"/>
                </a:cubicBezTo>
                <a:lnTo>
                  <a:pt x="100" y="20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9" name="Line 448">
            <a:extLst>
              <a:ext uri="{FF2B5EF4-FFF2-40B4-BE49-F238E27FC236}">
                <a16:creationId xmlns:a16="http://schemas.microsoft.com/office/drawing/2014/main" id="{AF884069-908F-4B12-860A-E9783892E14D}"/>
              </a:ext>
            </a:extLst>
          </p:cNvPr>
          <p:cNvSpPr>
            <a:spLocks noChangeShapeType="1"/>
          </p:cNvSpPr>
          <p:nvPr/>
        </p:nvSpPr>
        <p:spPr bwMode="auto">
          <a:xfrm flipH="1" flipV="1">
            <a:off x="3822272" y="4101817"/>
            <a:ext cx="120650" cy="476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0" name="Freeform 449">
            <a:extLst>
              <a:ext uri="{FF2B5EF4-FFF2-40B4-BE49-F238E27FC236}">
                <a16:creationId xmlns:a16="http://schemas.microsoft.com/office/drawing/2014/main" id="{B2814139-3CE1-4340-8958-1BB1BE93636F}"/>
              </a:ext>
            </a:extLst>
          </p:cNvPr>
          <p:cNvSpPr>
            <a:spLocks/>
          </p:cNvSpPr>
          <p:nvPr/>
        </p:nvSpPr>
        <p:spPr bwMode="auto">
          <a:xfrm>
            <a:off x="4014359" y="4060542"/>
            <a:ext cx="203200" cy="271463"/>
          </a:xfrm>
          <a:custGeom>
            <a:avLst/>
            <a:gdLst>
              <a:gd name="T0" fmla="*/ 0 w 128"/>
              <a:gd name="T1" fmla="*/ 0 h 171"/>
              <a:gd name="T2" fmla="*/ 0 w 128"/>
              <a:gd name="T3" fmla="*/ 171 h 171"/>
              <a:gd name="T4" fmla="*/ 128 w 128"/>
              <a:gd name="T5" fmla="*/ 86 h 171"/>
              <a:gd name="T6" fmla="*/ 0 w 128"/>
              <a:gd name="T7" fmla="*/ 0 h 171"/>
            </a:gdLst>
            <a:ahLst/>
            <a:cxnLst>
              <a:cxn ang="0">
                <a:pos x="T0" y="T1"/>
              </a:cxn>
              <a:cxn ang="0">
                <a:pos x="T2" y="T3"/>
              </a:cxn>
              <a:cxn ang="0">
                <a:pos x="T4" y="T5"/>
              </a:cxn>
              <a:cxn ang="0">
                <a:pos x="T6" y="T7"/>
              </a:cxn>
            </a:cxnLst>
            <a:rect l="0" t="0" r="r" b="b"/>
            <a:pathLst>
              <a:path w="128" h="171">
                <a:moveTo>
                  <a:pt x="0" y="0"/>
                </a:moveTo>
                <a:lnTo>
                  <a:pt x="0" y="171"/>
                </a:lnTo>
                <a:lnTo>
                  <a:pt x="128" y="8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1" name="Freeform 450">
            <a:extLst>
              <a:ext uri="{FF2B5EF4-FFF2-40B4-BE49-F238E27FC236}">
                <a16:creationId xmlns:a16="http://schemas.microsoft.com/office/drawing/2014/main" id="{DED4C2EC-E74B-4F55-ABD5-79EC6F94EC1D}"/>
              </a:ext>
            </a:extLst>
          </p:cNvPr>
          <p:cNvSpPr>
            <a:spLocks/>
          </p:cNvSpPr>
          <p:nvPr/>
        </p:nvSpPr>
        <p:spPr bwMode="auto">
          <a:xfrm>
            <a:off x="4014359" y="4060542"/>
            <a:ext cx="203200" cy="271463"/>
          </a:xfrm>
          <a:custGeom>
            <a:avLst/>
            <a:gdLst>
              <a:gd name="T0" fmla="*/ 0 w 128"/>
              <a:gd name="T1" fmla="*/ 0 h 171"/>
              <a:gd name="T2" fmla="*/ 0 w 128"/>
              <a:gd name="T3" fmla="*/ 171 h 171"/>
              <a:gd name="T4" fmla="*/ 128 w 128"/>
              <a:gd name="T5" fmla="*/ 86 h 171"/>
              <a:gd name="T6" fmla="*/ 0 w 128"/>
              <a:gd name="T7" fmla="*/ 0 h 171"/>
            </a:gdLst>
            <a:ahLst/>
            <a:cxnLst>
              <a:cxn ang="0">
                <a:pos x="T0" y="T1"/>
              </a:cxn>
              <a:cxn ang="0">
                <a:pos x="T2" y="T3"/>
              </a:cxn>
              <a:cxn ang="0">
                <a:pos x="T4" y="T5"/>
              </a:cxn>
              <a:cxn ang="0">
                <a:pos x="T6" y="T7"/>
              </a:cxn>
            </a:cxnLst>
            <a:rect l="0" t="0" r="r" b="b"/>
            <a:pathLst>
              <a:path w="128" h="171">
                <a:moveTo>
                  <a:pt x="0" y="0"/>
                </a:moveTo>
                <a:lnTo>
                  <a:pt x="0" y="171"/>
                </a:lnTo>
                <a:lnTo>
                  <a:pt x="128" y="86"/>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2" name="Line 451">
            <a:extLst>
              <a:ext uri="{FF2B5EF4-FFF2-40B4-BE49-F238E27FC236}">
                <a16:creationId xmlns:a16="http://schemas.microsoft.com/office/drawing/2014/main" id="{68E7144F-7575-4A5F-B98F-FE7044946D42}"/>
              </a:ext>
            </a:extLst>
          </p:cNvPr>
          <p:cNvSpPr>
            <a:spLocks noChangeShapeType="1"/>
          </p:cNvSpPr>
          <p:nvPr/>
        </p:nvSpPr>
        <p:spPr bwMode="auto">
          <a:xfrm flipH="1" flipV="1">
            <a:off x="3822272" y="4193892"/>
            <a:ext cx="203200" cy="3175"/>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3" name="Freeform 452">
            <a:extLst>
              <a:ext uri="{FF2B5EF4-FFF2-40B4-BE49-F238E27FC236}">
                <a16:creationId xmlns:a16="http://schemas.microsoft.com/office/drawing/2014/main" id="{75BB8B90-3FE4-4CB0-A4CE-7AEB10E32194}"/>
              </a:ext>
            </a:extLst>
          </p:cNvPr>
          <p:cNvSpPr>
            <a:spLocks/>
          </p:cNvSpPr>
          <p:nvPr/>
        </p:nvSpPr>
        <p:spPr bwMode="auto">
          <a:xfrm>
            <a:off x="2056972" y="2373030"/>
            <a:ext cx="173038" cy="90488"/>
          </a:xfrm>
          <a:custGeom>
            <a:avLst/>
            <a:gdLst>
              <a:gd name="T0" fmla="*/ 23 w 109"/>
              <a:gd name="T1" fmla="*/ 57 h 57"/>
              <a:gd name="T2" fmla="*/ 0 w 109"/>
              <a:gd name="T3" fmla="*/ 57 h 57"/>
              <a:gd name="T4" fmla="*/ 86 w 109"/>
              <a:gd name="T5" fmla="*/ 0 h 57"/>
              <a:gd name="T6" fmla="*/ 109 w 109"/>
              <a:gd name="T7" fmla="*/ 0 h 57"/>
              <a:gd name="T8" fmla="*/ 23 w 109"/>
              <a:gd name="T9" fmla="*/ 57 h 57"/>
            </a:gdLst>
            <a:ahLst/>
            <a:cxnLst>
              <a:cxn ang="0">
                <a:pos x="T0" y="T1"/>
              </a:cxn>
              <a:cxn ang="0">
                <a:pos x="T2" y="T3"/>
              </a:cxn>
              <a:cxn ang="0">
                <a:pos x="T4" y="T5"/>
              </a:cxn>
              <a:cxn ang="0">
                <a:pos x="T6" y="T7"/>
              </a:cxn>
              <a:cxn ang="0">
                <a:pos x="T8" y="T9"/>
              </a:cxn>
            </a:cxnLst>
            <a:rect l="0" t="0" r="r" b="b"/>
            <a:pathLst>
              <a:path w="109" h="57">
                <a:moveTo>
                  <a:pt x="23" y="57"/>
                </a:moveTo>
                <a:lnTo>
                  <a:pt x="0" y="57"/>
                </a:lnTo>
                <a:lnTo>
                  <a:pt x="86" y="0"/>
                </a:lnTo>
                <a:lnTo>
                  <a:pt x="109" y="0"/>
                </a:lnTo>
                <a:lnTo>
                  <a:pt x="23"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4" name="Freeform 453">
            <a:extLst>
              <a:ext uri="{FF2B5EF4-FFF2-40B4-BE49-F238E27FC236}">
                <a16:creationId xmlns:a16="http://schemas.microsoft.com/office/drawing/2014/main" id="{2BDDF4EE-651D-457D-837D-343A3D131167}"/>
              </a:ext>
            </a:extLst>
          </p:cNvPr>
          <p:cNvSpPr>
            <a:spLocks/>
          </p:cNvSpPr>
          <p:nvPr/>
        </p:nvSpPr>
        <p:spPr bwMode="auto">
          <a:xfrm>
            <a:off x="2056972" y="2373030"/>
            <a:ext cx="173038" cy="90488"/>
          </a:xfrm>
          <a:custGeom>
            <a:avLst/>
            <a:gdLst>
              <a:gd name="T0" fmla="*/ 23 w 109"/>
              <a:gd name="T1" fmla="*/ 57 h 57"/>
              <a:gd name="T2" fmla="*/ 0 w 109"/>
              <a:gd name="T3" fmla="*/ 57 h 57"/>
              <a:gd name="T4" fmla="*/ 86 w 109"/>
              <a:gd name="T5" fmla="*/ 0 h 57"/>
              <a:gd name="T6" fmla="*/ 109 w 109"/>
              <a:gd name="T7" fmla="*/ 0 h 57"/>
              <a:gd name="T8" fmla="*/ 23 w 109"/>
              <a:gd name="T9" fmla="*/ 57 h 57"/>
            </a:gdLst>
            <a:ahLst/>
            <a:cxnLst>
              <a:cxn ang="0">
                <a:pos x="T0" y="T1"/>
              </a:cxn>
              <a:cxn ang="0">
                <a:pos x="T2" y="T3"/>
              </a:cxn>
              <a:cxn ang="0">
                <a:pos x="T4" y="T5"/>
              </a:cxn>
              <a:cxn ang="0">
                <a:pos x="T6" y="T7"/>
              </a:cxn>
              <a:cxn ang="0">
                <a:pos x="T8" y="T9"/>
              </a:cxn>
            </a:cxnLst>
            <a:rect l="0" t="0" r="r" b="b"/>
            <a:pathLst>
              <a:path w="109" h="57">
                <a:moveTo>
                  <a:pt x="23" y="57"/>
                </a:moveTo>
                <a:lnTo>
                  <a:pt x="0" y="57"/>
                </a:lnTo>
                <a:lnTo>
                  <a:pt x="86" y="0"/>
                </a:lnTo>
                <a:lnTo>
                  <a:pt x="109" y="0"/>
                </a:lnTo>
                <a:lnTo>
                  <a:pt x="23" y="57"/>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5" name="Freeform 454">
            <a:extLst>
              <a:ext uri="{FF2B5EF4-FFF2-40B4-BE49-F238E27FC236}">
                <a16:creationId xmlns:a16="http://schemas.microsoft.com/office/drawing/2014/main" id="{508460D2-AC0A-42F3-B820-ED4933AF0B9C}"/>
              </a:ext>
            </a:extLst>
          </p:cNvPr>
          <p:cNvSpPr>
            <a:spLocks/>
          </p:cNvSpPr>
          <p:nvPr/>
        </p:nvSpPr>
        <p:spPr bwMode="auto">
          <a:xfrm>
            <a:off x="2093484" y="2373030"/>
            <a:ext cx="136525" cy="123825"/>
          </a:xfrm>
          <a:custGeom>
            <a:avLst/>
            <a:gdLst>
              <a:gd name="T0" fmla="*/ 86 w 86"/>
              <a:gd name="T1" fmla="*/ 21 h 78"/>
              <a:gd name="T2" fmla="*/ 0 w 86"/>
              <a:gd name="T3" fmla="*/ 78 h 78"/>
              <a:gd name="T4" fmla="*/ 0 w 86"/>
              <a:gd name="T5" fmla="*/ 57 h 78"/>
              <a:gd name="T6" fmla="*/ 86 w 86"/>
              <a:gd name="T7" fmla="*/ 0 h 78"/>
              <a:gd name="T8" fmla="*/ 86 w 86"/>
              <a:gd name="T9" fmla="*/ 21 h 78"/>
            </a:gdLst>
            <a:ahLst/>
            <a:cxnLst>
              <a:cxn ang="0">
                <a:pos x="T0" y="T1"/>
              </a:cxn>
              <a:cxn ang="0">
                <a:pos x="T2" y="T3"/>
              </a:cxn>
              <a:cxn ang="0">
                <a:pos x="T4" y="T5"/>
              </a:cxn>
              <a:cxn ang="0">
                <a:pos x="T6" y="T7"/>
              </a:cxn>
              <a:cxn ang="0">
                <a:pos x="T8" y="T9"/>
              </a:cxn>
            </a:cxnLst>
            <a:rect l="0" t="0" r="r" b="b"/>
            <a:pathLst>
              <a:path w="86" h="78">
                <a:moveTo>
                  <a:pt x="86" y="21"/>
                </a:moveTo>
                <a:lnTo>
                  <a:pt x="0" y="78"/>
                </a:lnTo>
                <a:lnTo>
                  <a:pt x="0" y="57"/>
                </a:lnTo>
                <a:lnTo>
                  <a:pt x="86" y="0"/>
                </a:lnTo>
                <a:lnTo>
                  <a:pt x="86"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6" name="Freeform 455">
            <a:extLst>
              <a:ext uri="{FF2B5EF4-FFF2-40B4-BE49-F238E27FC236}">
                <a16:creationId xmlns:a16="http://schemas.microsoft.com/office/drawing/2014/main" id="{4C827A55-A60A-465D-BDEF-BF3CB855229F}"/>
              </a:ext>
            </a:extLst>
          </p:cNvPr>
          <p:cNvSpPr>
            <a:spLocks/>
          </p:cNvSpPr>
          <p:nvPr/>
        </p:nvSpPr>
        <p:spPr bwMode="auto">
          <a:xfrm>
            <a:off x="2093484" y="2373030"/>
            <a:ext cx="136525" cy="123825"/>
          </a:xfrm>
          <a:custGeom>
            <a:avLst/>
            <a:gdLst>
              <a:gd name="T0" fmla="*/ 86 w 86"/>
              <a:gd name="T1" fmla="*/ 21 h 78"/>
              <a:gd name="T2" fmla="*/ 0 w 86"/>
              <a:gd name="T3" fmla="*/ 78 h 78"/>
              <a:gd name="T4" fmla="*/ 0 w 86"/>
              <a:gd name="T5" fmla="*/ 57 h 78"/>
              <a:gd name="T6" fmla="*/ 86 w 86"/>
              <a:gd name="T7" fmla="*/ 0 h 78"/>
              <a:gd name="T8" fmla="*/ 86 w 86"/>
              <a:gd name="T9" fmla="*/ 21 h 78"/>
            </a:gdLst>
            <a:ahLst/>
            <a:cxnLst>
              <a:cxn ang="0">
                <a:pos x="T0" y="T1"/>
              </a:cxn>
              <a:cxn ang="0">
                <a:pos x="T2" y="T3"/>
              </a:cxn>
              <a:cxn ang="0">
                <a:pos x="T4" y="T5"/>
              </a:cxn>
              <a:cxn ang="0">
                <a:pos x="T6" y="T7"/>
              </a:cxn>
              <a:cxn ang="0">
                <a:pos x="T8" y="T9"/>
              </a:cxn>
            </a:cxnLst>
            <a:rect l="0" t="0" r="r" b="b"/>
            <a:pathLst>
              <a:path w="86" h="78">
                <a:moveTo>
                  <a:pt x="86" y="21"/>
                </a:moveTo>
                <a:lnTo>
                  <a:pt x="0" y="78"/>
                </a:lnTo>
                <a:lnTo>
                  <a:pt x="0" y="57"/>
                </a:lnTo>
                <a:lnTo>
                  <a:pt x="86" y="0"/>
                </a:lnTo>
                <a:lnTo>
                  <a:pt x="86"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7" name="Rectangle 456">
            <a:extLst>
              <a:ext uri="{FF2B5EF4-FFF2-40B4-BE49-F238E27FC236}">
                <a16:creationId xmlns:a16="http://schemas.microsoft.com/office/drawing/2014/main" id="{0614BE2B-9677-4BEB-A0F1-5C54BDD5565E}"/>
              </a:ext>
            </a:extLst>
          </p:cNvPr>
          <p:cNvSpPr>
            <a:spLocks noChangeArrowheads="1"/>
          </p:cNvSpPr>
          <p:nvPr/>
        </p:nvSpPr>
        <p:spPr bwMode="auto">
          <a:xfrm>
            <a:off x="2056972" y="2463517"/>
            <a:ext cx="36513"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8" name="Rectangle 457">
            <a:extLst>
              <a:ext uri="{FF2B5EF4-FFF2-40B4-BE49-F238E27FC236}">
                <a16:creationId xmlns:a16="http://schemas.microsoft.com/office/drawing/2014/main" id="{7C3E06D4-B7DE-469C-8C0F-32DD1E76B80D}"/>
              </a:ext>
            </a:extLst>
          </p:cNvPr>
          <p:cNvSpPr>
            <a:spLocks noChangeArrowheads="1"/>
          </p:cNvSpPr>
          <p:nvPr/>
        </p:nvSpPr>
        <p:spPr bwMode="auto">
          <a:xfrm>
            <a:off x="2056972" y="2463517"/>
            <a:ext cx="36513"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 name="Freeform 458">
            <a:extLst>
              <a:ext uri="{FF2B5EF4-FFF2-40B4-BE49-F238E27FC236}">
                <a16:creationId xmlns:a16="http://schemas.microsoft.com/office/drawing/2014/main" id="{F8E106F7-C05D-4976-8F26-943E99151703}"/>
              </a:ext>
            </a:extLst>
          </p:cNvPr>
          <p:cNvSpPr>
            <a:spLocks/>
          </p:cNvSpPr>
          <p:nvPr/>
        </p:nvSpPr>
        <p:spPr bwMode="auto">
          <a:xfrm>
            <a:off x="1945847" y="2446055"/>
            <a:ext cx="420688" cy="17463"/>
          </a:xfrm>
          <a:custGeom>
            <a:avLst/>
            <a:gdLst>
              <a:gd name="T0" fmla="*/ 251 w 265"/>
              <a:gd name="T1" fmla="*/ 11 h 11"/>
              <a:gd name="T2" fmla="*/ 0 w 265"/>
              <a:gd name="T3" fmla="*/ 11 h 11"/>
              <a:gd name="T4" fmla="*/ 14 w 265"/>
              <a:gd name="T5" fmla="*/ 0 h 11"/>
              <a:gd name="T6" fmla="*/ 265 w 265"/>
              <a:gd name="T7" fmla="*/ 0 h 11"/>
              <a:gd name="T8" fmla="*/ 251 w 265"/>
              <a:gd name="T9" fmla="*/ 11 h 11"/>
            </a:gdLst>
            <a:ahLst/>
            <a:cxnLst>
              <a:cxn ang="0">
                <a:pos x="T0" y="T1"/>
              </a:cxn>
              <a:cxn ang="0">
                <a:pos x="T2" y="T3"/>
              </a:cxn>
              <a:cxn ang="0">
                <a:pos x="T4" y="T5"/>
              </a:cxn>
              <a:cxn ang="0">
                <a:pos x="T6" y="T7"/>
              </a:cxn>
              <a:cxn ang="0">
                <a:pos x="T8" y="T9"/>
              </a:cxn>
            </a:cxnLst>
            <a:rect l="0" t="0" r="r" b="b"/>
            <a:pathLst>
              <a:path w="265" h="11">
                <a:moveTo>
                  <a:pt x="251" y="11"/>
                </a:moveTo>
                <a:lnTo>
                  <a:pt x="0" y="11"/>
                </a:lnTo>
                <a:lnTo>
                  <a:pt x="14" y="0"/>
                </a:lnTo>
                <a:lnTo>
                  <a:pt x="265" y="0"/>
                </a:lnTo>
                <a:lnTo>
                  <a:pt x="251" y="1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0" name="Freeform 459">
            <a:extLst>
              <a:ext uri="{FF2B5EF4-FFF2-40B4-BE49-F238E27FC236}">
                <a16:creationId xmlns:a16="http://schemas.microsoft.com/office/drawing/2014/main" id="{205CC4DF-D202-42E4-B84E-75DCF45A84F6}"/>
              </a:ext>
            </a:extLst>
          </p:cNvPr>
          <p:cNvSpPr>
            <a:spLocks/>
          </p:cNvSpPr>
          <p:nvPr/>
        </p:nvSpPr>
        <p:spPr bwMode="auto">
          <a:xfrm>
            <a:off x="1945847" y="2446055"/>
            <a:ext cx="420688" cy="17463"/>
          </a:xfrm>
          <a:custGeom>
            <a:avLst/>
            <a:gdLst>
              <a:gd name="T0" fmla="*/ 251 w 265"/>
              <a:gd name="T1" fmla="*/ 11 h 11"/>
              <a:gd name="T2" fmla="*/ 0 w 265"/>
              <a:gd name="T3" fmla="*/ 11 h 11"/>
              <a:gd name="T4" fmla="*/ 14 w 265"/>
              <a:gd name="T5" fmla="*/ 0 h 11"/>
              <a:gd name="T6" fmla="*/ 265 w 265"/>
              <a:gd name="T7" fmla="*/ 0 h 11"/>
              <a:gd name="T8" fmla="*/ 251 w 265"/>
              <a:gd name="T9" fmla="*/ 11 h 11"/>
            </a:gdLst>
            <a:ahLst/>
            <a:cxnLst>
              <a:cxn ang="0">
                <a:pos x="T0" y="T1"/>
              </a:cxn>
              <a:cxn ang="0">
                <a:pos x="T2" y="T3"/>
              </a:cxn>
              <a:cxn ang="0">
                <a:pos x="T4" y="T5"/>
              </a:cxn>
              <a:cxn ang="0">
                <a:pos x="T6" y="T7"/>
              </a:cxn>
              <a:cxn ang="0">
                <a:pos x="T8" y="T9"/>
              </a:cxn>
            </a:cxnLst>
            <a:rect l="0" t="0" r="r" b="b"/>
            <a:pathLst>
              <a:path w="265" h="11">
                <a:moveTo>
                  <a:pt x="251" y="11"/>
                </a:moveTo>
                <a:lnTo>
                  <a:pt x="0" y="11"/>
                </a:lnTo>
                <a:lnTo>
                  <a:pt x="14" y="0"/>
                </a:lnTo>
                <a:lnTo>
                  <a:pt x="265" y="0"/>
                </a:lnTo>
                <a:lnTo>
                  <a:pt x="251" y="1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1" name="Freeform 460">
            <a:extLst>
              <a:ext uri="{FF2B5EF4-FFF2-40B4-BE49-F238E27FC236}">
                <a16:creationId xmlns:a16="http://schemas.microsoft.com/office/drawing/2014/main" id="{942A80CD-0976-40A4-B639-CD2B1E8C33DE}"/>
              </a:ext>
            </a:extLst>
          </p:cNvPr>
          <p:cNvSpPr>
            <a:spLocks/>
          </p:cNvSpPr>
          <p:nvPr/>
        </p:nvSpPr>
        <p:spPr bwMode="auto">
          <a:xfrm>
            <a:off x="2344309" y="2446055"/>
            <a:ext cx="22225" cy="50800"/>
          </a:xfrm>
          <a:custGeom>
            <a:avLst/>
            <a:gdLst>
              <a:gd name="T0" fmla="*/ 14 w 14"/>
              <a:gd name="T1" fmla="*/ 21 h 32"/>
              <a:gd name="T2" fmla="*/ 0 w 14"/>
              <a:gd name="T3" fmla="*/ 32 h 32"/>
              <a:gd name="T4" fmla="*/ 0 w 14"/>
              <a:gd name="T5" fmla="*/ 11 h 32"/>
              <a:gd name="T6" fmla="*/ 14 w 14"/>
              <a:gd name="T7" fmla="*/ 0 h 32"/>
              <a:gd name="T8" fmla="*/ 14 w 14"/>
              <a:gd name="T9" fmla="*/ 21 h 32"/>
            </a:gdLst>
            <a:ahLst/>
            <a:cxnLst>
              <a:cxn ang="0">
                <a:pos x="T0" y="T1"/>
              </a:cxn>
              <a:cxn ang="0">
                <a:pos x="T2" y="T3"/>
              </a:cxn>
              <a:cxn ang="0">
                <a:pos x="T4" y="T5"/>
              </a:cxn>
              <a:cxn ang="0">
                <a:pos x="T6" y="T7"/>
              </a:cxn>
              <a:cxn ang="0">
                <a:pos x="T8" y="T9"/>
              </a:cxn>
            </a:cxnLst>
            <a:rect l="0" t="0" r="r" b="b"/>
            <a:pathLst>
              <a:path w="14" h="32">
                <a:moveTo>
                  <a:pt x="14" y="21"/>
                </a:moveTo>
                <a:lnTo>
                  <a:pt x="0" y="32"/>
                </a:lnTo>
                <a:lnTo>
                  <a:pt x="0" y="11"/>
                </a:lnTo>
                <a:lnTo>
                  <a:pt x="14" y="0"/>
                </a:lnTo>
                <a:lnTo>
                  <a:pt x="14"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2" name="Freeform 461">
            <a:extLst>
              <a:ext uri="{FF2B5EF4-FFF2-40B4-BE49-F238E27FC236}">
                <a16:creationId xmlns:a16="http://schemas.microsoft.com/office/drawing/2014/main" id="{308E46E5-CBD5-49CA-AB87-CA2D5E1B54B1}"/>
              </a:ext>
            </a:extLst>
          </p:cNvPr>
          <p:cNvSpPr>
            <a:spLocks/>
          </p:cNvSpPr>
          <p:nvPr/>
        </p:nvSpPr>
        <p:spPr bwMode="auto">
          <a:xfrm>
            <a:off x="2344309" y="2446055"/>
            <a:ext cx="22225" cy="50800"/>
          </a:xfrm>
          <a:custGeom>
            <a:avLst/>
            <a:gdLst>
              <a:gd name="T0" fmla="*/ 14 w 14"/>
              <a:gd name="T1" fmla="*/ 21 h 32"/>
              <a:gd name="T2" fmla="*/ 0 w 14"/>
              <a:gd name="T3" fmla="*/ 32 h 32"/>
              <a:gd name="T4" fmla="*/ 0 w 14"/>
              <a:gd name="T5" fmla="*/ 11 h 32"/>
              <a:gd name="T6" fmla="*/ 14 w 14"/>
              <a:gd name="T7" fmla="*/ 0 h 32"/>
              <a:gd name="T8" fmla="*/ 14 w 14"/>
              <a:gd name="T9" fmla="*/ 21 h 32"/>
            </a:gdLst>
            <a:ahLst/>
            <a:cxnLst>
              <a:cxn ang="0">
                <a:pos x="T0" y="T1"/>
              </a:cxn>
              <a:cxn ang="0">
                <a:pos x="T2" y="T3"/>
              </a:cxn>
              <a:cxn ang="0">
                <a:pos x="T4" y="T5"/>
              </a:cxn>
              <a:cxn ang="0">
                <a:pos x="T6" y="T7"/>
              </a:cxn>
              <a:cxn ang="0">
                <a:pos x="T8" y="T9"/>
              </a:cxn>
            </a:cxnLst>
            <a:rect l="0" t="0" r="r" b="b"/>
            <a:pathLst>
              <a:path w="14" h="32">
                <a:moveTo>
                  <a:pt x="14" y="21"/>
                </a:moveTo>
                <a:lnTo>
                  <a:pt x="0" y="32"/>
                </a:lnTo>
                <a:lnTo>
                  <a:pt x="0" y="11"/>
                </a:lnTo>
                <a:lnTo>
                  <a:pt x="14" y="0"/>
                </a:lnTo>
                <a:lnTo>
                  <a:pt x="14"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3" name="Rectangle 462">
            <a:extLst>
              <a:ext uri="{FF2B5EF4-FFF2-40B4-BE49-F238E27FC236}">
                <a16:creationId xmlns:a16="http://schemas.microsoft.com/office/drawing/2014/main" id="{403CE793-DF7A-4E55-A6DB-54A4A2C1996B}"/>
              </a:ext>
            </a:extLst>
          </p:cNvPr>
          <p:cNvSpPr>
            <a:spLocks noChangeArrowheads="1"/>
          </p:cNvSpPr>
          <p:nvPr/>
        </p:nvSpPr>
        <p:spPr bwMode="auto">
          <a:xfrm>
            <a:off x="1945847" y="2463517"/>
            <a:ext cx="398463"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4" name="Rectangle 463">
            <a:extLst>
              <a:ext uri="{FF2B5EF4-FFF2-40B4-BE49-F238E27FC236}">
                <a16:creationId xmlns:a16="http://schemas.microsoft.com/office/drawing/2014/main" id="{DB5A13F0-F1BE-4A16-AA32-9EEFD015D72A}"/>
              </a:ext>
            </a:extLst>
          </p:cNvPr>
          <p:cNvSpPr>
            <a:spLocks noChangeArrowheads="1"/>
          </p:cNvSpPr>
          <p:nvPr/>
        </p:nvSpPr>
        <p:spPr bwMode="auto">
          <a:xfrm>
            <a:off x="1945847" y="2463517"/>
            <a:ext cx="398463"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5" name="Freeform 464">
            <a:extLst>
              <a:ext uri="{FF2B5EF4-FFF2-40B4-BE49-F238E27FC236}">
                <a16:creationId xmlns:a16="http://schemas.microsoft.com/office/drawing/2014/main" id="{66F65993-3A5A-4C05-9C4A-607839854F2B}"/>
              </a:ext>
            </a:extLst>
          </p:cNvPr>
          <p:cNvSpPr>
            <a:spLocks noEditPoints="1"/>
          </p:cNvSpPr>
          <p:nvPr/>
        </p:nvSpPr>
        <p:spPr bwMode="auto">
          <a:xfrm>
            <a:off x="2058559" y="2053942"/>
            <a:ext cx="39688" cy="409575"/>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5" y="0"/>
                  <a:pt x="136" y="7"/>
                  <a:pt x="136" y="17"/>
                </a:cubicBezTo>
                <a:cubicBezTo>
                  <a:pt x="136" y="26"/>
                  <a:pt x="105" y="34"/>
                  <a:pt x="68" y="34"/>
                </a:cubicBezTo>
                <a:cubicBezTo>
                  <a:pt x="30" y="34"/>
                  <a:pt x="0" y="26"/>
                  <a:pt x="0" y="17"/>
                </a:cubicBezTo>
                <a:close/>
                <a:moveTo>
                  <a:pt x="0" y="1356"/>
                </a:moveTo>
                <a:cubicBezTo>
                  <a:pt x="0" y="1365"/>
                  <a:pt x="30" y="1373"/>
                  <a:pt x="68" y="1373"/>
                </a:cubicBezTo>
                <a:cubicBezTo>
                  <a:pt x="105" y="1373"/>
                  <a:pt x="136" y="1365"/>
                  <a:pt x="136" y="1356"/>
                </a:cubicBezTo>
                <a:lnTo>
                  <a:pt x="136" y="17"/>
                </a:lnTo>
                <a:cubicBezTo>
                  <a:pt x="136" y="26"/>
                  <a:pt x="105" y="34"/>
                  <a:pt x="68" y="34"/>
                </a:cubicBezTo>
                <a:cubicBezTo>
                  <a:pt x="30" y="34"/>
                  <a:pt x="0" y="26"/>
                  <a:pt x="0" y="17"/>
                </a:cubicBezTo>
                <a:lnTo>
                  <a:pt x="0" y="13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6" name="Freeform 465">
            <a:extLst>
              <a:ext uri="{FF2B5EF4-FFF2-40B4-BE49-F238E27FC236}">
                <a16:creationId xmlns:a16="http://schemas.microsoft.com/office/drawing/2014/main" id="{F03C5EF6-90C7-41A8-97A1-5C395FC2BD2E}"/>
              </a:ext>
            </a:extLst>
          </p:cNvPr>
          <p:cNvSpPr>
            <a:spLocks noEditPoints="1"/>
          </p:cNvSpPr>
          <p:nvPr/>
        </p:nvSpPr>
        <p:spPr bwMode="auto">
          <a:xfrm>
            <a:off x="2058559" y="2053942"/>
            <a:ext cx="39688" cy="409575"/>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5" y="0"/>
                  <a:pt x="136" y="7"/>
                  <a:pt x="136" y="17"/>
                </a:cubicBezTo>
                <a:cubicBezTo>
                  <a:pt x="136" y="26"/>
                  <a:pt x="105" y="34"/>
                  <a:pt x="68" y="34"/>
                </a:cubicBezTo>
                <a:cubicBezTo>
                  <a:pt x="30" y="34"/>
                  <a:pt x="0" y="26"/>
                  <a:pt x="0" y="17"/>
                </a:cubicBezTo>
                <a:close/>
                <a:moveTo>
                  <a:pt x="0" y="1356"/>
                </a:moveTo>
                <a:cubicBezTo>
                  <a:pt x="0" y="1365"/>
                  <a:pt x="30" y="1373"/>
                  <a:pt x="68" y="1373"/>
                </a:cubicBezTo>
                <a:cubicBezTo>
                  <a:pt x="105" y="1373"/>
                  <a:pt x="136" y="1365"/>
                  <a:pt x="136" y="1356"/>
                </a:cubicBezTo>
                <a:lnTo>
                  <a:pt x="136" y="17"/>
                </a:lnTo>
                <a:cubicBezTo>
                  <a:pt x="136" y="26"/>
                  <a:pt x="105" y="34"/>
                  <a:pt x="68" y="34"/>
                </a:cubicBezTo>
                <a:cubicBezTo>
                  <a:pt x="30" y="34"/>
                  <a:pt x="0" y="26"/>
                  <a:pt x="0" y="17"/>
                </a:cubicBezTo>
                <a:lnTo>
                  <a:pt x="0" y="135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7" name="Freeform 466">
            <a:extLst>
              <a:ext uri="{FF2B5EF4-FFF2-40B4-BE49-F238E27FC236}">
                <a16:creationId xmlns:a16="http://schemas.microsoft.com/office/drawing/2014/main" id="{043EA654-7D3D-47CE-9F61-AD5615155FAA}"/>
              </a:ext>
            </a:extLst>
          </p:cNvPr>
          <p:cNvSpPr>
            <a:spLocks/>
          </p:cNvSpPr>
          <p:nvPr/>
        </p:nvSpPr>
        <p:spPr bwMode="auto">
          <a:xfrm>
            <a:off x="1982359" y="2436530"/>
            <a:ext cx="146050" cy="71438"/>
          </a:xfrm>
          <a:custGeom>
            <a:avLst/>
            <a:gdLst>
              <a:gd name="T0" fmla="*/ 23 w 92"/>
              <a:gd name="T1" fmla="*/ 45 h 45"/>
              <a:gd name="T2" fmla="*/ 0 w 92"/>
              <a:gd name="T3" fmla="*/ 45 h 45"/>
              <a:gd name="T4" fmla="*/ 68 w 92"/>
              <a:gd name="T5" fmla="*/ 0 h 45"/>
              <a:gd name="T6" fmla="*/ 92 w 92"/>
              <a:gd name="T7" fmla="*/ 0 h 45"/>
              <a:gd name="T8" fmla="*/ 23 w 92"/>
              <a:gd name="T9" fmla="*/ 45 h 45"/>
            </a:gdLst>
            <a:ahLst/>
            <a:cxnLst>
              <a:cxn ang="0">
                <a:pos x="T0" y="T1"/>
              </a:cxn>
              <a:cxn ang="0">
                <a:pos x="T2" y="T3"/>
              </a:cxn>
              <a:cxn ang="0">
                <a:pos x="T4" y="T5"/>
              </a:cxn>
              <a:cxn ang="0">
                <a:pos x="T6" y="T7"/>
              </a:cxn>
              <a:cxn ang="0">
                <a:pos x="T8" y="T9"/>
              </a:cxn>
            </a:cxnLst>
            <a:rect l="0" t="0" r="r" b="b"/>
            <a:pathLst>
              <a:path w="92" h="45">
                <a:moveTo>
                  <a:pt x="23" y="45"/>
                </a:moveTo>
                <a:lnTo>
                  <a:pt x="0" y="45"/>
                </a:lnTo>
                <a:lnTo>
                  <a:pt x="68" y="0"/>
                </a:lnTo>
                <a:lnTo>
                  <a:pt x="92" y="0"/>
                </a:lnTo>
                <a:lnTo>
                  <a:pt x="23" y="4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8" name="Freeform 467">
            <a:extLst>
              <a:ext uri="{FF2B5EF4-FFF2-40B4-BE49-F238E27FC236}">
                <a16:creationId xmlns:a16="http://schemas.microsoft.com/office/drawing/2014/main" id="{94C7E5B9-4391-4421-8F60-BEC8E338E4A9}"/>
              </a:ext>
            </a:extLst>
          </p:cNvPr>
          <p:cNvSpPr>
            <a:spLocks/>
          </p:cNvSpPr>
          <p:nvPr/>
        </p:nvSpPr>
        <p:spPr bwMode="auto">
          <a:xfrm>
            <a:off x="1982359" y="2436530"/>
            <a:ext cx="146050" cy="71438"/>
          </a:xfrm>
          <a:custGeom>
            <a:avLst/>
            <a:gdLst>
              <a:gd name="T0" fmla="*/ 23 w 92"/>
              <a:gd name="T1" fmla="*/ 45 h 45"/>
              <a:gd name="T2" fmla="*/ 0 w 92"/>
              <a:gd name="T3" fmla="*/ 45 h 45"/>
              <a:gd name="T4" fmla="*/ 68 w 92"/>
              <a:gd name="T5" fmla="*/ 0 h 45"/>
              <a:gd name="T6" fmla="*/ 92 w 92"/>
              <a:gd name="T7" fmla="*/ 0 h 45"/>
              <a:gd name="T8" fmla="*/ 23 w 92"/>
              <a:gd name="T9" fmla="*/ 45 h 45"/>
            </a:gdLst>
            <a:ahLst/>
            <a:cxnLst>
              <a:cxn ang="0">
                <a:pos x="T0" y="T1"/>
              </a:cxn>
              <a:cxn ang="0">
                <a:pos x="T2" y="T3"/>
              </a:cxn>
              <a:cxn ang="0">
                <a:pos x="T4" y="T5"/>
              </a:cxn>
              <a:cxn ang="0">
                <a:pos x="T6" y="T7"/>
              </a:cxn>
              <a:cxn ang="0">
                <a:pos x="T8" y="T9"/>
              </a:cxn>
            </a:cxnLst>
            <a:rect l="0" t="0" r="r" b="b"/>
            <a:pathLst>
              <a:path w="92" h="45">
                <a:moveTo>
                  <a:pt x="23" y="45"/>
                </a:moveTo>
                <a:lnTo>
                  <a:pt x="0" y="45"/>
                </a:lnTo>
                <a:lnTo>
                  <a:pt x="68" y="0"/>
                </a:lnTo>
                <a:lnTo>
                  <a:pt x="92" y="0"/>
                </a:lnTo>
                <a:lnTo>
                  <a:pt x="23" y="45"/>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9" name="Freeform 468">
            <a:extLst>
              <a:ext uri="{FF2B5EF4-FFF2-40B4-BE49-F238E27FC236}">
                <a16:creationId xmlns:a16="http://schemas.microsoft.com/office/drawing/2014/main" id="{55995A67-B85A-4DF7-861B-F164B4DC8143}"/>
              </a:ext>
            </a:extLst>
          </p:cNvPr>
          <p:cNvSpPr>
            <a:spLocks/>
          </p:cNvSpPr>
          <p:nvPr/>
        </p:nvSpPr>
        <p:spPr bwMode="auto">
          <a:xfrm>
            <a:off x="2018872" y="2436530"/>
            <a:ext cx="109538" cy="104775"/>
          </a:xfrm>
          <a:custGeom>
            <a:avLst/>
            <a:gdLst>
              <a:gd name="T0" fmla="*/ 69 w 69"/>
              <a:gd name="T1" fmla="*/ 21 h 66"/>
              <a:gd name="T2" fmla="*/ 0 w 69"/>
              <a:gd name="T3" fmla="*/ 66 h 66"/>
              <a:gd name="T4" fmla="*/ 0 w 69"/>
              <a:gd name="T5" fmla="*/ 45 h 66"/>
              <a:gd name="T6" fmla="*/ 69 w 69"/>
              <a:gd name="T7" fmla="*/ 0 h 66"/>
              <a:gd name="T8" fmla="*/ 69 w 69"/>
              <a:gd name="T9" fmla="*/ 21 h 66"/>
            </a:gdLst>
            <a:ahLst/>
            <a:cxnLst>
              <a:cxn ang="0">
                <a:pos x="T0" y="T1"/>
              </a:cxn>
              <a:cxn ang="0">
                <a:pos x="T2" y="T3"/>
              </a:cxn>
              <a:cxn ang="0">
                <a:pos x="T4" y="T5"/>
              </a:cxn>
              <a:cxn ang="0">
                <a:pos x="T6" y="T7"/>
              </a:cxn>
              <a:cxn ang="0">
                <a:pos x="T8" y="T9"/>
              </a:cxn>
            </a:cxnLst>
            <a:rect l="0" t="0" r="r" b="b"/>
            <a:pathLst>
              <a:path w="69" h="66">
                <a:moveTo>
                  <a:pt x="69" y="21"/>
                </a:moveTo>
                <a:lnTo>
                  <a:pt x="0" y="66"/>
                </a:lnTo>
                <a:lnTo>
                  <a:pt x="0" y="45"/>
                </a:lnTo>
                <a:lnTo>
                  <a:pt x="69" y="0"/>
                </a:lnTo>
                <a:lnTo>
                  <a:pt x="69"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0" name="Freeform 469">
            <a:extLst>
              <a:ext uri="{FF2B5EF4-FFF2-40B4-BE49-F238E27FC236}">
                <a16:creationId xmlns:a16="http://schemas.microsoft.com/office/drawing/2014/main" id="{4FE55636-40D4-4C08-AE87-DEE126C1A7F6}"/>
              </a:ext>
            </a:extLst>
          </p:cNvPr>
          <p:cNvSpPr>
            <a:spLocks/>
          </p:cNvSpPr>
          <p:nvPr/>
        </p:nvSpPr>
        <p:spPr bwMode="auto">
          <a:xfrm>
            <a:off x="2018872" y="2436530"/>
            <a:ext cx="109538" cy="104775"/>
          </a:xfrm>
          <a:custGeom>
            <a:avLst/>
            <a:gdLst>
              <a:gd name="T0" fmla="*/ 69 w 69"/>
              <a:gd name="T1" fmla="*/ 21 h 66"/>
              <a:gd name="T2" fmla="*/ 0 w 69"/>
              <a:gd name="T3" fmla="*/ 66 h 66"/>
              <a:gd name="T4" fmla="*/ 0 w 69"/>
              <a:gd name="T5" fmla="*/ 45 h 66"/>
              <a:gd name="T6" fmla="*/ 69 w 69"/>
              <a:gd name="T7" fmla="*/ 0 h 66"/>
              <a:gd name="T8" fmla="*/ 69 w 69"/>
              <a:gd name="T9" fmla="*/ 21 h 66"/>
            </a:gdLst>
            <a:ahLst/>
            <a:cxnLst>
              <a:cxn ang="0">
                <a:pos x="T0" y="T1"/>
              </a:cxn>
              <a:cxn ang="0">
                <a:pos x="T2" y="T3"/>
              </a:cxn>
              <a:cxn ang="0">
                <a:pos x="T4" y="T5"/>
              </a:cxn>
              <a:cxn ang="0">
                <a:pos x="T6" y="T7"/>
              </a:cxn>
              <a:cxn ang="0">
                <a:pos x="T8" y="T9"/>
              </a:cxn>
            </a:cxnLst>
            <a:rect l="0" t="0" r="r" b="b"/>
            <a:pathLst>
              <a:path w="69" h="66">
                <a:moveTo>
                  <a:pt x="69" y="21"/>
                </a:moveTo>
                <a:lnTo>
                  <a:pt x="0" y="66"/>
                </a:lnTo>
                <a:lnTo>
                  <a:pt x="0" y="45"/>
                </a:lnTo>
                <a:lnTo>
                  <a:pt x="69" y="0"/>
                </a:lnTo>
                <a:lnTo>
                  <a:pt x="69"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1" name="Rectangle 470">
            <a:extLst>
              <a:ext uri="{FF2B5EF4-FFF2-40B4-BE49-F238E27FC236}">
                <a16:creationId xmlns:a16="http://schemas.microsoft.com/office/drawing/2014/main" id="{DF0895B6-7C28-48D5-82D2-4D1E143B2B9E}"/>
              </a:ext>
            </a:extLst>
          </p:cNvPr>
          <p:cNvSpPr>
            <a:spLocks noChangeArrowheads="1"/>
          </p:cNvSpPr>
          <p:nvPr/>
        </p:nvSpPr>
        <p:spPr bwMode="auto">
          <a:xfrm>
            <a:off x="1982359" y="2507967"/>
            <a:ext cx="36513"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2" name="Rectangle 471">
            <a:extLst>
              <a:ext uri="{FF2B5EF4-FFF2-40B4-BE49-F238E27FC236}">
                <a16:creationId xmlns:a16="http://schemas.microsoft.com/office/drawing/2014/main" id="{91B245E7-7D1F-45A6-AF82-0BB1B01B1AC6}"/>
              </a:ext>
            </a:extLst>
          </p:cNvPr>
          <p:cNvSpPr>
            <a:spLocks noChangeArrowheads="1"/>
          </p:cNvSpPr>
          <p:nvPr/>
        </p:nvSpPr>
        <p:spPr bwMode="auto">
          <a:xfrm>
            <a:off x="1982359" y="2507967"/>
            <a:ext cx="36513"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96" name="Picture 472">
            <a:extLst>
              <a:ext uri="{FF2B5EF4-FFF2-40B4-BE49-F238E27FC236}">
                <a16:creationId xmlns:a16="http://schemas.microsoft.com/office/drawing/2014/main" id="{54107875-3949-4321-BC71-8F11F0E95A3C}"/>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004584" y="1888842"/>
            <a:ext cx="4953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3" name="Freeform 473">
            <a:extLst>
              <a:ext uri="{FF2B5EF4-FFF2-40B4-BE49-F238E27FC236}">
                <a16:creationId xmlns:a16="http://schemas.microsoft.com/office/drawing/2014/main" id="{9D1300BB-35CD-4436-9F26-3D0DA0D640F5}"/>
              </a:ext>
            </a:extLst>
          </p:cNvPr>
          <p:cNvSpPr>
            <a:spLocks/>
          </p:cNvSpPr>
          <p:nvPr/>
        </p:nvSpPr>
        <p:spPr bwMode="auto">
          <a:xfrm>
            <a:off x="2801509" y="2988980"/>
            <a:ext cx="173038" cy="90488"/>
          </a:xfrm>
          <a:custGeom>
            <a:avLst/>
            <a:gdLst>
              <a:gd name="T0" fmla="*/ 24 w 109"/>
              <a:gd name="T1" fmla="*/ 57 h 57"/>
              <a:gd name="T2" fmla="*/ 0 w 109"/>
              <a:gd name="T3" fmla="*/ 57 h 57"/>
              <a:gd name="T4" fmla="*/ 86 w 109"/>
              <a:gd name="T5" fmla="*/ 0 h 57"/>
              <a:gd name="T6" fmla="*/ 109 w 109"/>
              <a:gd name="T7" fmla="*/ 0 h 57"/>
              <a:gd name="T8" fmla="*/ 24 w 109"/>
              <a:gd name="T9" fmla="*/ 57 h 57"/>
            </a:gdLst>
            <a:ahLst/>
            <a:cxnLst>
              <a:cxn ang="0">
                <a:pos x="T0" y="T1"/>
              </a:cxn>
              <a:cxn ang="0">
                <a:pos x="T2" y="T3"/>
              </a:cxn>
              <a:cxn ang="0">
                <a:pos x="T4" y="T5"/>
              </a:cxn>
              <a:cxn ang="0">
                <a:pos x="T6" y="T7"/>
              </a:cxn>
              <a:cxn ang="0">
                <a:pos x="T8" y="T9"/>
              </a:cxn>
            </a:cxnLst>
            <a:rect l="0" t="0" r="r" b="b"/>
            <a:pathLst>
              <a:path w="109" h="57">
                <a:moveTo>
                  <a:pt x="24" y="57"/>
                </a:moveTo>
                <a:lnTo>
                  <a:pt x="0" y="57"/>
                </a:lnTo>
                <a:lnTo>
                  <a:pt x="86" y="0"/>
                </a:lnTo>
                <a:lnTo>
                  <a:pt x="109" y="0"/>
                </a:lnTo>
                <a:lnTo>
                  <a:pt x="24"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4" name="Freeform 474">
            <a:extLst>
              <a:ext uri="{FF2B5EF4-FFF2-40B4-BE49-F238E27FC236}">
                <a16:creationId xmlns:a16="http://schemas.microsoft.com/office/drawing/2014/main" id="{EEB04C7C-2B6F-4818-AC24-7097B9A77885}"/>
              </a:ext>
            </a:extLst>
          </p:cNvPr>
          <p:cNvSpPr>
            <a:spLocks/>
          </p:cNvSpPr>
          <p:nvPr/>
        </p:nvSpPr>
        <p:spPr bwMode="auto">
          <a:xfrm>
            <a:off x="2801509" y="2988980"/>
            <a:ext cx="173038" cy="90488"/>
          </a:xfrm>
          <a:custGeom>
            <a:avLst/>
            <a:gdLst>
              <a:gd name="T0" fmla="*/ 24 w 109"/>
              <a:gd name="T1" fmla="*/ 57 h 57"/>
              <a:gd name="T2" fmla="*/ 0 w 109"/>
              <a:gd name="T3" fmla="*/ 57 h 57"/>
              <a:gd name="T4" fmla="*/ 86 w 109"/>
              <a:gd name="T5" fmla="*/ 0 h 57"/>
              <a:gd name="T6" fmla="*/ 109 w 109"/>
              <a:gd name="T7" fmla="*/ 0 h 57"/>
              <a:gd name="T8" fmla="*/ 24 w 109"/>
              <a:gd name="T9" fmla="*/ 57 h 57"/>
            </a:gdLst>
            <a:ahLst/>
            <a:cxnLst>
              <a:cxn ang="0">
                <a:pos x="T0" y="T1"/>
              </a:cxn>
              <a:cxn ang="0">
                <a:pos x="T2" y="T3"/>
              </a:cxn>
              <a:cxn ang="0">
                <a:pos x="T4" y="T5"/>
              </a:cxn>
              <a:cxn ang="0">
                <a:pos x="T6" y="T7"/>
              </a:cxn>
              <a:cxn ang="0">
                <a:pos x="T8" y="T9"/>
              </a:cxn>
            </a:cxnLst>
            <a:rect l="0" t="0" r="r" b="b"/>
            <a:pathLst>
              <a:path w="109" h="57">
                <a:moveTo>
                  <a:pt x="24" y="57"/>
                </a:moveTo>
                <a:lnTo>
                  <a:pt x="0" y="57"/>
                </a:lnTo>
                <a:lnTo>
                  <a:pt x="86" y="0"/>
                </a:lnTo>
                <a:lnTo>
                  <a:pt x="109" y="0"/>
                </a:lnTo>
                <a:lnTo>
                  <a:pt x="24" y="57"/>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5" name="Freeform 475">
            <a:extLst>
              <a:ext uri="{FF2B5EF4-FFF2-40B4-BE49-F238E27FC236}">
                <a16:creationId xmlns:a16="http://schemas.microsoft.com/office/drawing/2014/main" id="{4AEDEF36-6BF3-4273-9F41-9BEC584DA634}"/>
              </a:ext>
            </a:extLst>
          </p:cNvPr>
          <p:cNvSpPr>
            <a:spLocks/>
          </p:cNvSpPr>
          <p:nvPr/>
        </p:nvSpPr>
        <p:spPr bwMode="auto">
          <a:xfrm>
            <a:off x="2839609" y="2988980"/>
            <a:ext cx="134938" cy="123825"/>
          </a:xfrm>
          <a:custGeom>
            <a:avLst/>
            <a:gdLst>
              <a:gd name="T0" fmla="*/ 85 w 85"/>
              <a:gd name="T1" fmla="*/ 21 h 78"/>
              <a:gd name="T2" fmla="*/ 0 w 85"/>
              <a:gd name="T3" fmla="*/ 78 h 78"/>
              <a:gd name="T4" fmla="*/ 0 w 85"/>
              <a:gd name="T5" fmla="*/ 57 h 78"/>
              <a:gd name="T6" fmla="*/ 85 w 85"/>
              <a:gd name="T7" fmla="*/ 0 h 78"/>
              <a:gd name="T8" fmla="*/ 85 w 85"/>
              <a:gd name="T9" fmla="*/ 21 h 78"/>
            </a:gdLst>
            <a:ahLst/>
            <a:cxnLst>
              <a:cxn ang="0">
                <a:pos x="T0" y="T1"/>
              </a:cxn>
              <a:cxn ang="0">
                <a:pos x="T2" y="T3"/>
              </a:cxn>
              <a:cxn ang="0">
                <a:pos x="T4" y="T5"/>
              </a:cxn>
              <a:cxn ang="0">
                <a:pos x="T6" y="T7"/>
              </a:cxn>
              <a:cxn ang="0">
                <a:pos x="T8" y="T9"/>
              </a:cxn>
            </a:cxnLst>
            <a:rect l="0" t="0" r="r" b="b"/>
            <a:pathLst>
              <a:path w="85" h="78">
                <a:moveTo>
                  <a:pt x="85" y="21"/>
                </a:moveTo>
                <a:lnTo>
                  <a:pt x="0" y="78"/>
                </a:lnTo>
                <a:lnTo>
                  <a:pt x="0" y="57"/>
                </a:lnTo>
                <a:lnTo>
                  <a:pt x="85" y="0"/>
                </a:lnTo>
                <a:lnTo>
                  <a:pt x="85"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6" name="Freeform 476">
            <a:extLst>
              <a:ext uri="{FF2B5EF4-FFF2-40B4-BE49-F238E27FC236}">
                <a16:creationId xmlns:a16="http://schemas.microsoft.com/office/drawing/2014/main" id="{E10C26E6-2FD0-4955-BB1B-5068A69B6359}"/>
              </a:ext>
            </a:extLst>
          </p:cNvPr>
          <p:cNvSpPr>
            <a:spLocks/>
          </p:cNvSpPr>
          <p:nvPr/>
        </p:nvSpPr>
        <p:spPr bwMode="auto">
          <a:xfrm>
            <a:off x="2839609" y="2988980"/>
            <a:ext cx="134938" cy="123825"/>
          </a:xfrm>
          <a:custGeom>
            <a:avLst/>
            <a:gdLst>
              <a:gd name="T0" fmla="*/ 85 w 85"/>
              <a:gd name="T1" fmla="*/ 21 h 78"/>
              <a:gd name="T2" fmla="*/ 0 w 85"/>
              <a:gd name="T3" fmla="*/ 78 h 78"/>
              <a:gd name="T4" fmla="*/ 0 w 85"/>
              <a:gd name="T5" fmla="*/ 57 h 78"/>
              <a:gd name="T6" fmla="*/ 85 w 85"/>
              <a:gd name="T7" fmla="*/ 0 h 78"/>
              <a:gd name="T8" fmla="*/ 85 w 85"/>
              <a:gd name="T9" fmla="*/ 21 h 78"/>
            </a:gdLst>
            <a:ahLst/>
            <a:cxnLst>
              <a:cxn ang="0">
                <a:pos x="T0" y="T1"/>
              </a:cxn>
              <a:cxn ang="0">
                <a:pos x="T2" y="T3"/>
              </a:cxn>
              <a:cxn ang="0">
                <a:pos x="T4" y="T5"/>
              </a:cxn>
              <a:cxn ang="0">
                <a:pos x="T6" y="T7"/>
              </a:cxn>
              <a:cxn ang="0">
                <a:pos x="T8" y="T9"/>
              </a:cxn>
            </a:cxnLst>
            <a:rect l="0" t="0" r="r" b="b"/>
            <a:pathLst>
              <a:path w="85" h="78">
                <a:moveTo>
                  <a:pt x="85" y="21"/>
                </a:moveTo>
                <a:lnTo>
                  <a:pt x="0" y="78"/>
                </a:lnTo>
                <a:lnTo>
                  <a:pt x="0" y="57"/>
                </a:lnTo>
                <a:lnTo>
                  <a:pt x="85" y="0"/>
                </a:lnTo>
                <a:lnTo>
                  <a:pt x="85"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7" name="Rectangle 477">
            <a:extLst>
              <a:ext uri="{FF2B5EF4-FFF2-40B4-BE49-F238E27FC236}">
                <a16:creationId xmlns:a16="http://schemas.microsoft.com/office/drawing/2014/main" id="{BF4F5964-938D-4AFD-9DAB-27AD219FF2AC}"/>
              </a:ext>
            </a:extLst>
          </p:cNvPr>
          <p:cNvSpPr>
            <a:spLocks noChangeArrowheads="1"/>
          </p:cNvSpPr>
          <p:nvPr/>
        </p:nvSpPr>
        <p:spPr bwMode="auto">
          <a:xfrm>
            <a:off x="2801509" y="3079467"/>
            <a:ext cx="3810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8" name="Rectangle 478">
            <a:extLst>
              <a:ext uri="{FF2B5EF4-FFF2-40B4-BE49-F238E27FC236}">
                <a16:creationId xmlns:a16="http://schemas.microsoft.com/office/drawing/2014/main" id="{DFDFB5CE-6D65-43C5-B042-466E34AA65D8}"/>
              </a:ext>
            </a:extLst>
          </p:cNvPr>
          <p:cNvSpPr>
            <a:spLocks noChangeArrowheads="1"/>
          </p:cNvSpPr>
          <p:nvPr/>
        </p:nvSpPr>
        <p:spPr bwMode="auto">
          <a:xfrm>
            <a:off x="2801509" y="3079467"/>
            <a:ext cx="3810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9" name="Freeform 479">
            <a:extLst>
              <a:ext uri="{FF2B5EF4-FFF2-40B4-BE49-F238E27FC236}">
                <a16:creationId xmlns:a16="http://schemas.microsoft.com/office/drawing/2014/main" id="{C2E4A889-0622-439F-8152-6C72577BBACF}"/>
              </a:ext>
            </a:extLst>
          </p:cNvPr>
          <p:cNvSpPr>
            <a:spLocks/>
          </p:cNvSpPr>
          <p:nvPr/>
        </p:nvSpPr>
        <p:spPr bwMode="auto">
          <a:xfrm>
            <a:off x="2690384" y="3060417"/>
            <a:ext cx="420688" cy="19050"/>
          </a:xfrm>
          <a:custGeom>
            <a:avLst/>
            <a:gdLst>
              <a:gd name="T0" fmla="*/ 252 w 265"/>
              <a:gd name="T1" fmla="*/ 12 h 12"/>
              <a:gd name="T2" fmla="*/ 0 w 265"/>
              <a:gd name="T3" fmla="*/ 12 h 12"/>
              <a:gd name="T4" fmla="*/ 14 w 265"/>
              <a:gd name="T5" fmla="*/ 0 h 12"/>
              <a:gd name="T6" fmla="*/ 265 w 265"/>
              <a:gd name="T7" fmla="*/ 0 h 12"/>
              <a:gd name="T8" fmla="*/ 252 w 265"/>
              <a:gd name="T9" fmla="*/ 12 h 12"/>
            </a:gdLst>
            <a:ahLst/>
            <a:cxnLst>
              <a:cxn ang="0">
                <a:pos x="T0" y="T1"/>
              </a:cxn>
              <a:cxn ang="0">
                <a:pos x="T2" y="T3"/>
              </a:cxn>
              <a:cxn ang="0">
                <a:pos x="T4" y="T5"/>
              </a:cxn>
              <a:cxn ang="0">
                <a:pos x="T6" y="T7"/>
              </a:cxn>
              <a:cxn ang="0">
                <a:pos x="T8" y="T9"/>
              </a:cxn>
            </a:cxnLst>
            <a:rect l="0" t="0" r="r" b="b"/>
            <a:pathLst>
              <a:path w="265" h="12">
                <a:moveTo>
                  <a:pt x="252" y="12"/>
                </a:moveTo>
                <a:lnTo>
                  <a:pt x="0" y="12"/>
                </a:lnTo>
                <a:lnTo>
                  <a:pt x="14" y="0"/>
                </a:lnTo>
                <a:lnTo>
                  <a:pt x="265" y="0"/>
                </a:lnTo>
                <a:lnTo>
                  <a:pt x="252" y="1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0" name="Freeform 480">
            <a:extLst>
              <a:ext uri="{FF2B5EF4-FFF2-40B4-BE49-F238E27FC236}">
                <a16:creationId xmlns:a16="http://schemas.microsoft.com/office/drawing/2014/main" id="{940F26F2-C7F5-4F7D-BF82-0EC5343E72F9}"/>
              </a:ext>
            </a:extLst>
          </p:cNvPr>
          <p:cNvSpPr>
            <a:spLocks/>
          </p:cNvSpPr>
          <p:nvPr/>
        </p:nvSpPr>
        <p:spPr bwMode="auto">
          <a:xfrm>
            <a:off x="2690384" y="3060417"/>
            <a:ext cx="420688" cy="19050"/>
          </a:xfrm>
          <a:custGeom>
            <a:avLst/>
            <a:gdLst>
              <a:gd name="T0" fmla="*/ 252 w 265"/>
              <a:gd name="T1" fmla="*/ 12 h 12"/>
              <a:gd name="T2" fmla="*/ 0 w 265"/>
              <a:gd name="T3" fmla="*/ 12 h 12"/>
              <a:gd name="T4" fmla="*/ 14 w 265"/>
              <a:gd name="T5" fmla="*/ 0 h 12"/>
              <a:gd name="T6" fmla="*/ 265 w 265"/>
              <a:gd name="T7" fmla="*/ 0 h 12"/>
              <a:gd name="T8" fmla="*/ 252 w 265"/>
              <a:gd name="T9" fmla="*/ 12 h 12"/>
            </a:gdLst>
            <a:ahLst/>
            <a:cxnLst>
              <a:cxn ang="0">
                <a:pos x="T0" y="T1"/>
              </a:cxn>
              <a:cxn ang="0">
                <a:pos x="T2" y="T3"/>
              </a:cxn>
              <a:cxn ang="0">
                <a:pos x="T4" y="T5"/>
              </a:cxn>
              <a:cxn ang="0">
                <a:pos x="T6" y="T7"/>
              </a:cxn>
              <a:cxn ang="0">
                <a:pos x="T8" y="T9"/>
              </a:cxn>
            </a:cxnLst>
            <a:rect l="0" t="0" r="r" b="b"/>
            <a:pathLst>
              <a:path w="265" h="12">
                <a:moveTo>
                  <a:pt x="252" y="12"/>
                </a:moveTo>
                <a:lnTo>
                  <a:pt x="0" y="12"/>
                </a:lnTo>
                <a:lnTo>
                  <a:pt x="14" y="0"/>
                </a:lnTo>
                <a:lnTo>
                  <a:pt x="265" y="0"/>
                </a:lnTo>
                <a:lnTo>
                  <a:pt x="252" y="1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1" name="Freeform 481">
            <a:extLst>
              <a:ext uri="{FF2B5EF4-FFF2-40B4-BE49-F238E27FC236}">
                <a16:creationId xmlns:a16="http://schemas.microsoft.com/office/drawing/2014/main" id="{44E1D7C4-672F-4D8B-BFC3-0F759F8C9096}"/>
              </a:ext>
            </a:extLst>
          </p:cNvPr>
          <p:cNvSpPr>
            <a:spLocks/>
          </p:cNvSpPr>
          <p:nvPr/>
        </p:nvSpPr>
        <p:spPr bwMode="auto">
          <a:xfrm>
            <a:off x="3090434" y="3060417"/>
            <a:ext cx="20638" cy="52388"/>
          </a:xfrm>
          <a:custGeom>
            <a:avLst/>
            <a:gdLst>
              <a:gd name="T0" fmla="*/ 13 w 13"/>
              <a:gd name="T1" fmla="*/ 21 h 33"/>
              <a:gd name="T2" fmla="*/ 0 w 13"/>
              <a:gd name="T3" fmla="*/ 33 h 33"/>
              <a:gd name="T4" fmla="*/ 0 w 13"/>
              <a:gd name="T5" fmla="*/ 12 h 33"/>
              <a:gd name="T6" fmla="*/ 13 w 13"/>
              <a:gd name="T7" fmla="*/ 0 h 33"/>
              <a:gd name="T8" fmla="*/ 13 w 13"/>
              <a:gd name="T9" fmla="*/ 21 h 33"/>
            </a:gdLst>
            <a:ahLst/>
            <a:cxnLst>
              <a:cxn ang="0">
                <a:pos x="T0" y="T1"/>
              </a:cxn>
              <a:cxn ang="0">
                <a:pos x="T2" y="T3"/>
              </a:cxn>
              <a:cxn ang="0">
                <a:pos x="T4" y="T5"/>
              </a:cxn>
              <a:cxn ang="0">
                <a:pos x="T6" y="T7"/>
              </a:cxn>
              <a:cxn ang="0">
                <a:pos x="T8" y="T9"/>
              </a:cxn>
            </a:cxnLst>
            <a:rect l="0" t="0" r="r" b="b"/>
            <a:pathLst>
              <a:path w="13" h="33">
                <a:moveTo>
                  <a:pt x="13" y="21"/>
                </a:moveTo>
                <a:lnTo>
                  <a:pt x="0" y="33"/>
                </a:lnTo>
                <a:lnTo>
                  <a:pt x="0" y="12"/>
                </a:lnTo>
                <a:lnTo>
                  <a:pt x="13" y="0"/>
                </a:lnTo>
                <a:lnTo>
                  <a:pt x="13"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2" name="Freeform 482">
            <a:extLst>
              <a:ext uri="{FF2B5EF4-FFF2-40B4-BE49-F238E27FC236}">
                <a16:creationId xmlns:a16="http://schemas.microsoft.com/office/drawing/2014/main" id="{81C83DBD-72D3-4E92-8268-84463717770D}"/>
              </a:ext>
            </a:extLst>
          </p:cNvPr>
          <p:cNvSpPr>
            <a:spLocks/>
          </p:cNvSpPr>
          <p:nvPr/>
        </p:nvSpPr>
        <p:spPr bwMode="auto">
          <a:xfrm>
            <a:off x="3090434" y="3060417"/>
            <a:ext cx="20638" cy="52388"/>
          </a:xfrm>
          <a:custGeom>
            <a:avLst/>
            <a:gdLst>
              <a:gd name="T0" fmla="*/ 13 w 13"/>
              <a:gd name="T1" fmla="*/ 21 h 33"/>
              <a:gd name="T2" fmla="*/ 0 w 13"/>
              <a:gd name="T3" fmla="*/ 33 h 33"/>
              <a:gd name="T4" fmla="*/ 0 w 13"/>
              <a:gd name="T5" fmla="*/ 12 h 33"/>
              <a:gd name="T6" fmla="*/ 13 w 13"/>
              <a:gd name="T7" fmla="*/ 0 h 33"/>
              <a:gd name="T8" fmla="*/ 13 w 13"/>
              <a:gd name="T9" fmla="*/ 21 h 33"/>
            </a:gdLst>
            <a:ahLst/>
            <a:cxnLst>
              <a:cxn ang="0">
                <a:pos x="T0" y="T1"/>
              </a:cxn>
              <a:cxn ang="0">
                <a:pos x="T2" y="T3"/>
              </a:cxn>
              <a:cxn ang="0">
                <a:pos x="T4" y="T5"/>
              </a:cxn>
              <a:cxn ang="0">
                <a:pos x="T6" y="T7"/>
              </a:cxn>
              <a:cxn ang="0">
                <a:pos x="T8" y="T9"/>
              </a:cxn>
            </a:cxnLst>
            <a:rect l="0" t="0" r="r" b="b"/>
            <a:pathLst>
              <a:path w="13" h="33">
                <a:moveTo>
                  <a:pt x="13" y="21"/>
                </a:moveTo>
                <a:lnTo>
                  <a:pt x="0" y="33"/>
                </a:lnTo>
                <a:lnTo>
                  <a:pt x="0" y="12"/>
                </a:lnTo>
                <a:lnTo>
                  <a:pt x="13" y="0"/>
                </a:lnTo>
                <a:lnTo>
                  <a:pt x="13"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3" name="Rectangle 483">
            <a:extLst>
              <a:ext uri="{FF2B5EF4-FFF2-40B4-BE49-F238E27FC236}">
                <a16:creationId xmlns:a16="http://schemas.microsoft.com/office/drawing/2014/main" id="{3B903550-740B-4F73-A70E-FF59B7AED7B2}"/>
              </a:ext>
            </a:extLst>
          </p:cNvPr>
          <p:cNvSpPr>
            <a:spLocks noChangeArrowheads="1"/>
          </p:cNvSpPr>
          <p:nvPr/>
        </p:nvSpPr>
        <p:spPr bwMode="auto">
          <a:xfrm>
            <a:off x="2690384" y="3079467"/>
            <a:ext cx="40005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4" name="Rectangle 484">
            <a:extLst>
              <a:ext uri="{FF2B5EF4-FFF2-40B4-BE49-F238E27FC236}">
                <a16:creationId xmlns:a16="http://schemas.microsoft.com/office/drawing/2014/main" id="{879B3194-C0FC-4593-9208-2B902ECB7158}"/>
              </a:ext>
            </a:extLst>
          </p:cNvPr>
          <p:cNvSpPr>
            <a:spLocks noChangeArrowheads="1"/>
          </p:cNvSpPr>
          <p:nvPr/>
        </p:nvSpPr>
        <p:spPr bwMode="auto">
          <a:xfrm>
            <a:off x="2690384" y="3079467"/>
            <a:ext cx="40005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5" name="Freeform 485">
            <a:extLst>
              <a:ext uri="{FF2B5EF4-FFF2-40B4-BE49-F238E27FC236}">
                <a16:creationId xmlns:a16="http://schemas.microsoft.com/office/drawing/2014/main" id="{29F53120-D7C2-462A-AE20-741C3E15D062}"/>
              </a:ext>
            </a:extLst>
          </p:cNvPr>
          <p:cNvSpPr>
            <a:spLocks noEditPoints="1"/>
          </p:cNvSpPr>
          <p:nvPr/>
        </p:nvSpPr>
        <p:spPr bwMode="auto">
          <a:xfrm>
            <a:off x="2803097" y="2668305"/>
            <a:ext cx="39688" cy="411163"/>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6" y="0"/>
                  <a:pt x="136" y="7"/>
                  <a:pt x="136" y="17"/>
                </a:cubicBezTo>
                <a:cubicBezTo>
                  <a:pt x="136" y="26"/>
                  <a:pt x="106" y="34"/>
                  <a:pt x="68" y="34"/>
                </a:cubicBezTo>
                <a:cubicBezTo>
                  <a:pt x="30" y="34"/>
                  <a:pt x="0" y="26"/>
                  <a:pt x="0" y="17"/>
                </a:cubicBezTo>
                <a:close/>
                <a:moveTo>
                  <a:pt x="0" y="1356"/>
                </a:moveTo>
                <a:cubicBezTo>
                  <a:pt x="0" y="1365"/>
                  <a:pt x="30" y="1373"/>
                  <a:pt x="68" y="1373"/>
                </a:cubicBezTo>
                <a:cubicBezTo>
                  <a:pt x="106" y="1373"/>
                  <a:pt x="136" y="1365"/>
                  <a:pt x="136" y="1356"/>
                </a:cubicBezTo>
                <a:lnTo>
                  <a:pt x="136" y="17"/>
                </a:lnTo>
                <a:cubicBezTo>
                  <a:pt x="136" y="26"/>
                  <a:pt x="106" y="34"/>
                  <a:pt x="68" y="34"/>
                </a:cubicBezTo>
                <a:cubicBezTo>
                  <a:pt x="30" y="34"/>
                  <a:pt x="0" y="26"/>
                  <a:pt x="0" y="17"/>
                </a:cubicBezTo>
                <a:lnTo>
                  <a:pt x="0" y="13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8" name="Freeform 486">
            <a:extLst>
              <a:ext uri="{FF2B5EF4-FFF2-40B4-BE49-F238E27FC236}">
                <a16:creationId xmlns:a16="http://schemas.microsoft.com/office/drawing/2014/main" id="{9EDE1C23-9268-4531-84A7-7CACE22722F0}"/>
              </a:ext>
            </a:extLst>
          </p:cNvPr>
          <p:cNvSpPr>
            <a:spLocks noEditPoints="1"/>
          </p:cNvSpPr>
          <p:nvPr/>
        </p:nvSpPr>
        <p:spPr bwMode="auto">
          <a:xfrm>
            <a:off x="2803097" y="2668305"/>
            <a:ext cx="39688" cy="411163"/>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6" y="0"/>
                  <a:pt x="136" y="7"/>
                  <a:pt x="136" y="17"/>
                </a:cubicBezTo>
                <a:cubicBezTo>
                  <a:pt x="136" y="26"/>
                  <a:pt x="106" y="34"/>
                  <a:pt x="68" y="34"/>
                </a:cubicBezTo>
                <a:cubicBezTo>
                  <a:pt x="30" y="34"/>
                  <a:pt x="0" y="26"/>
                  <a:pt x="0" y="17"/>
                </a:cubicBezTo>
                <a:close/>
                <a:moveTo>
                  <a:pt x="0" y="1356"/>
                </a:moveTo>
                <a:cubicBezTo>
                  <a:pt x="0" y="1365"/>
                  <a:pt x="30" y="1373"/>
                  <a:pt x="68" y="1373"/>
                </a:cubicBezTo>
                <a:cubicBezTo>
                  <a:pt x="106" y="1373"/>
                  <a:pt x="136" y="1365"/>
                  <a:pt x="136" y="1356"/>
                </a:cubicBezTo>
                <a:lnTo>
                  <a:pt x="136" y="17"/>
                </a:lnTo>
                <a:cubicBezTo>
                  <a:pt x="136" y="26"/>
                  <a:pt x="106" y="34"/>
                  <a:pt x="68" y="34"/>
                </a:cubicBezTo>
                <a:cubicBezTo>
                  <a:pt x="30" y="34"/>
                  <a:pt x="0" y="26"/>
                  <a:pt x="0" y="17"/>
                </a:cubicBezTo>
                <a:lnTo>
                  <a:pt x="0" y="135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9" name="Freeform 487">
            <a:extLst>
              <a:ext uri="{FF2B5EF4-FFF2-40B4-BE49-F238E27FC236}">
                <a16:creationId xmlns:a16="http://schemas.microsoft.com/office/drawing/2014/main" id="{1F7BB777-94DB-4F8B-A128-55DCAD02669F}"/>
              </a:ext>
            </a:extLst>
          </p:cNvPr>
          <p:cNvSpPr>
            <a:spLocks/>
          </p:cNvSpPr>
          <p:nvPr/>
        </p:nvSpPr>
        <p:spPr bwMode="auto">
          <a:xfrm>
            <a:off x="2726897" y="3050892"/>
            <a:ext cx="146050" cy="73025"/>
          </a:xfrm>
          <a:custGeom>
            <a:avLst/>
            <a:gdLst>
              <a:gd name="T0" fmla="*/ 23 w 92"/>
              <a:gd name="T1" fmla="*/ 46 h 46"/>
              <a:gd name="T2" fmla="*/ 0 w 92"/>
              <a:gd name="T3" fmla="*/ 46 h 46"/>
              <a:gd name="T4" fmla="*/ 68 w 92"/>
              <a:gd name="T5" fmla="*/ 0 h 46"/>
              <a:gd name="T6" fmla="*/ 92 w 92"/>
              <a:gd name="T7" fmla="*/ 0 h 46"/>
              <a:gd name="T8" fmla="*/ 23 w 92"/>
              <a:gd name="T9" fmla="*/ 46 h 46"/>
            </a:gdLst>
            <a:ahLst/>
            <a:cxnLst>
              <a:cxn ang="0">
                <a:pos x="T0" y="T1"/>
              </a:cxn>
              <a:cxn ang="0">
                <a:pos x="T2" y="T3"/>
              </a:cxn>
              <a:cxn ang="0">
                <a:pos x="T4" y="T5"/>
              </a:cxn>
              <a:cxn ang="0">
                <a:pos x="T6" y="T7"/>
              </a:cxn>
              <a:cxn ang="0">
                <a:pos x="T8" y="T9"/>
              </a:cxn>
            </a:cxnLst>
            <a:rect l="0" t="0" r="r" b="b"/>
            <a:pathLst>
              <a:path w="92" h="46">
                <a:moveTo>
                  <a:pt x="23" y="46"/>
                </a:moveTo>
                <a:lnTo>
                  <a:pt x="0" y="46"/>
                </a:lnTo>
                <a:lnTo>
                  <a:pt x="68" y="0"/>
                </a:lnTo>
                <a:lnTo>
                  <a:pt x="92" y="0"/>
                </a:lnTo>
                <a:lnTo>
                  <a:pt x="23" y="4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0" name="Freeform 488">
            <a:extLst>
              <a:ext uri="{FF2B5EF4-FFF2-40B4-BE49-F238E27FC236}">
                <a16:creationId xmlns:a16="http://schemas.microsoft.com/office/drawing/2014/main" id="{664E5515-3C15-467E-9FAB-DC54775DE8B4}"/>
              </a:ext>
            </a:extLst>
          </p:cNvPr>
          <p:cNvSpPr>
            <a:spLocks/>
          </p:cNvSpPr>
          <p:nvPr/>
        </p:nvSpPr>
        <p:spPr bwMode="auto">
          <a:xfrm>
            <a:off x="2726897" y="3050892"/>
            <a:ext cx="146050" cy="73025"/>
          </a:xfrm>
          <a:custGeom>
            <a:avLst/>
            <a:gdLst>
              <a:gd name="T0" fmla="*/ 23 w 92"/>
              <a:gd name="T1" fmla="*/ 46 h 46"/>
              <a:gd name="T2" fmla="*/ 0 w 92"/>
              <a:gd name="T3" fmla="*/ 46 h 46"/>
              <a:gd name="T4" fmla="*/ 68 w 92"/>
              <a:gd name="T5" fmla="*/ 0 h 46"/>
              <a:gd name="T6" fmla="*/ 92 w 92"/>
              <a:gd name="T7" fmla="*/ 0 h 46"/>
              <a:gd name="T8" fmla="*/ 23 w 92"/>
              <a:gd name="T9" fmla="*/ 46 h 46"/>
            </a:gdLst>
            <a:ahLst/>
            <a:cxnLst>
              <a:cxn ang="0">
                <a:pos x="T0" y="T1"/>
              </a:cxn>
              <a:cxn ang="0">
                <a:pos x="T2" y="T3"/>
              </a:cxn>
              <a:cxn ang="0">
                <a:pos x="T4" y="T5"/>
              </a:cxn>
              <a:cxn ang="0">
                <a:pos x="T6" y="T7"/>
              </a:cxn>
              <a:cxn ang="0">
                <a:pos x="T8" y="T9"/>
              </a:cxn>
            </a:cxnLst>
            <a:rect l="0" t="0" r="r" b="b"/>
            <a:pathLst>
              <a:path w="92" h="46">
                <a:moveTo>
                  <a:pt x="23" y="46"/>
                </a:moveTo>
                <a:lnTo>
                  <a:pt x="0" y="46"/>
                </a:lnTo>
                <a:lnTo>
                  <a:pt x="68" y="0"/>
                </a:lnTo>
                <a:lnTo>
                  <a:pt x="92" y="0"/>
                </a:lnTo>
                <a:lnTo>
                  <a:pt x="23" y="4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1" name="Freeform 489">
            <a:extLst>
              <a:ext uri="{FF2B5EF4-FFF2-40B4-BE49-F238E27FC236}">
                <a16:creationId xmlns:a16="http://schemas.microsoft.com/office/drawing/2014/main" id="{B40ED803-E25D-4555-B834-A6ED18C9E169}"/>
              </a:ext>
            </a:extLst>
          </p:cNvPr>
          <p:cNvSpPr>
            <a:spLocks/>
          </p:cNvSpPr>
          <p:nvPr/>
        </p:nvSpPr>
        <p:spPr bwMode="auto">
          <a:xfrm>
            <a:off x="2763409" y="3050892"/>
            <a:ext cx="109538" cy="104775"/>
          </a:xfrm>
          <a:custGeom>
            <a:avLst/>
            <a:gdLst>
              <a:gd name="T0" fmla="*/ 69 w 69"/>
              <a:gd name="T1" fmla="*/ 21 h 66"/>
              <a:gd name="T2" fmla="*/ 0 w 69"/>
              <a:gd name="T3" fmla="*/ 66 h 66"/>
              <a:gd name="T4" fmla="*/ 0 w 69"/>
              <a:gd name="T5" fmla="*/ 46 h 66"/>
              <a:gd name="T6" fmla="*/ 69 w 69"/>
              <a:gd name="T7" fmla="*/ 0 h 66"/>
              <a:gd name="T8" fmla="*/ 69 w 69"/>
              <a:gd name="T9" fmla="*/ 21 h 66"/>
            </a:gdLst>
            <a:ahLst/>
            <a:cxnLst>
              <a:cxn ang="0">
                <a:pos x="T0" y="T1"/>
              </a:cxn>
              <a:cxn ang="0">
                <a:pos x="T2" y="T3"/>
              </a:cxn>
              <a:cxn ang="0">
                <a:pos x="T4" y="T5"/>
              </a:cxn>
              <a:cxn ang="0">
                <a:pos x="T6" y="T7"/>
              </a:cxn>
              <a:cxn ang="0">
                <a:pos x="T8" y="T9"/>
              </a:cxn>
            </a:cxnLst>
            <a:rect l="0" t="0" r="r" b="b"/>
            <a:pathLst>
              <a:path w="69" h="66">
                <a:moveTo>
                  <a:pt x="69" y="21"/>
                </a:moveTo>
                <a:lnTo>
                  <a:pt x="0" y="66"/>
                </a:lnTo>
                <a:lnTo>
                  <a:pt x="0" y="46"/>
                </a:lnTo>
                <a:lnTo>
                  <a:pt x="69" y="0"/>
                </a:lnTo>
                <a:lnTo>
                  <a:pt x="69"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2" name="Freeform 490">
            <a:extLst>
              <a:ext uri="{FF2B5EF4-FFF2-40B4-BE49-F238E27FC236}">
                <a16:creationId xmlns:a16="http://schemas.microsoft.com/office/drawing/2014/main" id="{B3813092-11E1-4466-AC45-8B12FF734019}"/>
              </a:ext>
            </a:extLst>
          </p:cNvPr>
          <p:cNvSpPr>
            <a:spLocks/>
          </p:cNvSpPr>
          <p:nvPr/>
        </p:nvSpPr>
        <p:spPr bwMode="auto">
          <a:xfrm>
            <a:off x="2763409" y="3050892"/>
            <a:ext cx="109538" cy="104775"/>
          </a:xfrm>
          <a:custGeom>
            <a:avLst/>
            <a:gdLst>
              <a:gd name="T0" fmla="*/ 69 w 69"/>
              <a:gd name="T1" fmla="*/ 21 h 66"/>
              <a:gd name="T2" fmla="*/ 0 w 69"/>
              <a:gd name="T3" fmla="*/ 66 h 66"/>
              <a:gd name="T4" fmla="*/ 0 w 69"/>
              <a:gd name="T5" fmla="*/ 46 h 66"/>
              <a:gd name="T6" fmla="*/ 69 w 69"/>
              <a:gd name="T7" fmla="*/ 0 h 66"/>
              <a:gd name="T8" fmla="*/ 69 w 69"/>
              <a:gd name="T9" fmla="*/ 21 h 66"/>
            </a:gdLst>
            <a:ahLst/>
            <a:cxnLst>
              <a:cxn ang="0">
                <a:pos x="T0" y="T1"/>
              </a:cxn>
              <a:cxn ang="0">
                <a:pos x="T2" y="T3"/>
              </a:cxn>
              <a:cxn ang="0">
                <a:pos x="T4" y="T5"/>
              </a:cxn>
              <a:cxn ang="0">
                <a:pos x="T6" y="T7"/>
              </a:cxn>
              <a:cxn ang="0">
                <a:pos x="T8" y="T9"/>
              </a:cxn>
            </a:cxnLst>
            <a:rect l="0" t="0" r="r" b="b"/>
            <a:pathLst>
              <a:path w="69" h="66">
                <a:moveTo>
                  <a:pt x="69" y="21"/>
                </a:moveTo>
                <a:lnTo>
                  <a:pt x="0" y="66"/>
                </a:lnTo>
                <a:lnTo>
                  <a:pt x="0" y="46"/>
                </a:lnTo>
                <a:lnTo>
                  <a:pt x="69" y="0"/>
                </a:lnTo>
                <a:lnTo>
                  <a:pt x="69"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3" name="Rectangle 491">
            <a:extLst>
              <a:ext uri="{FF2B5EF4-FFF2-40B4-BE49-F238E27FC236}">
                <a16:creationId xmlns:a16="http://schemas.microsoft.com/office/drawing/2014/main" id="{FCAEC827-18D3-409F-A20B-EEC60BA536C6}"/>
              </a:ext>
            </a:extLst>
          </p:cNvPr>
          <p:cNvSpPr>
            <a:spLocks noChangeArrowheads="1"/>
          </p:cNvSpPr>
          <p:nvPr/>
        </p:nvSpPr>
        <p:spPr bwMode="auto">
          <a:xfrm>
            <a:off x="2726897" y="3123917"/>
            <a:ext cx="36513" cy="31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4" name="Rectangle 492">
            <a:extLst>
              <a:ext uri="{FF2B5EF4-FFF2-40B4-BE49-F238E27FC236}">
                <a16:creationId xmlns:a16="http://schemas.microsoft.com/office/drawing/2014/main" id="{FAB79F60-ACB9-4668-AF4C-25F08B9F7CEE}"/>
              </a:ext>
            </a:extLst>
          </p:cNvPr>
          <p:cNvSpPr>
            <a:spLocks noChangeArrowheads="1"/>
          </p:cNvSpPr>
          <p:nvPr/>
        </p:nvSpPr>
        <p:spPr bwMode="auto">
          <a:xfrm>
            <a:off x="2726897" y="3123917"/>
            <a:ext cx="36513" cy="31750"/>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17" name="Picture 493">
            <a:extLst>
              <a:ext uri="{FF2B5EF4-FFF2-40B4-BE49-F238E27FC236}">
                <a16:creationId xmlns:a16="http://schemas.microsoft.com/office/drawing/2014/main" id="{4EF83283-D8B1-4027-B917-6619CE057486}"/>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696734" y="242383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8" name="Picture 494">
            <a:extLst>
              <a:ext uri="{FF2B5EF4-FFF2-40B4-BE49-F238E27FC236}">
                <a16:creationId xmlns:a16="http://schemas.microsoft.com/office/drawing/2014/main" id="{5834ABF9-8B30-473F-8C17-B8BCC99F0C4C}"/>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696734" y="242383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5" name="Freeform 495">
            <a:extLst>
              <a:ext uri="{FF2B5EF4-FFF2-40B4-BE49-F238E27FC236}">
                <a16:creationId xmlns:a16="http://schemas.microsoft.com/office/drawing/2014/main" id="{AF5AB05F-57D2-447C-ADC3-F9030E11DEA9}"/>
              </a:ext>
            </a:extLst>
          </p:cNvPr>
          <p:cNvSpPr>
            <a:spLocks/>
          </p:cNvSpPr>
          <p:nvPr/>
        </p:nvSpPr>
        <p:spPr bwMode="auto">
          <a:xfrm>
            <a:off x="2147459" y="3368392"/>
            <a:ext cx="173038" cy="90488"/>
          </a:xfrm>
          <a:custGeom>
            <a:avLst/>
            <a:gdLst>
              <a:gd name="T0" fmla="*/ 24 w 109"/>
              <a:gd name="T1" fmla="*/ 57 h 57"/>
              <a:gd name="T2" fmla="*/ 0 w 109"/>
              <a:gd name="T3" fmla="*/ 57 h 57"/>
              <a:gd name="T4" fmla="*/ 86 w 109"/>
              <a:gd name="T5" fmla="*/ 0 h 57"/>
              <a:gd name="T6" fmla="*/ 109 w 109"/>
              <a:gd name="T7" fmla="*/ 0 h 57"/>
              <a:gd name="T8" fmla="*/ 24 w 109"/>
              <a:gd name="T9" fmla="*/ 57 h 57"/>
            </a:gdLst>
            <a:ahLst/>
            <a:cxnLst>
              <a:cxn ang="0">
                <a:pos x="T0" y="T1"/>
              </a:cxn>
              <a:cxn ang="0">
                <a:pos x="T2" y="T3"/>
              </a:cxn>
              <a:cxn ang="0">
                <a:pos x="T4" y="T5"/>
              </a:cxn>
              <a:cxn ang="0">
                <a:pos x="T6" y="T7"/>
              </a:cxn>
              <a:cxn ang="0">
                <a:pos x="T8" y="T9"/>
              </a:cxn>
            </a:cxnLst>
            <a:rect l="0" t="0" r="r" b="b"/>
            <a:pathLst>
              <a:path w="109" h="57">
                <a:moveTo>
                  <a:pt x="24" y="57"/>
                </a:moveTo>
                <a:lnTo>
                  <a:pt x="0" y="57"/>
                </a:lnTo>
                <a:lnTo>
                  <a:pt x="86" y="0"/>
                </a:lnTo>
                <a:lnTo>
                  <a:pt x="109" y="0"/>
                </a:lnTo>
                <a:lnTo>
                  <a:pt x="24"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8" name="Freeform 496">
            <a:extLst>
              <a:ext uri="{FF2B5EF4-FFF2-40B4-BE49-F238E27FC236}">
                <a16:creationId xmlns:a16="http://schemas.microsoft.com/office/drawing/2014/main" id="{E1F67728-56A5-42BB-870E-1CA9BA4001C4}"/>
              </a:ext>
            </a:extLst>
          </p:cNvPr>
          <p:cNvSpPr>
            <a:spLocks/>
          </p:cNvSpPr>
          <p:nvPr/>
        </p:nvSpPr>
        <p:spPr bwMode="auto">
          <a:xfrm>
            <a:off x="2147459" y="3368392"/>
            <a:ext cx="173038" cy="90488"/>
          </a:xfrm>
          <a:custGeom>
            <a:avLst/>
            <a:gdLst>
              <a:gd name="T0" fmla="*/ 24 w 109"/>
              <a:gd name="T1" fmla="*/ 57 h 57"/>
              <a:gd name="T2" fmla="*/ 0 w 109"/>
              <a:gd name="T3" fmla="*/ 57 h 57"/>
              <a:gd name="T4" fmla="*/ 86 w 109"/>
              <a:gd name="T5" fmla="*/ 0 h 57"/>
              <a:gd name="T6" fmla="*/ 109 w 109"/>
              <a:gd name="T7" fmla="*/ 0 h 57"/>
              <a:gd name="T8" fmla="*/ 24 w 109"/>
              <a:gd name="T9" fmla="*/ 57 h 57"/>
            </a:gdLst>
            <a:ahLst/>
            <a:cxnLst>
              <a:cxn ang="0">
                <a:pos x="T0" y="T1"/>
              </a:cxn>
              <a:cxn ang="0">
                <a:pos x="T2" y="T3"/>
              </a:cxn>
              <a:cxn ang="0">
                <a:pos x="T4" y="T5"/>
              </a:cxn>
              <a:cxn ang="0">
                <a:pos x="T6" y="T7"/>
              </a:cxn>
              <a:cxn ang="0">
                <a:pos x="T8" y="T9"/>
              </a:cxn>
            </a:cxnLst>
            <a:rect l="0" t="0" r="r" b="b"/>
            <a:pathLst>
              <a:path w="109" h="57">
                <a:moveTo>
                  <a:pt x="24" y="57"/>
                </a:moveTo>
                <a:lnTo>
                  <a:pt x="0" y="57"/>
                </a:lnTo>
                <a:lnTo>
                  <a:pt x="86" y="0"/>
                </a:lnTo>
                <a:lnTo>
                  <a:pt x="109" y="0"/>
                </a:lnTo>
                <a:lnTo>
                  <a:pt x="24" y="57"/>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 name="Freeform 497">
            <a:extLst>
              <a:ext uri="{FF2B5EF4-FFF2-40B4-BE49-F238E27FC236}">
                <a16:creationId xmlns:a16="http://schemas.microsoft.com/office/drawing/2014/main" id="{7105852F-3CFB-473E-A575-1FFC41F14C22}"/>
              </a:ext>
            </a:extLst>
          </p:cNvPr>
          <p:cNvSpPr>
            <a:spLocks/>
          </p:cNvSpPr>
          <p:nvPr/>
        </p:nvSpPr>
        <p:spPr bwMode="auto">
          <a:xfrm>
            <a:off x="2185559" y="3368392"/>
            <a:ext cx="134938" cy="123825"/>
          </a:xfrm>
          <a:custGeom>
            <a:avLst/>
            <a:gdLst>
              <a:gd name="T0" fmla="*/ 85 w 85"/>
              <a:gd name="T1" fmla="*/ 21 h 78"/>
              <a:gd name="T2" fmla="*/ 0 w 85"/>
              <a:gd name="T3" fmla="*/ 78 h 78"/>
              <a:gd name="T4" fmla="*/ 0 w 85"/>
              <a:gd name="T5" fmla="*/ 57 h 78"/>
              <a:gd name="T6" fmla="*/ 85 w 85"/>
              <a:gd name="T7" fmla="*/ 0 h 78"/>
              <a:gd name="T8" fmla="*/ 85 w 85"/>
              <a:gd name="T9" fmla="*/ 21 h 78"/>
            </a:gdLst>
            <a:ahLst/>
            <a:cxnLst>
              <a:cxn ang="0">
                <a:pos x="T0" y="T1"/>
              </a:cxn>
              <a:cxn ang="0">
                <a:pos x="T2" y="T3"/>
              </a:cxn>
              <a:cxn ang="0">
                <a:pos x="T4" y="T5"/>
              </a:cxn>
              <a:cxn ang="0">
                <a:pos x="T6" y="T7"/>
              </a:cxn>
              <a:cxn ang="0">
                <a:pos x="T8" y="T9"/>
              </a:cxn>
            </a:cxnLst>
            <a:rect l="0" t="0" r="r" b="b"/>
            <a:pathLst>
              <a:path w="85" h="78">
                <a:moveTo>
                  <a:pt x="85" y="21"/>
                </a:moveTo>
                <a:lnTo>
                  <a:pt x="0" y="78"/>
                </a:lnTo>
                <a:lnTo>
                  <a:pt x="0" y="57"/>
                </a:lnTo>
                <a:lnTo>
                  <a:pt x="85" y="0"/>
                </a:lnTo>
                <a:lnTo>
                  <a:pt x="85"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0" name="Freeform 498">
            <a:extLst>
              <a:ext uri="{FF2B5EF4-FFF2-40B4-BE49-F238E27FC236}">
                <a16:creationId xmlns:a16="http://schemas.microsoft.com/office/drawing/2014/main" id="{EED9E667-0DE4-4129-A001-5634CDDD3FEF}"/>
              </a:ext>
            </a:extLst>
          </p:cNvPr>
          <p:cNvSpPr>
            <a:spLocks/>
          </p:cNvSpPr>
          <p:nvPr/>
        </p:nvSpPr>
        <p:spPr bwMode="auto">
          <a:xfrm>
            <a:off x="2185559" y="3368392"/>
            <a:ext cx="134938" cy="123825"/>
          </a:xfrm>
          <a:custGeom>
            <a:avLst/>
            <a:gdLst>
              <a:gd name="T0" fmla="*/ 85 w 85"/>
              <a:gd name="T1" fmla="*/ 21 h 78"/>
              <a:gd name="T2" fmla="*/ 0 w 85"/>
              <a:gd name="T3" fmla="*/ 78 h 78"/>
              <a:gd name="T4" fmla="*/ 0 w 85"/>
              <a:gd name="T5" fmla="*/ 57 h 78"/>
              <a:gd name="T6" fmla="*/ 85 w 85"/>
              <a:gd name="T7" fmla="*/ 0 h 78"/>
              <a:gd name="T8" fmla="*/ 85 w 85"/>
              <a:gd name="T9" fmla="*/ 21 h 78"/>
            </a:gdLst>
            <a:ahLst/>
            <a:cxnLst>
              <a:cxn ang="0">
                <a:pos x="T0" y="T1"/>
              </a:cxn>
              <a:cxn ang="0">
                <a:pos x="T2" y="T3"/>
              </a:cxn>
              <a:cxn ang="0">
                <a:pos x="T4" y="T5"/>
              </a:cxn>
              <a:cxn ang="0">
                <a:pos x="T6" y="T7"/>
              </a:cxn>
              <a:cxn ang="0">
                <a:pos x="T8" y="T9"/>
              </a:cxn>
            </a:cxnLst>
            <a:rect l="0" t="0" r="r" b="b"/>
            <a:pathLst>
              <a:path w="85" h="78">
                <a:moveTo>
                  <a:pt x="85" y="21"/>
                </a:moveTo>
                <a:lnTo>
                  <a:pt x="0" y="78"/>
                </a:lnTo>
                <a:lnTo>
                  <a:pt x="0" y="57"/>
                </a:lnTo>
                <a:lnTo>
                  <a:pt x="85" y="0"/>
                </a:lnTo>
                <a:lnTo>
                  <a:pt x="85"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 name="Rectangle 499">
            <a:extLst>
              <a:ext uri="{FF2B5EF4-FFF2-40B4-BE49-F238E27FC236}">
                <a16:creationId xmlns:a16="http://schemas.microsoft.com/office/drawing/2014/main" id="{1A460B34-E930-4142-85DB-1AF30522C253}"/>
              </a:ext>
            </a:extLst>
          </p:cNvPr>
          <p:cNvSpPr>
            <a:spLocks noChangeArrowheads="1"/>
          </p:cNvSpPr>
          <p:nvPr/>
        </p:nvSpPr>
        <p:spPr bwMode="auto">
          <a:xfrm>
            <a:off x="2147459" y="3458880"/>
            <a:ext cx="3810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2" name="Rectangle 500">
            <a:extLst>
              <a:ext uri="{FF2B5EF4-FFF2-40B4-BE49-F238E27FC236}">
                <a16:creationId xmlns:a16="http://schemas.microsoft.com/office/drawing/2014/main" id="{932EDE4A-DBE3-4626-9940-AF874C9FA70F}"/>
              </a:ext>
            </a:extLst>
          </p:cNvPr>
          <p:cNvSpPr>
            <a:spLocks noChangeArrowheads="1"/>
          </p:cNvSpPr>
          <p:nvPr/>
        </p:nvSpPr>
        <p:spPr bwMode="auto">
          <a:xfrm>
            <a:off x="2147459" y="3458880"/>
            <a:ext cx="3810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 name="Freeform 501">
            <a:extLst>
              <a:ext uri="{FF2B5EF4-FFF2-40B4-BE49-F238E27FC236}">
                <a16:creationId xmlns:a16="http://schemas.microsoft.com/office/drawing/2014/main" id="{D62657C5-63DC-4005-B3D5-9A66D3FAE956}"/>
              </a:ext>
            </a:extLst>
          </p:cNvPr>
          <p:cNvSpPr>
            <a:spLocks/>
          </p:cNvSpPr>
          <p:nvPr/>
        </p:nvSpPr>
        <p:spPr bwMode="auto">
          <a:xfrm>
            <a:off x="2036334" y="3439830"/>
            <a:ext cx="422275" cy="19050"/>
          </a:xfrm>
          <a:custGeom>
            <a:avLst/>
            <a:gdLst>
              <a:gd name="T0" fmla="*/ 252 w 266"/>
              <a:gd name="T1" fmla="*/ 12 h 12"/>
              <a:gd name="T2" fmla="*/ 0 w 266"/>
              <a:gd name="T3" fmla="*/ 12 h 12"/>
              <a:gd name="T4" fmla="*/ 14 w 266"/>
              <a:gd name="T5" fmla="*/ 0 h 12"/>
              <a:gd name="T6" fmla="*/ 266 w 266"/>
              <a:gd name="T7" fmla="*/ 0 h 12"/>
              <a:gd name="T8" fmla="*/ 252 w 266"/>
              <a:gd name="T9" fmla="*/ 12 h 12"/>
            </a:gdLst>
            <a:ahLst/>
            <a:cxnLst>
              <a:cxn ang="0">
                <a:pos x="T0" y="T1"/>
              </a:cxn>
              <a:cxn ang="0">
                <a:pos x="T2" y="T3"/>
              </a:cxn>
              <a:cxn ang="0">
                <a:pos x="T4" y="T5"/>
              </a:cxn>
              <a:cxn ang="0">
                <a:pos x="T6" y="T7"/>
              </a:cxn>
              <a:cxn ang="0">
                <a:pos x="T8" y="T9"/>
              </a:cxn>
            </a:cxnLst>
            <a:rect l="0" t="0" r="r" b="b"/>
            <a:pathLst>
              <a:path w="266" h="12">
                <a:moveTo>
                  <a:pt x="252" y="12"/>
                </a:moveTo>
                <a:lnTo>
                  <a:pt x="0" y="12"/>
                </a:lnTo>
                <a:lnTo>
                  <a:pt x="14" y="0"/>
                </a:lnTo>
                <a:lnTo>
                  <a:pt x="266" y="0"/>
                </a:lnTo>
                <a:lnTo>
                  <a:pt x="252" y="1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4" name="Freeform 502">
            <a:extLst>
              <a:ext uri="{FF2B5EF4-FFF2-40B4-BE49-F238E27FC236}">
                <a16:creationId xmlns:a16="http://schemas.microsoft.com/office/drawing/2014/main" id="{D352840C-39E6-42E5-A2D0-A69D8574F8B0}"/>
              </a:ext>
            </a:extLst>
          </p:cNvPr>
          <p:cNvSpPr>
            <a:spLocks/>
          </p:cNvSpPr>
          <p:nvPr/>
        </p:nvSpPr>
        <p:spPr bwMode="auto">
          <a:xfrm>
            <a:off x="2036334" y="3439830"/>
            <a:ext cx="422275" cy="19050"/>
          </a:xfrm>
          <a:custGeom>
            <a:avLst/>
            <a:gdLst>
              <a:gd name="T0" fmla="*/ 252 w 266"/>
              <a:gd name="T1" fmla="*/ 12 h 12"/>
              <a:gd name="T2" fmla="*/ 0 w 266"/>
              <a:gd name="T3" fmla="*/ 12 h 12"/>
              <a:gd name="T4" fmla="*/ 14 w 266"/>
              <a:gd name="T5" fmla="*/ 0 h 12"/>
              <a:gd name="T6" fmla="*/ 266 w 266"/>
              <a:gd name="T7" fmla="*/ 0 h 12"/>
              <a:gd name="T8" fmla="*/ 252 w 266"/>
              <a:gd name="T9" fmla="*/ 12 h 12"/>
            </a:gdLst>
            <a:ahLst/>
            <a:cxnLst>
              <a:cxn ang="0">
                <a:pos x="T0" y="T1"/>
              </a:cxn>
              <a:cxn ang="0">
                <a:pos x="T2" y="T3"/>
              </a:cxn>
              <a:cxn ang="0">
                <a:pos x="T4" y="T5"/>
              </a:cxn>
              <a:cxn ang="0">
                <a:pos x="T6" y="T7"/>
              </a:cxn>
              <a:cxn ang="0">
                <a:pos x="T8" y="T9"/>
              </a:cxn>
            </a:cxnLst>
            <a:rect l="0" t="0" r="r" b="b"/>
            <a:pathLst>
              <a:path w="266" h="12">
                <a:moveTo>
                  <a:pt x="252" y="12"/>
                </a:moveTo>
                <a:lnTo>
                  <a:pt x="0" y="12"/>
                </a:lnTo>
                <a:lnTo>
                  <a:pt x="14" y="0"/>
                </a:lnTo>
                <a:lnTo>
                  <a:pt x="266" y="0"/>
                </a:lnTo>
                <a:lnTo>
                  <a:pt x="252" y="1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 name="Freeform 503">
            <a:extLst>
              <a:ext uri="{FF2B5EF4-FFF2-40B4-BE49-F238E27FC236}">
                <a16:creationId xmlns:a16="http://schemas.microsoft.com/office/drawing/2014/main" id="{7434333B-B36D-4193-BACB-5925C63DA454}"/>
              </a:ext>
            </a:extLst>
          </p:cNvPr>
          <p:cNvSpPr>
            <a:spLocks/>
          </p:cNvSpPr>
          <p:nvPr/>
        </p:nvSpPr>
        <p:spPr bwMode="auto">
          <a:xfrm>
            <a:off x="2436384" y="3439830"/>
            <a:ext cx="22225" cy="52388"/>
          </a:xfrm>
          <a:custGeom>
            <a:avLst/>
            <a:gdLst>
              <a:gd name="T0" fmla="*/ 14 w 14"/>
              <a:gd name="T1" fmla="*/ 21 h 33"/>
              <a:gd name="T2" fmla="*/ 0 w 14"/>
              <a:gd name="T3" fmla="*/ 33 h 33"/>
              <a:gd name="T4" fmla="*/ 0 w 14"/>
              <a:gd name="T5" fmla="*/ 12 h 33"/>
              <a:gd name="T6" fmla="*/ 14 w 14"/>
              <a:gd name="T7" fmla="*/ 0 h 33"/>
              <a:gd name="T8" fmla="*/ 14 w 14"/>
              <a:gd name="T9" fmla="*/ 21 h 33"/>
            </a:gdLst>
            <a:ahLst/>
            <a:cxnLst>
              <a:cxn ang="0">
                <a:pos x="T0" y="T1"/>
              </a:cxn>
              <a:cxn ang="0">
                <a:pos x="T2" y="T3"/>
              </a:cxn>
              <a:cxn ang="0">
                <a:pos x="T4" y="T5"/>
              </a:cxn>
              <a:cxn ang="0">
                <a:pos x="T6" y="T7"/>
              </a:cxn>
              <a:cxn ang="0">
                <a:pos x="T8" y="T9"/>
              </a:cxn>
            </a:cxnLst>
            <a:rect l="0" t="0" r="r" b="b"/>
            <a:pathLst>
              <a:path w="14" h="33">
                <a:moveTo>
                  <a:pt x="14" y="21"/>
                </a:moveTo>
                <a:lnTo>
                  <a:pt x="0" y="33"/>
                </a:lnTo>
                <a:lnTo>
                  <a:pt x="0" y="12"/>
                </a:lnTo>
                <a:lnTo>
                  <a:pt x="14" y="0"/>
                </a:lnTo>
                <a:lnTo>
                  <a:pt x="14"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6" name="Freeform 504">
            <a:extLst>
              <a:ext uri="{FF2B5EF4-FFF2-40B4-BE49-F238E27FC236}">
                <a16:creationId xmlns:a16="http://schemas.microsoft.com/office/drawing/2014/main" id="{A8BA13B0-0A45-4DA7-9C8A-937BEB95F72D}"/>
              </a:ext>
            </a:extLst>
          </p:cNvPr>
          <p:cNvSpPr>
            <a:spLocks/>
          </p:cNvSpPr>
          <p:nvPr/>
        </p:nvSpPr>
        <p:spPr bwMode="auto">
          <a:xfrm>
            <a:off x="2436384" y="3439830"/>
            <a:ext cx="22225" cy="52388"/>
          </a:xfrm>
          <a:custGeom>
            <a:avLst/>
            <a:gdLst>
              <a:gd name="T0" fmla="*/ 14 w 14"/>
              <a:gd name="T1" fmla="*/ 21 h 33"/>
              <a:gd name="T2" fmla="*/ 0 w 14"/>
              <a:gd name="T3" fmla="*/ 33 h 33"/>
              <a:gd name="T4" fmla="*/ 0 w 14"/>
              <a:gd name="T5" fmla="*/ 12 h 33"/>
              <a:gd name="T6" fmla="*/ 14 w 14"/>
              <a:gd name="T7" fmla="*/ 0 h 33"/>
              <a:gd name="T8" fmla="*/ 14 w 14"/>
              <a:gd name="T9" fmla="*/ 21 h 33"/>
            </a:gdLst>
            <a:ahLst/>
            <a:cxnLst>
              <a:cxn ang="0">
                <a:pos x="T0" y="T1"/>
              </a:cxn>
              <a:cxn ang="0">
                <a:pos x="T2" y="T3"/>
              </a:cxn>
              <a:cxn ang="0">
                <a:pos x="T4" y="T5"/>
              </a:cxn>
              <a:cxn ang="0">
                <a:pos x="T6" y="T7"/>
              </a:cxn>
              <a:cxn ang="0">
                <a:pos x="T8" y="T9"/>
              </a:cxn>
            </a:cxnLst>
            <a:rect l="0" t="0" r="r" b="b"/>
            <a:pathLst>
              <a:path w="14" h="33">
                <a:moveTo>
                  <a:pt x="14" y="21"/>
                </a:moveTo>
                <a:lnTo>
                  <a:pt x="0" y="33"/>
                </a:lnTo>
                <a:lnTo>
                  <a:pt x="0" y="12"/>
                </a:lnTo>
                <a:lnTo>
                  <a:pt x="14" y="0"/>
                </a:lnTo>
                <a:lnTo>
                  <a:pt x="14"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7" name="Rectangle 505">
            <a:extLst>
              <a:ext uri="{FF2B5EF4-FFF2-40B4-BE49-F238E27FC236}">
                <a16:creationId xmlns:a16="http://schemas.microsoft.com/office/drawing/2014/main" id="{18110140-97C5-4D3D-8159-7580A20422A8}"/>
              </a:ext>
            </a:extLst>
          </p:cNvPr>
          <p:cNvSpPr>
            <a:spLocks noChangeArrowheads="1"/>
          </p:cNvSpPr>
          <p:nvPr/>
        </p:nvSpPr>
        <p:spPr bwMode="auto">
          <a:xfrm>
            <a:off x="2036334" y="3458880"/>
            <a:ext cx="40005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8" name="Rectangle 506">
            <a:extLst>
              <a:ext uri="{FF2B5EF4-FFF2-40B4-BE49-F238E27FC236}">
                <a16:creationId xmlns:a16="http://schemas.microsoft.com/office/drawing/2014/main" id="{41C5FCC6-2010-42A5-A594-5F2279081CC9}"/>
              </a:ext>
            </a:extLst>
          </p:cNvPr>
          <p:cNvSpPr>
            <a:spLocks noChangeArrowheads="1"/>
          </p:cNvSpPr>
          <p:nvPr/>
        </p:nvSpPr>
        <p:spPr bwMode="auto">
          <a:xfrm>
            <a:off x="2036334" y="3458880"/>
            <a:ext cx="40005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9" name="Freeform 507">
            <a:extLst>
              <a:ext uri="{FF2B5EF4-FFF2-40B4-BE49-F238E27FC236}">
                <a16:creationId xmlns:a16="http://schemas.microsoft.com/office/drawing/2014/main" id="{064D8EE3-1162-405B-9F72-37A6F9A4B067}"/>
              </a:ext>
            </a:extLst>
          </p:cNvPr>
          <p:cNvSpPr>
            <a:spLocks noEditPoints="1"/>
          </p:cNvSpPr>
          <p:nvPr/>
        </p:nvSpPr>
        <p:spPr bwMode="auto">
          <a:xfrm>
            <a:off x="2149047" y="3047717"/>
            <a:ext cx="41275" cy="411163"/>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6" y="0"/>
                  <a:pt x="136" y="7"/>
                  <a:pt x="136" y="17"/>
                </a:cubicBezTo>
                <a:cubicBezTo>
                  <a:pt x="136" y="26"/>
                  <a:pt x="106" y="34"/>
                  <a:pt x="68" y="34"/>
                </a:cubicBezTo>
                <a:cubicBezTo>
                  <a:pt x="30" y="34"/>
                  <a:pt x="0" y="26"/>
                  <a:pt x="0" y="17"/>
                </a:cubicBezTo>
                <a:close/>
                <a:moveTo>
                  <a:pt x="0" y="1356"/>
                </a:moveTo>
                <a:cubicBezTo>
                  <a:pt x="0" y="1365"/>
                  <a:pt x="30" y="1373"/>
                  <a:pt x="68" y="1373"/>
                </a:cubicBezTo>
                <a:cubicBezTo>
                  <a:pt x="106" y="1373"/>
                  <a:pt x="136" y="1365"/>
                  <a:pt x="136" y="1356"/>
                </a:cubicBezTo>
                <a:lnTo>
                  <a:pt x="136" y="17"/>
                </a:lnTo>
                <a:cubicBezTo>
                  <a:pt x="136" y="26"/>
                  <a:pt x="106" y="34"/>
                  <a:pt x="68" y="34"/>
                </a:cubicBezTo>
                <a:cubicBezTo>
                  <a:pt x="30" y="34"/>
                  <a:pt x="0" y="26"/>
                  <a:pt x="0" y="17"/>
                </a:cubicBezTo>
                <a:lnTo>
                  <a:pt x="0" y="13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0" name="Freeform 508">
            <a:extLst>
              <a:ext uri="{FF2B5EF4-FFF2-40B4-BE49-F238E27FC236}">
                <a16:creationId xmlns:a16="http://schemas.microsoft.com/office/drawing/2014/main" id="{44B7485C-1A3A-4C78-9144-999DD5BD8603}"/>
              </a:ext>
            </a:extLst>
          </p:cNvPr>
          <p:cNvSpPr>
            <a:spLocks noEditPoints="1"/>
          </p:cNvSpPr>
          <p:nvPr/>
        </p:nvSpPr>
        <p:spPr bwMode="auto">
          <a:xfrm>
            <a:off x="2149047" y="3047717"/>
            <a:ext cx="41275" cy="411163"/>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6" y="0"/>
                  <a:pt x="136" y="7"/>
                  <a:pt x="136" y="17"/>
                </a:cubicBezTo>
                <a:cubicBezTo>
                  <a:pt x="136" y="26"/>
                  <a:pt x="106" y="34"/>
                  <a:pt x="68" y="34"/>
                </a:cubicBezTo>
                <a:cubicBezTo>
                  <a:pt x="30" y="34"/>
                  <a:pt x="0" y="26"/>
                  <a:pt x="0" y="17"/>
                </a:cubicBezTo>
                <a:close/>
                <a:moveTo>
                  <a:pt x="0" y="1356"/>
                </a:moveTo>
                <a:cubicBezTo>
                  <a:pt x="0" y="1365"/>
                  <a:pt x="30" y="1373"/>
                  <a:pt x="68" y="1373"/>
                </a:cubicBezTo>
                <a:cubicBezTo>
                  <a:pt x="106" y="1373"/>
                  <a:pt x="136" y="1365"/>
                  <a:pt x="136" y="1356"/>
                </a:cubicBezTo>
                <a:lnTo>
                  <a:pt x="136" y="17"/>
                </a:lnTo>
                <a:cubicBezTo>
                  <a:pt x="136" y="26"/>
                  <a:pt x="106" y="34"/>
                  <a:pt x="68" y="34"/>
                </a:cubicBezTo>
                <a:cubicBezTo>
                  <a:pt x="30" y="34"/>
                  <a:pt x="0" y="26"/>
                  <a:pt x="0" y="17"/>
                </a:cubicBezTo>
                <a:lnTo>
                  <a:pt x="0" y="135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1" name="Freeform 509">
            <a:extLst>
              <a:ext uri="{FF2B5EF4-FFF2-40B4-BE49-F238E27FC236}">
                <a16:creationId xmlns:a16="http://schemas.microsoft.com/office/drawing/2014/main" id="{E29A3FD0-5EFD-4145-9506-65AD4E6CC809}"/>
              </a:ext>
            </a:extLst>
          </p:cNvPr>
          <p:cNvSpPr>
            <a:spLocks/>
          </p:cNvSpPr>
          <p:nvPr/>
        </p:nvSpPr>
        <p:spPr bwMode="auto">
          <a:xfrm>
            <a:off x="2072847" y="3430305"/>
            <a:ext cx="146050" cy="73025"/>
          </a:xfrm>
          <a:custGeom>
            <a:avLst/>
            <a:gdLst>
              <a:gd name="T0" fmla="*/ 24 w 92"/>
              <a:gd name="T1" fmla="*/ 46 h 46"/>
              <a:gd name="T2" fmla="*/ 0 w 92"/>
              <a:gd name="T3" fmla="*/ 46 h 46"/>
              <a:gd name="T4" fmla="*/ 69 w 92"/>
              <a:gd name="T5" fmla="*/ 0 h 46"/>
              <a:gd name="T6" fmla="*/ 92 w 92"/>
              <a:gd name="T7" fmla="*/ 0 h 46"/>
              <a:gd name="T8" fmla="*/ 24 w 92"/>
              <a:gd name="T9" fmla="*/ 46 h 46"/>
            </a:gdLst>
            <a:ahLst/>
            <a:cxnLst>
              <a:cxn ang="0">
                <a:pos x="T0" y="T1"/>
              </a:cxn>
              <a:cxn ang="0">
                <a:pos x="T2" y="T3"/>
              </a:cxn>
              <a:cxn ang="0">
                <a:pos x="T4" y="T5"/>
              </a:cxn>
              <a:cxn ang="0">
                <a:pos x="T6" y="T7"/>
              </a:cxn>
              <a:cxn ang="0">
                <a:pos x="T8" y="T9"/>
              </a:cxn>
            </a:cxnLst>
            <a:rect l="0" t="0" r="r" b="b"/>
            <a:pathLst>
              <a:path w="92" h="46">
                <a:moveTo>
                  <a:pt x="24" y="46"/>
                </a:moveTo>
                <a:lnTo>
                  <a:pt x="0" y="46"/>
                </a:lnTo>
                <a:lnTo>
                  <a:pt x="69" y="0"/>
                </a:lnTo>
                <a:lnTo>
                  <a:pt x="92" y="0"/>
                </a:lnTo>
                <a:lnTo>
                  <a:pt x="24" y="4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2" name="Freeform 510">
            <a:extLst>
              <a:ext uri="{FF2B5EF4-FFF2-40B4-BE49-F238E27FC236}">
                <a16:creationId xmlns:a16="http://schemas.microsoft.com/office/drawing/2014/main" id="{DC3FD6FB-B302-4F4C-83D2-3CF5A9521177}"/>
              </a:ext>
            </a:extLst>
          </p:cNvPr>
          <p:cNvSpPr>
            <a:spLocks/>
          </p:cNvSpPr>
          <p:nvPr/>
        </p:nvSpPr>
        <p:spPr bwMode="auto">
          <a:xfrm>
            <a:off x="2072847" y="3430305"/>
            <a:ext cx="146050" cy="73025"/>
          </a:xfrm>
          <a:custGeom>
            <a:avLst/>
            <a:gdLst>
              <a:gd name="T0" fmla="*/ 24 w 92"/>
              <a:gd name="T1" fmla="*/ 46 h 46"/>
              <a:gd name="T2" fmla="*/ 0 w 92"/>
              <a:gd name="T3" fmla="*/ 46 h 46"/>
              <a:gd name="T4" fmla="*/ 69 w 92"/>
              <a:gd name="T5" fmla="*/ 0 h 46"/>
              <a:gd name="T6" fmla="*/ 92 w 92"/>
              <a:gd name="T7" fmla="*/ 0 h 46"/>
              <a:gd name="T8" fmla="*/ 24 w 92"/>
              <a:gd name="T9" fmla="*/ 46 h 46"/>
            </a:gdLst>
            <a:ahLst/>
            <a:cxnLst>
              <a:cxn ang="0">
                <a:pos x="T0" y="T1"/>
              </a:cxn>
              <a:cxn ang="0">
                <a:pos x="T2" y="T3"/>
              </a:cxn>
              <a:cxn ang="0">
                <a:pos x="T4" y="T5"/>
              </a:cxn>
              <a:cxn ang="0">
                <a:pos x="T6" y="T7"/>
              </a:cxn>
              <a:cxn ang="0">
                <a:pos x="T8" y="T9"/>
              </a:cxn>
            </a:cxnLst>
            <a:rect l="0" t="0" r="r" b="b"/>
            <a:pathLst>
              <a:path w="92" h="46">
                <a:moveTo>
                  <a:pt x="24" y="46"/>
                </a:moveTo>
                <a:lnTo>
                  <a:pt x="0" y="46"/>
                </a:lnTo>
                <a:lnTo>
                  <a:pt x="69" y="0"/>
                </a:lnTo>
                <a:lnTo>
                  <a:pt x="92" y="0"/>
                </a:lnTo>
                <a:lnTo>
                  <a:pt x="24" y="4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3" name="Freeform 511">
            <a:extLst>
              <a:ext uri="{FF2B5EF4-FFF2-40B4-BE49-F238E27FC236}">
                <a16:creationId xmlns:a16="http://schemas.microsoft.com/office/drawing/2014/main" id="{552D778B-81D6-46E7-A5FD-A8C54C0F032F}"/>
              </a:ext>
            </a:extLst>
          </p:cNvPr>
          <p:cNvSpPr>
            <a:spLocks/>
          </p:cNvSpPr>
          <p:nvPr/>
        </p:nvSpPr>
        <p:spPr bwMode="auto">
          <a:xfrm>
            <a:off x="2110947" y="3430305"/>
            <a:ext cx="107950" cy="106363"/>
          </a:xfrm>
          <a:custGeom>
            <a:avLst/>
            <a:gdLst>
              <a:gd name="T0" fmla="*/ 68 w 68"/>
              <a:gd name="T1" fmla="*/ 21 h 67"/>
              <a:gd name="T2" fmla="*/ 0 w 68"/>
              <a:gd name="T3" fmla="*/ 67 h 67"/>
              <a:gd name="T4" fmla="*/ 0 w 68"/>
              <a:gd name="T5" fmla="*/ 46 h 67"/>
              <a:gd name="T6" fmla="*/ 68 w 68"/>
              <a:gd name="T7" fmla="*/ 0 h 67"/>
              <a:gd name="T8" fmla="*/ 68 w 68"/>
              <a:gd name="T9" fmla="*/ 21 h 67"/>
            </a:gdLst>
            <a:ahLst/>
            <a:cxnLst>
              <a:cxn ang="0">
                <a:pos x="T0" y="T1"/>
              </a:cxn>
              <a:cxn ang="0">
                <a:pos x="T2" y="T3"/>
              </a:cxn>
              <a:cxn ang="0">
                <a:pos x="T4" y="T5"/>
              </a:cxn>
              <a:cxn ang="0">
                <a:pos x="T6" y="T7"/>
              </a:cxn>
              <a:cxn ang="0">
                <a:pos x="T8" y="T9"/>
              </a:cxn>
            </a:cxnLst>
            <a:rect l="0" t="0" r="r" b="b"/>
            <a:pathLst>
              <a:path w="68" h="67">
                <a:moveTo>
                  <a:pt x="68" y="21"/>
                </a:moveTo>
                <a:lnTo>
                  <a:pt x="0" y="67"/>
                </a:lnTo>
                <a:lnTo>
                  <a:pt x="0" y="46"/>
                </a:lnTo>
                <a:lnTo>
                  <a:pt x="68" y="0"/>
                </a:lnTo>
                <a:lnTo>
                  <a:pt x="68"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4" name="Freeform 512">
            <a:extLst>
              <a:ext uri="{FF2B5EF4-FFF2-40B4-BE49-F238E27FC236}">
                <a16:creationId xmlns:a16="http://schemas.microsoft.com/office/drawing/2014/main" id="{29D9CAD2-2ACF-4D1D-91B9-18FF9422AFAB}"/>
              </a:ext>
            </a:extLst>
          </p:cNvPr>
          <p:cNvSpPr>
            <a:spLocks/>
          </p:cNvSpPr>
          <p:nvPr/>
        </p:nvSpPr>
        <p:spPr bwMode="auto">
          <a:xfrm>
            <a:off x="2110947" y="3430305"/>
            <a:ext cx="107950" cy="106363"/>
          </a:xfrm>
          <a:custGeom>
            <a:avLst/>
            <a:gdLst>
              <a:gd name="T0" fmla="*/ 68 w 68"/>
              <a:gd name="T1" fmla="*/ 21 h 67"/>
              <a:gd name="T2" fmla="*/ 0 w 68"/>
              <a:gd name="T3" fmla="*/ 67 h 67"/>
              <a:gd name="T4" fmla="*/ 0 w 68"/>
              <a:gd name="T5" fmla="*/ 46 h 67"/>
              <a:gd name="T6" fmla="*/ 68 w 68"/>
              <a:gd name="T7" fmla="*/ 0 h 67"/>
              <a:gd name="T8" fmla="*/ 68 w 68"/>
              <a:gd name="T9" fmla="*/ 21 h 67"/>
            </a:gdLst>
            <a:ahLst/>
            <a:cxnLst>
              <a:cxn ang="0">
                <a:pos x="T0" y="T1"/>
              </a:cxn>
              <a:cxn ang="0">
                <a:pos x="T2" y="T3"/>
              </a:cxn>
              <a:cxn ang="0">
                <a:pos x="T4" y="T5"/>
              </a:cxn>
              <a:cxn ang="0">
                <a:pos x="T6" y="T7"/>
              </a:cxn>
              <a:cxn ang="0">
                <a:pos x="T8" y="T9"/>
              </a:cxn>
            </a:cxnLst>
            <a:rect l="0" t="0" r="r" b="b"/>
            <a:pathLst>
              <a:path w="68" h="67">
                <a:moveTo>
                  <a:pt x="68" y="21"/>
                </a:moveTo>
                <a:lnTo>
                  <a:pt x="0" y="67"/>
                </a:lnTo>
                <a:lnTo>
                  <a:pt x="0" y="46"/>
                </a:lnTo>
                <a:lnTo>
                  <a:pt x="68" y="0"/>
                </a:lnTo>
                <a:lnTo>
                  <a:pt x="68"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5" name="Rectangle 513">
            <a:extLst>
              <a:ext uri="{FF2B5EF4-FFF2-40B4-BE49-F238E27FC236}">
                <a16:creationId xmlns:a16="http://schemas.microsoft.com/office/drawing/2014/main" id="{E77E517D-5436-4C2B-82E1-57AA2C6EBEAB}"/>
              </a:ext>
            </a:extLst>
          </p:cNvPr>
          <p:cNvSpPr>
            <a:spLocks noChangeArrowheads="1"/>
          </p:cNvSpPr>
          <p:nvPr/>
        </p:nvSpPr>
        <p:spPr bwMode="auto">
          <a:xfrm>
            <a:off x="2072847" y="3503330"/>
            <a:ext cx="3810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6" name="Rectangle 514">
            <a:extLst>
              <a:ext uri="{FF2B5EF4-FFF2-40B4-BE49-F238E27FC236}">
                <a16:creationId xmlns:a16="http://schemas.microsoft.com/office/drawing/2014/main" id="{8A693F9B-CE61-4587-96D4-F8E629DDDDC1}"/>
              </a:ext>
            </a:extLst>
          </p:cNvPr>
          <p:cNvSpPr>
            <a:spLocks noChangeArrowheads="1"/>
          </p:cNvSpPr>
          <p:nvPr/>
        </p:nvSpPr>
        <p:spPr bwMode="auto">
          <a:xfrm>
            <a:off x="2072847" y="3503330"/>
            <a:ext cx="3810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9" name="Picture 515">
            <a:extLst>
              <a:ext uri="{FF2B5EF4-FFF2-40B4-BE49-F238E27FC236}">
                <a16:creationId xmlns:a16="http://schemas.microsoft.com/office/drawing/2014/main" id="{570E712B-6179-48C8-BD0B-19F45892D110}"/>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068084" y="2903255"/>
            <a:ext cx="2159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 name="Picture 516">
            <a:extLst>
              <a:ext uri="{FF2B5EF4-FFF2-40B4-BE49-F238E27FC236}">
                <a16:creationId xmlns:a16="http://schemas.microsoft.com/office/drawing/2014/main" id="{B19E5554-A2A2-4C82-BCAF-6B28A3DCDB0D}"/>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2068084" y="2903255"/>
            <a:ext cx="2159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7" name="Freeform 517">
            <a:extLst>
              <a:ext uri="{FF2B5EF4-FFF2-40B4-BE49-F238E27FC236}">
                <a16:creationId xmlns:a16="http://schemas.microsoft.com/office/drawing/2014/main" id="{6AEC1DED-5A72-46E2-A8A4-F9AB32FE6C24}"/>
              </a:ext>
            </a:extLst>
          </p:cNvPr>
          <p:cNvSpPr>
            <a:spLocks/>
          </p:cNvSpPr>
          <p:nvPr/>
        </p:nvSpPr>
        <p:spPr bwMode="auto">
          <a:xfrm>
            <a:off x="3172984" y="3593817"/>
            <a:ext cx="174625" cy="90488"/>
          </a:xfrm>
          <a:custGeom>
            <a:avLst/>
            <a:gdLst>
              <a:gd name="T0" fmla="*/ 24 w 110"/>
              <a:gd name="T1" fmla="*/ 57 h 57"/>
              <a:gd name="T2" fmla="*/ 0 w 110"/>
              <a:gd name="T3" fmla="*/ 57 h 57"/>
              <a:gd name="T4" fmla="*/ 86 w 110"/>
              <a:gd name="T5" fmla="*/ 0 h 57"/>
              <a:gd name="T6" fmla="*/ 110 w 110"/>
              <a:gd name="T7" fmla="*/ 0 h 57"/>
              <a:gd name="T8" fmla="*/ 24 w 110"/>
              <a:gd name="T9" fmla="*/ 57 h 57"/>
            </a:gdLst>
            <a:ahLst/>
            <a:cxnLst>
              <a:cxn ang="0">
                <a:pos x="T0" y="T1"/>
              </a:cxn>
              <a:cxn ang="0">
                <a:pos x="T2" y="T3"/>
              </a:cxn>
              <a:cxn ang="0">
                <a:pos x="T4" y="T5"/>
              </a:cxn>
              <a:cxn ang="0">
                <a:pos x="T6" y="T7"/>
              </a:cxn>
              <a:cxn ang="0">
                <a:pos x="T8" y="T9"/>
              </a:cxn>
            </a:cxnLst>
            <a:rect l="0" t="0" r="r" b="b"/>
            <a:pathLst>
              <a:path w="110" h="57">
                <a:moveTo>
                  <a:pt x="24" y="57"/>
                </a:moveTo>
                <a:lnTo>
                  <a:pt x="0" y="57"/>
                </a:lnTo>
                <a:lnTo>
                  <a:pt x="86" y="0"/>
                </a:lnTo>
                <a:lnTo>
                  <a:pt x="110" y="0"/>
                </a:lnTo>
                <a:lnTo>
                  <a:pt x="24"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8" name="Freeform 518">
            <a:extLst>
              <a:ext uri="{FF2B5EF4-FFF2-40B4-BE49-F238E27FC236}">
                <a16:creationId xmlns:a16="http://schemas.microsoft.com/office/drawing/2014/main" id="{D2133B52-340E-4002-B292-C89AEA35A714}"/>
              </a:ext>
            </a:extLst>
          </p:cNvPr>
          <p:cNvSpPr>
            <a:spLocks/>
          </p:cNvSpPr>
          <p:nvPr/>
        </p:nvSpPr>
        <p:spPr bwMode="auto">
          <a:xfrm>
            <a:off x="3172984" y="3593817"/>
            <a:ext cx="174625" cy="90488"/>
          </a:xfrm>
          <a:custGeom>
            <a:avLst/>
            <a:gdLst>
              <a:gd name="T0" fmla="*/ 24 w 110"/>
              <a:gd name="T1" fmla="*/ 57 h 57"/>
              <a:gd name="T2" fmla="*/ 0 w 110"/>
              <a:gd name="T3" fmla="*/ 57 h 57"/>
              <a:gd name="T4" fmla="*/ 86 w 110"/>
              <a:gd name="T5" fmla="*/ 0 h 57"/>
              <a:gd name="T6" fmla="*/ 110 w 110"/>
              <a:gd name="T7" fmla="*/ 0 h 57"/>
              <a:gd name="T8" fmla="*/ 24 w 110"/>
              <a:gd name="T9" fmla="*/ 57 h 57"/>
            </a:gdLst>
            <a:ahLst/>
            <a:cxnLst>
              <a:cxn ang="0">
                <a:pos x="T0" y="T1"/>
              </a:cxn>
              <a:cxn ang="0">
                <a:pos x="T2" y="T3"/>
              </a:cxn>
              <a:cxn ang="0">
                <a:pos x="T4" y="T5"/>
              </a:cxn>
              <a:cxn ang="0">
                <a:pos x="T6" y="T7"/>
              </a:cxn>
              <a:cxn ang="0">
                <a:pos x="T8" y="T9"/>
              </a:cxn>
            </a:cxnLst>
            <a:rect l="0" t="0" r="r" b="b"/>
            <a:pathLst>
              <a:path w="110" h="57">
                <a:moveTo>
                  <a:pt x="24" y="57"/>
                </a:moveTo>
                <a:lnTo>
                  <a:pt x="0" y="57"/>
                </a:lnTo>
                <a:lnTo>
                  <a:pt x="86" y="0"/>
                </a:lnTo>
                <a:lnTo>
                  <a:pt x="110" y="0"/>
                </a:lnTo>
                <a:lnTo>
                  <a:pt x="24" y="57"/>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9" name="Freeform 519">
            <a:extLst>
              <a:ext uri="{FF2B5EF4-FFF2-40B4-BE49-F238E27FC236}">
                <a16:creationId xmlns:a16="http://schemas.microsoft.com/office/drawing/2014/main" id="{EAAD14CE-BD65-4CEC-90A5-443B00DC4E4A}"/>
              </a:ext>
            </a:extLst>
          </p:cNvPr>
          <p:cNvSpPr>
            <a:spLocks/>
          </p:cNvSpPr>
          <p:nvPr/>
        </p:nvSpPr>
        <p:spPr bwMode="auto">
          <a:xfrm>
            <a:off x="3211084" y="3593817"/>
            <a:ext cx="136525" cy="123825"/>
          </a:xfrm>
          <a:custGeom>
            <a:avLst/>
            <a:gdLst>
              <a:gd name="T0" fmla="*/ 86 w 86"/>
              <a:gd name="T1" fmla="*/ 21 h 78"/>
              <a:gd name="T2" fmla="*/ 0 w 86"/>
              <a:gd name="T3" fmla="*/ 78 h 78"/>
              <a:gd name="T4" fmla="*/ 0 w 86"/>
              <a:gd name="T5" fmla="*/ 57 h 78"/>
              <a:gd name="T6" fmla="*/ 86 w 86"/>
              <a:gd name="T7" fmla="*/ 0 h 78"/>
              <a:gd name="T8" fmla="*/ 86 w 86"/>
              <a:gd name="T9" fmla="*/ 21 h 78"/>
            </a:gdLst>
            <a:ahLst/>
            <a:cxnLst>
              <a:cxn ang="0">
                <a:pos x="T0" y="T1"/>
              </a:cxn>
              <a:cxn ang="0">
                <a:pos x="T2" y="T3"/>
              </a:cxn>
              <a:cxn ang="0">
                <a:pos x="T4" y="T5"/>
              </a:cxn>
              <a:cxn ang="0">
                <a:pos x="T6" y="T7"/>
              </a:cxn>
              <a:cxn ang="0">
                <a:pos x="T8" y="T9"/>
              </a:cxn>
            </a:cxnLst>
            <a:rect l="0" t="0" r="r" b="b"/>
            <a:pathLst>
              <a:path w="86" h="78">
                <a:moveTo>
                  <a:pt x="86" y="21"/>
                </a:moveTo>
                <a:lnTo>
                  <a:pt x="0" y="78"/>
                </a:lnTo>
                <a:lnTo>
                  <a:pt x="0" y="57"/>
                </a:lnTo>
                <a:lnTo>
                  <a:pt x="86" y="0"/>
                </a:lnTo>
                <a:lnTo>
                  <a:pt x="86"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0" name="Freeform 520">
            <a:extLst>
              <a:ext uri="{FF2B5EF4-FFF2-40B4-BE49-F238E27FC236}">
                <a16:creationId xmlns:a16="http://schemas.microsoft.com/office/drawing/2014/main" id="{830B0FC7-DDCD-4AD6-AAE3-46DAB2DAD0FD}"/>
              </a:ext>
            </a:extLst>
          </p:cNvPr>
          <p:cNvSpPr>
            <a:spLocks/>
          </p:cNvSpPr>
          <p:nvPr/>
        </p:nvSpPr>
        <p:spPr bwMode="auto">
          <a:xfrm>
            <a:off x="3211084" y="3593817"/>
            <a:ext cx="136525" cy="123825"/>
          </a:xfrm>
          <a:custGeom>
            <a:avLst/>
            <a:gdLst>
              <a:gd name="T0" fmla="*/ 86 w 86"/>
              <a:gd name="T1" fmla="*/ 21 h 78"/>
              <a:gd name="T2" fmla="*/ 0 w 86"/>
              <a:gd name="T3" fmla="*/ 78 h 78"/>
              <a:gd name="T4" fmla="*/ 0 w 86"/>
              <a:gd name="T5" fmla="*/ 57 h 78"/>
              <a:gd name="T6" fmla="*/ 86 w 86"/>
              <a:gd name="T7" fmla="*/ 0 h 78"/>
              <a:gd name="T8" fmla="*/ 86 w 86"/>
              <a:gd name="T9" fmla="*/ 21 h 78"/>
            </a:gdLst>
            <a:ahLst/>
            <a:cxnLst>
              <a:cxn ang="0">
                <a:pos x="T0" y="T1"/>
              </a:cxn>
              <a:cxn ang="0">
                <a:pos x="T2" y="T3"/>
              </a:cxn>
              <a:cxn ang="0">
                <a:pos x="T4" y="T5"/>
              </a:cxn>
              <a:cxn ang="0">
                <a:pos x="T6" y="T7"/>
              </a:cxn>
              <a:cxn ang="0">
                <a:pos x="T8" y="T9"/>
              </a:cxn>
            </a:cxnLst>
            <a:rect l="0" t="0" r="r" b="b"/>
            <a:pathLst>
              <a:path w="86" h="78">
                <a:moveTo>
                  <a:pt x="86" y="21"/>
                </a:moveTo>
                <a:lnTo>
                  <a:pt x="0" y="78"/>
                </a:lnTo>
                <a:lnTo>
                  <a:pt x="0" y="57"/>
                </a:lnTo>
                <a:lnTo>
                  <a:pt x="86" y="0"/>
                </a:lnTo>
                <a:lnTo>
                  <a:pt x="86"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1" name="Rectangle 521">
            <a:extLst>
              <a:ext uri="{FF2B5EF4-FFF2-40B4-BE49-F238E27FC236}">
                <a16:creationId xmlns:a16="http://schemas.microsoft.com/office/drawing/2014/main" id="{60589DCC-2BAA-40AB-9AB8-80B4899E9656}"/>
              </a:ext>
            </a:extLst>
          </p:cNvPr>
          <p:cNvSpPr>
            <a:spLocks noChangeArrowheads="1"/>
          </p:cNvSpPr>
          <p:nvPr/>
        </p:nvSpPr>
        <p:spPr bwMode="auto">
          <a:xfrm>
            <a:off x="3172984" y="3684305"/>
            <a:ext cx="3810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2" name="Rectangle 522">
            <a:extLst>
              <a:ext uri="{FF2B5EF4-FFF2-40B4-BE49-F238E27FC236}">
                <a16:creationId xmlns:a16="http://schemas.microsoft.com/office/drawing/2014/main" id="{D3536ECD-C0AD-4087-BF2D-27F7FC063944}"/>
              </a:ext>
            </a:extLst>
          </p:cNvPr>
          <p:cNvSpPr>
            <a:spLocks noChangeArrowheads="1"/>
          </p:cNvSpPr>
          <p:nvPr/>
        </p:nvSpPr>
        <p:spPr bwMode="auto">
          <a:xfrm>
            <a:off x="3172984" y="3684305"/>
            <a:ext cx="3810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 name="Freeform 523">
            <a:extLst>
              <a:ext uri="{FF2B5EF4-FFF2-40B4-BE49-F238E27FC236}">
                <a16:creationId xmlns:a16="http://schemas.microsoft.com/office/drawing/2014/main" id="{B5317A7F-8F81-4A69-81AA-F87A706EE44C}"/>
              </a:ext>
            </a:extLst>
          </p:cNvPr>
          <p:cNvSpPr>
            <a:spLocks/>
          </p:cNvSpPr>
          <p:nvPr/>
        </p:nvSpPr>
        <p:spPr bwMode="auto">
          <a:xfrm>
            <a:off x="3061859" y="3666842"/>
            <a:ext cx="422275" cy="17463"/>
          </a:xfrm>
          <a:custGeom>
            <a:avLst/>
            <a:gdLst>
              <a:gd name="T0" fmla="*/ 252 w 266"/>
              <a:gd name="T1" fmla="*/ 11 h 11"/>
              <a:gd name="T2" fmla="*/ 0 w 266"/>
              <a:gd name="T3" fmla="*/ 11 h 11"/>
              <a:gd name="T4" fmla="*/ 14 w 266"/>
              <a:gd name="T5" fmla="*/ 0 h 11"/>
              <a:gd name="T6" fmla="*/ 266 w 266"/>
              <a:gd name="T7" fmla="*/ 0 h 11"/>
              <a:gd name="T8" fmla="*/ 252 w 266"/>
              <a:gd name="T9" fmla="*/ 11 h 11"/>
            </a:gdLst>
            <a:ahLst/>
            <a:cxnLst>
              <a:cxn ang="0">
                <a:pos x="T0" y="T1"/>
              </a:cxn>
              <a:cxn ang="0">
                <a:pos x="T2" y="T3"/>
              </a:cxn>
              <a:cxn ang="0">
                <a:pos x="T4" y="T5"/>
              </a:cxn>
              <a:cxn ang="0">
                <a:pos x="T6" y="T7"/>
              </a:cxn>
              <a:cxn ang="0">
                <a:pos x="T8" y="T9"/>
              </a:cxn>
            </a:cxnLst>
            <a:rect l="0" t="0" r="r" b="b"/>
            <a:pathLst>
              <a:path w="266" h="11">
                <a:moveTo>
                  <a:pt x="252" y="11"/>
                </a:moveTo>
                <a:lnTo>
                  <a:pt x="0" y="11"/>
                </a:lnTo>
                <a:lnTo>
                  <a:pt x="14" y="0"/>
                </a:lnTo>
                <a:lnTo>
                  <a:pt x="266" y="0"/>
                </a:lnTo>
                <a:lnTo>
                  <a:pt x="252" y="1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4" name="Freeform 524">
            <a:extLst>
              <a:ext uri="{FF2B5EF4-FFF2-40B4-BE49-F238E27FC236}">
                <a16:creationId xmlns:a16="http://schemas.microsoft.com/office/drawing/2014/main" id="{92A36327-342E-425A-BC99-03D9AEF48EBE}"/>
              </a:ext>
            </a:extLst>
          </p:cNvPr>
          <p:cNvSpPr>
            <a:spLocks/>
          </p:cNvSpPr>
          <p:nvPr/>
        </p:nvSpPr>
        <p:spPr bwMode="auto">
          <a:xfrm>
            <a:off x="3061859" y="3666842"/>
            <a:ext cx="422275" cy="17463"/>
          </a:xfrm>
          <a:custGeom>
            <a:avLst/>
            <a:gdLst>
              <a:gd name="T0" fmla="*/ 252 w 266"/>
              <a:gd name="T1" fmla="*/ 11 h 11"/>
              <a:gd name="T2" fmla="*/ 0 w 266"/>
              <a:gd name="T3" fmla="*/ 11 h 11"/>
              <a:gd name="T4" fmla="*/ 14 w 266"/>
              <a:gd name="T5" fmla="*/ 0 h 11"/>
              <a:gd name="T6" fmla="*/ 266 w 266"/>
              <a:gd name="T7" fmla="*/ 0 h 11"/>
              <a:gd name="T8" fmla="*/ 252 w 266"/>
              <a:gd name="T9" fmla="*/ 11 h 11"/>
            </a:gdLst>
            <a:ahLst/>
            <a:cxnLst>
              <a:cxn ang="0">
                <a:pos x="T0" y="T1"/>
              </a:cxn>
              <a:cxn ang="0">
                <a:pos x="T2" y="T3"/>
              </a:cxn>
              <a:cxn ang="0">
                <a:pos x="T4" y="T5"/>
              </a:cxn>
              <a:cxn ang="0">
                <a:pos x="T6" y="T7"/>
              </a:cxn>
              <a:cxn ang="0">
                <a:pos x="T8" y="T9"/>
              </a:cxn>
            </a:cxnLst>
            <a:rect l="0" t="0" r="r" b="b"/>
            <a:pathLst>
              <a:path w="266" h="11">
                <a:moveTo>
                  <a:pt x="252" y="11"/>
                </a:moveTo>
                <a:lnTo>
                  <a:pt x="0" y="11"/>
                </a:lnTo>
                <a:lnTo>
                  <a:pt x="14" y="0"/>
                </a:lnTo>
                <a:lnTo>
                  <a:pt x="266" y="0"/>
                </a:lnTo>
                <a:lnTo>
                  <a:pt x="252" y="1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5" name="Freeform 525">
            <a:extLst>
              <a:ext uri="{FF2B5EF4-FFF2-40B4-BE49-F238E27FC236}">
                <a16:creationId xmlns:a16="http://schemas.microsoft.com/office/drawing/2014/main" id="{7BED00B3-95E7-4CC0-9F8C-438F84751469}"/>
              </a:ext>
            </a:extLst>
          </p:cNvPr>
          <p:cNvSpPr>
            <a:spLocks/>
          </p:cNvSpPr>
          <p:nvPr/>
        </p:nvSpPr>
        <p:spPr bwMode="auto">
          <a:xfrm>
            <a:off x="3461909" y="3666842"/>
            <a:ext cx="22225" cy="50800"/>
          </a:xfrm>
          <a:custGeom>
            <a:avLst/>
            <a:gdLst>
              <a:gd name="T0" fmla="*/ 14 w 14"/>
              <a:gd name="T1" fmla="*/ 21 h 32"/>
              <a:gd name="T2" fmla="*/ 0 w 14"/>
              <a:gd name="T3" fmla="*/ 32 h 32"/>
              <a:gd name="T4" fmla="*/ 0 w 14"/>
              <a:gd name="T5" fmla="*/ 11 h 32"/>
              <a:gd name="T6" fmla="*/ 14 w 14"/>
              <a:gd name="T7" fmla="*/ 0 h 32"/>
              <a:gd name="T8" fmla="*/ 14 w 14"/>
              <a:gd name="T9" fmla="*/ 21 h 32"/>
            </a:gdLst>
            <a:ahLst/>
            <a:cxnLst>
              <a:cxn ang="0">
                <a:pos x="T0" y="T1"/>
              </a:cxn>
              <a:cxn ang="0">
                <a:pos x="T2" y="T3"/>
              </a:cxn>
              <a:cxn ang="0">
                <a:pos x="T4" y="T5"/>
              </a:cxn>
              <a:cxn ang="0">
                <a:pos x="T6" y="T7"/>
              </a:cxn>
              <a:cxn ang="0">
                <a:pos x="T8" y="T9"/>
              </a:cxn>
            </a:cxnLst>
            <a:rect l="0" t="0" r="r" b="b"/>
            <a:pathLst>
              <a:path w="14" h="32">
                <a:moveTo>
                  <a:pt x="14" y="21"/>
                </a:moveTo>
                <a:lnTo>
                  <a:pt x="0" y="32"/>
                </a:lnTo>
                <a:lnTo>
                  <a:pt x="0" y="11"/>
                </a:lnTo>
                <a:lnTo>
                  <a:pt x="14" y="0"/>
                </a:lnTo>
                <a:lnTo>
                  <a:pt x="14"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6" name="Freeform 526">
            <a:extLst>
              <a:ext uri="{FF2B5EF4-FFF2-40B4-BE49-F238E27FC236}">
                <a16:creationId xmlns:a16="http://schemas.microsoft.com/office/drawing/2014/main" id="{2E64B8B2-6E7E-4F94-9209-F6C8E3E28D80}"/>
              </a:ext>
            </a:extLst>
          </p:cNvPr>
          <p:cNvSpPr>
            <a:spLocks/>
          </p:cNvSpPr>
          <p:nvPr/>
        </p:nvSpPr>
        <p:spPr bwMode="auto">
          <a:xfrm>
            <a:off x="3461909" y="3666842"/>
            <a:ext cx="22225" cy="50800"/>
          </a:xfrm>
          <a:custGeom>
            <a:avLst/>
            <a:gdLst>
              <a:gd name="T0" fmla="*/ 14 w 14"/>
              <a:gd name="T1" fmla="*/ 21 h 32"/>
              <a:gd name="T2" fmla="*/ 0 w 14"/>
              <a:gd name="T3" fmla="*/ 32 h 32"/>
              <a:gd name="T4" fmla="*/ 0 w 14"/>
              <a:gd name="T5" fmla="*/ 11 h 32"/>
              <a:gd name="T6" fmla="*/ 14 w 14"/>
              <a:gd name="T7" fmla="*/ 0 h 32"/>
              <a:gd name="T8" fmla="*/ 14 w 14"/>
              <a:gd name="T9" fmla="*/ 21 h 32"/>
            </a:gdLst>
            <a:ahLst/>
            <a:cxnLst>
              <a:cxn ang="0">
                <a:pos x="T0" y="T1"/>
              </a:cxn>
              <a:cxn ang="0">
                <a:pos x="T2" y="T3"/>
              </a:cxn>
              <a:cxn ang="0">
                <a:pos x="T4" y="T5"/>
              </a:cxn>
              <a:cxn ang="0">
                <a:pos x="T6" y="T7"/>
              </a:cxn>
              <a:cxn ang="0">
                <a:pos x="T8" y="T9"/>
              </a:cxn>
            </a:cxnLst>
            <a:rect l="0" t="0" r="r" b="b"/>
            <a:pathLst>
              <a:path w="14" h="32">
                <a:moveTo>
                  <a:pt x="14" y="21"/>
                </a:moveTo>
                <a:lnTo>
                  <a:pt x="0" y="32"/>
                </a:lnTo>
                <a:lnTo>
                  <a:pt x="0" y="11"/>
                </a:lnTo>
                <a:lnTo>
                  <a:pt x="14" y="0"/>
                </a:lnTo>
                <a:lnTo>
                  <a:pt x="14"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 name="Rectangle 527">
            <a:extLst>
              <a:ext uri="{FF2B5EF4-FFF2-40B4-BE49-F238E27FC236}">
                <a16:creationId xmlns:a16="http://schemas.microsoft.com/office/drawing/2014/main" id="{349F2941-DDB0-48E0-8DE8-0845D80247C9}"/>
              </a:ext>
            </a:extLst>
          </p:cNvPr>
          <p:cNvSpPr>
            <a:spLocks noChangeArrowheads="1"/>
          </p:cNvSpPr>
          <p:nvPr/>
        </p:nvSpPr>
        <p:spPr bwMode="auto">
          <a:xfrm>
            <a:off x="3061859" y="3684305"/>
            <a:ext cx="40005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8" name="Rectangle 528">
            <a:extLst>
              <a:ext uri="{FF2B5EF4-FFF2-40B4-BE49-F238E27FC236}">
                <a16:creationId xmlns:a16="http://schemas.microsoft.com/office/drawing/2014/main" id="{EDFAC095-FD4F-4910-B8A1-BC1626848E00}"/>
              </a:ext>
            </a:extLst>
          </p:cNvPr>
          <p:cNvSpPr>
            <a:spLocks noChangeArrowheads="1"/>
          </p:cNvSpPr>
          <p:nvPr/>
        </p:nvSpPr>
        <p:spPr bwMode="auto">
          <a:xfrm>
            <a:off x="3061859" y="3684305"/>
            <a:ext cx="40005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 name="Freeform 529">
            <a:extLst>
              <a:ext uri="{FF2B5EF4-FFF2-40B4-BE49-F238E27FC236}">
                <a16:creationId xmlns:a16="http://schemas.microsoft.com/office/drawing/2014/main" id="{73C50395-0308-432F-BC9B-C4F5B352436F}"/>
              </a:ext>
            </a:extLst>
          </p:cNvPr>
          <p:cNvSpPr>
            <a:spLocks noEditPoints="1"/>
          </p:cNvSpPr>
          <p:nvPr/>
        </p:nvSpPr>
        <p:spPr bwMode="auto">
          <a:xfrm>
            <a:off x="3174572" y="3274730"/>
            <a:ext cx="41275" cy="409575"/>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5" y="0"/>
                  <a:pt x="136" y="7"/>
                  <a:pt x="136" y="17"/>
                </a:cubicBezTo>
                <a:cubicBezTo>
                  <a:pt x="136" y="26"/>
                  <a:pt x="105" y="34"/>
                  <a:pt x="68" y="34"/>
                </a:cubicBezTo>
                <a:cubicBezTo>
                  <a:pt x="30" y="34"/>
                  <a:pt x="0" y="26"/>
                  <a:pt x="0" y="17"/>
                </a:cubicBezTo>
                <a:close/>
                <a:moveTo>
                  <a:pt x="0" y="1356"/>
                </a:moveTo>
                <a:cubicBezTo>
                  <a:pt x="0" y="1365"/>
                  <a:pt x="30" y="1373"/>
                  <a:pt x="68" y="1373"/>
                </a:cubicBezTo>
                <a:cubicBezTo>
                  <a:pt x="105" y="1373"/>
                  <a:pt x="136" y="1365"/>
                  <a:pt x="136" y="1356"/>
                </a:cubicBezTo>
                <a:lnTo>
                  <a:pt x="136" y="17"/>
                </a:lnTo>
                <a:cubicBezTo>
                  <a:pt x="136" y="26"/>
                  <a:pt x="105" y="34"/>
                  <a:pt x="68" y="34"/>
                </a:cubicBezTo>
                <a:cubicBezTo>
                  <a:pt x="30" y="34"/>
                  <a:pt x="0" y="26"/>
                  <a:pt x="0" y="17"/>
                </a:cubicBezTo>
                <a:lnTo>
                  <a:pt x="0" y="13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0" name="Freeform 530">
            <a:extLst>
              <a:ext uri="{FF2B5EF4-FFF2-40B4-BE49-F238E27FC236}">
                <a16:creationId xmlns:a16="http://schemas.microsoft.com/office/drawing/2014/main" id="{2245B7E1-D242-4939-9D44-CB2AC93A54F8}"/>
              </a:ext>
            </a:extLst>
          </p:cNvPr>
          <p:cNvSpPr>
            <a:spLocks noEditPoints="1"/>
          </p:cNvSpPr>
          <p:nvPr/>
        </p:nvSpPr>
        <p:spPr bwMode="auto">
          <a:xfrm>
            <a:off x="3174572" y="3274730"/>
            <a:ext cx="41275" cy="409575"/>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7"/>
                  <a:pt x="30" y="0"/>
                  <a:pt x="68" y="0"/>
                </a:cubicBezTo>
                <a:cubicBezTo>
                  <a:pt x="105" y="0"/>
                  <a:pt x="136" y="7"/>
                  <a:pt x="136" y="17"/>
                </a:cubicBezTo>
                <a:cubicBezTo>
                  <a:pt x="136" y="26"/>
                  <a:pt x="105" y="34"/>
                  <a:pt x="68" y="34"/>
                </a:cubicBezTo>
                <a:cubicBezTo>
                  <a:pt x="30" y="34"/>
                  <a:pt x="0" y="26"/>
                  <a:pt x="0" y="17"/>
                </a:cubicBezTo>
                <a:close/>
                <a:moveTo>
                  <a:pt x="0" y="1356"/>
                </a:moveTo>
                <a:cubicBezTo>
                  <a:pt x="0" y="1365"/>
                  <a:pt x="30" y="1373"/>
                  <a:pt x="68" y="1373"/>
                </a:cubicBezTo>
                <a:cubicBezTo>
                  <a:pt x="105" y="1373"/>
                  <a:pt x="136" y="1365"/>
                  <a:pt x="136" y="1356"/>
                </a:cubicBezTo>
                <a:lnTo>
                  <a:pt x="136" y="17"/>
                </a:lnTo>
                <a:cubicBezTo>
                  <a:pt x="136" y="26"/>
                  <a:pt x="105" y="34"/>
                  <a:pt x="68" y="34"/>
                </a:cubicBezTo>
                <a:cubicBezTo>
                  <a:pt x="30" y="34"/>
                  <a:pt x="0" y="26"/>
                  <a:pt x="0" y="17"/>
                </a:cubicBezTo>
                <a:lnTo>
                  <a:pt x="0" y="135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 name="Freeform 531">
            <a:extLst>
              <a:ext uri="{FF2B5EF4-FFF2-40B4-BE49-F238E27FC236}">
                <a16:creationId xmlns:a16="http://schemas.microsoft.com/office/drawing/2014/main" id="{543A1C13-F75C-4C84-BA1E-E474C0A5D91F}"/>
              </a:ext>
            </a:extLst>
          </p:cNvPr>
          <p:cNvSpPr>
            <a:spLocks/>
          </p:cNvSpPr>
          <p:nvPr/>
        </p:nvSpPr>
        <p:spPr bwMode="auto">
          <a:xfrm>
            <a:off x="3098372" y="3657317"/>
            <a:ext cx="147638" cy="71438"/>
          </a:xfrm>
          <a:custGeom>
            <a:avLst/>
            <a:gdLst>
              <a:gd name="T0" fmla="*/ 24 w 93"/>
              <a:gd name="T1" fmla="*/ 45 h 45"/>
              <a:gd name="T2" fmla="*/ 0 w 93"/>
              <a:gd name="T3" fmla="*/ 45 h 45"/>
              <a:gd name="T4" fmla="*/ 69 w 93"/>
              <a:gd name="T5" fmla="*/ 0 h 45"/>
              <a:gd name="T6" fmla="*/ 93 w 93"/>
              <a:gd name="T7" fmla="*/ 0 h 45"/>
              <a:gd name="T8" fmla="*/ 24 w 93"/>
              <a:gd name="T9" fmla="*/ 45 h 45"/>
            </a:gdLst>
            <a:ahLst/>
            <a:cxnLst>
              <a:cxn ang="0">
                <a:pos x="T0" y="T1"/>
              </a:cxn>
              <a:cxn ang="0">
                <a:pos x="T2" y="T3"/>
              </a:cxn>
              <a:cxn ang="0">
                <a:pos x="T4" y="T5"/>
              </a:cxn>
              <a:cxn ang="0">
                <a:pos x="T6" y="T7"/>
              </a:cxn>
              <a:cxn ang="0">
                <a:pos x="T8" y="T9"/>
              </a:cxn>
            </a:cxnLst>
            <a:rect l="0" t="0" r="r" b="b"/>
            <a:pathLst>
              <a:path w="93" h="45">
                <a:moveTo>
                  <a:pt x="24" y="45"/>
                </a:moveTo>
                <a:lnTo>
                  <a:pt x="0" y="45"/>
                </a:lnTo>
                <a:lnTo>
                  <a:pt x="69" y="0"/>
                </a:lnTo>
                <a:lnTo>
                  <a:pt x="93" y="0"/>
                </a:lnTo>
                <a:lnTo>
                  <a:pt x="24" y="4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2" name="Freeform 532">
            <a:extLst>
              <a:ext uri="{FF2B5EF4-FFF2-40B4-BE49-F238E27FC236}">
                <a16:creationId xmlns:a16="http://schemas.microsoft.com/office/drawing/2014/main" id="{33E58B23-6D0A-4907-B129-11140CEDB986}"/>
              </a:ext>
            </a:extLst>
          </p:cNvPr>
          <p:cNvSpPr>
            <a:spLocks/>
          </p:cNvSpPr>
          <p:nvPr/>
        </p:nvSpPr>
        <p:spPr bwMode="auto">
          <a:xfrm>
            <a:off x="3098372" y="3657317"/>
            <a:ext cx="147638" cy="71438"/>
          </a:xfrm>
          <a:custGeom>
            <a:avLst/>
            <a:gdLst>
              <a:gd name="T0" fmla="*/ 24 w 93"/>
              <a:gd name="T1" fmla="*/ 45 h 45"/>
              <a:gd name="T2" fmla="*/ 0 w 93"/>
              <a:gd name="T3" fmla="*/ 45 h 45"/>
              <a:gd name="T4" fmla="*/ 69 w 93"/>
              <a:gd name="T5" fmla="*/ 0 h 45"/>
              <a:gd name="T6" fmla="*/ 93 w 93"/>
              <a:gd name="T7" fmla="*/ 0 h 45"/>
              <a:gd name="T8" fmla="*/ 24 w 93"/>
              <a:gd name="T9" fmla="*/ 45 h 45"/>
            </a:gdLst>
            <a:ahLst/>
            <a:cxnLst>
              <a:cxn ang="0">
                <a:pos x="T0" y="T1"/>
              </a:cxn>
              <a:cxn ang="0">
                <a:pos x="T2" y="T3"/>
              </a:cxn>
              <a:cxn ang="0">
                <a:pos x="T4" y="T5"/>
              </a:cxn>
              <a:cxn ang="0">
                <a:pos x="T6" y="T7"/>
              </a:cxn>
              <a:cxn ang="0">
                <a:pos x="T8" y="T9"/>
              </a:cxn>
            </a:cxnLst>
            <a:rect l="0" t="0" r="r" b="b"/>
            <a:pathLst>
              <a:path w="93" h="45">
                <a:moveTo>
                  <a:pt x="24" y="45"/>
                </a:moveTo>
                <a:lnTo>
                  <a:pt x="0" y="45"/>
                </a:lnTo>
                <a:lnTo>
                  <a:pt x="69" y="0"/>
                </a:lnTo>
                <a:lnTo>
                  <a:pt x="93" y="0"/>
                </a:lnTo>
                <a:lnTo>
                  <a:pt x="24" y="45"/>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3" name="Freeform 533">
            <a:extLst>
              <a:ext uri="{FF2B5EF4-FFF2-40B4-BE49-F238E27FC236}">
                <a16:creationId xmlns:a16="http://schemas.microsoft.com/office/drawing/2014/main" id="{0227FC2C-0378-4380-8E3C-0208DF94A354}"/>
              </a:ext>
            </a:extLst>
          </p:cNvPr>
          <p:cNvSpPr>
            <a:spLocks/>
          </p:cNvSpPr>
          <p:nvPr/>
        </p:nvSpPr>
        <p:spPr bwMode="auto">
          <a:xfrm>
            <a:off x="3136472" y="3657317"/>
            <a:ext cx="109538" cy="104775"/>
          </a:xfrm>
          <a:custGeom>
            <a:avLst/>
            <a:gdLst>
              <a:gd name="T0" fmla="*/ 69 w 69"/>
              <a:gd name="T1" fmla="*/ 21 h 66"/>
              <a:gd name="T2" fmla="*/ 0 w 69"/>
              <a:gd name="T3" fmla="*/ 66 h 66"/>
              <a:gd name="T4" fmla="*/ 0 w 69"/>
              <a:gd name="T5" fmla="*/ 45 h 66"/>
              <a:gd name="T6" fmla="*/ 69 w 69"/>
              <a:gd name="T7" fmla="*/ 0 h 66"/>
              <a:gd name="T8" fmla="*/ 69 w 69"/>
              <a:gd name="T9" fmla="*/ 21 h 66"/>
            </a:gdLst>
            <a:ahLst/>
            <a:cxnLst>
              <a:cxn ang="0">
                <a:pos x="T0" y="T1"/>
              </a:cxn>
              <a:cxn ang="0">
                <a:pos x="T2" y="T3"/>
              </a:cxn>
              <a:cxn ang="0">
                <a:pos x="T4" y="T5"/>
              </a:cxn>
              <a:cxn ang="0">
                <a:pos x="T6" y="T7"/>
              </a:cxn>
              <a:cxn ang="0">
                <a:pos x="T8" y="T9"/>
              </a:cxn>
            </a:cxnLst>
            <a:rect l="0" t="0" r="r" b="b"/>
            <a:pathLst>
              <a:path w="69" h="66">
                <a:moveTo>
                  <a:pt x="69" y="21"/>
                </a:moveTo>
                <a:lnTo>
                  <a:pt x="0" y="66"/>
                </a:lnTo>
                <a:lnTo>
                  <a:pt x="0" y="45"/>
                </a:lnTo>
                <a:lnTo>
                  <a:pt x="69" y="0"/>
                </a:lnTo>
                <a:lnTo>
                  <a:pt x="69"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4" name="Freeform 534">
            <a:extLst>
              <a:ext uri="{FF2B5EF4-FFF2-40B4-BE49-F238E27FC236}">
                <a16:creationId xmlns:a16="http://schemas.microsoft.com/office/drawing/2014/main" id="{235A7139-49F6-489B-B0A6-C3DEC4DD9B15}"/>
              </a:ext>
            </a:extLst>
          </p:cNvPr>
          <p:cNvSpPr>
            <a:spLocks/>
          </p:cNvSpPr>
          <p:nvPr/>
        </p:nvSpPr>
        <p:spPr bwMode="auto">
          <a:xfrm>
            <a:off x="3136472" y="3657317"/>
            <a:ext cx="109538" cy="104775"/>
          </a:xfrm>
          <a:custGeom>
            <a:avLst/>
            <a:gdLst>
              <a:gd name="T0" fmla="*/ 69 w 69"/>
              <a:gd name="T1" fmla="*/ 21 h 66"/>
              <a:gd name="T2" fmla="*/ 0 w 69"/>
              <a:gd name="T3" fmla="*/ 66 h 66"/>
              <a:gd name="T4" fmla="*/ 0 w 69"/>
              <a:gd name="T5" fmla="*/ 45 h 66"/>
              <a:gd name="T6" fmla="*/ 69 w 69"/>
              <a:gd name="T7" fmla="*/ 0 h 66"/>
              <a:gd name="T8" fmla="*/ 69 w 69"/>
              <a:gd name="T9" fmla="*/ 21 h 66"/>
            </a:gdLst>
            <a:ahLst/>
            <a:cxnLst>
              <a:cxn ang="0">
                <a:pos x="T0" y="T1"/>
              </a:cxn>
              <a:cxn ang="0">
                <a:pos x="T2" y="T3"/>
              </a:cxn>
              <a:cxn ang="0">
                <a:pos x="T4" y="T5"/>
              </a:cxn>
              <a:cxn ang="0">
                <a:pos x="T6" y="T7"/>
              </a:cxn>
              <a:cxn ang="0">
                <a:pos x="T8" y="T9"/>
              </a:cxn>
            </a:cxnLst>
            <a:rect l="0" t="0" r="r" b="b"/>
            <a:pathLst>
              <a:path w="69" h="66">
                <a:moveTo>
                  <a:pt x="69" y="21"/>
                </a:moveTo>
                <a:lnTo>
                  <a:pt x="0" y="66"/>
                </a:lnTo>
                <a:lnTo>
                  <a:pt x="0" y="45"/>
                </a:lnTo>
                <a:lnTo>
                  <a:pt x="69" y="0"/>
                </a:lnTo>
                <a:lnTo>
                  <a:pt x="69"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5" name="Rectangle 535">
            <a:extLst>
              <a:ext uri="{FF2B5EF4-FFF2-40B4-BE49-F238E27FC236}">
                <a16:creationId xmlns:a16="http://schemas.microsoft.com/office/drawing/2014/main" id="{2C4B0412-0C66-4238-8689-94DC8508FDFA}"/>
              </a:ext>
            </a:extLst>
          </p:cNvPr>
          <p:cNvSpPr>
            <a:spLocks noChangeArrowheads="1"/>
          </p:cNvSpPr>
          <p:nvPr/>
        </p:nvSpPr>
        <p:spPr bwMode="auto">
          <a:xfrm>
            <a:off x="3098372" y="3728755"/>
            <a:ext cx="3810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6" name="Rectangle 536">
            <a:extLst>
              <a:ext uri="{FF2B5EF4-FFF2-40B4-BE49-F238E27FC236}">
                <a16:creationId xmlns:a16="http://schemas.microsoft.com/office/drawing/2014/main" id="{5B436501-663A-4FDE-AAB2-18A40D58F6D4}"/>
              </a:ext>
            </a:extLst>
          </p:cNvPr>
          <p:cNvSpPr>
            <a:spLocks noChangeArrowheads="1"/>
          </p:cNvSpPr>
          <p:nvPr/>
        </p:nvSpPr>
        <p:spPr bwMode="auto">
          <a:xfrm>
            <a:off x="3098372" y="3728755"/>
            <a:ext cx="3810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61" name="Picture 537">
            <a:extLst>
              <a:ext uri="{FF2B5EF4-FFF2-40B4-BE49-F238E27FC236}">
                <a16:creationId xmlns:a16="http://schemas.microsoft.com/office/drawing/2014/main" id="{ABA012E2-925A-48C7-AC8C-D6F1DFB0847E}"/>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3033284" y="306518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2" name="Picture 538">
            <a:extLst>
              <a:ext uri="{FF2B5EF4-FFF2-40B4-BE49-F238E27FC236}">
                <a16:creationId xmlns:a16="http://schemas.microsoft.com/office/drawing/2014/main" id="{EE816CFB-D373-44F4-9C94-A918452393EC}"/>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3033284" y="306518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7" name="Freeform 539">
            <a:extLst>
              <a:ext uri="{FF2B5EF4-FFF2-40B4-BE49-F238E27FC236}">
                <a16:creationId xmlns:a16="http://schemas.microsoft.com/office/drawing/2014/main" id="{3ABFE074-C3AA-47E2-8C70-9028C6F8DC2E}"/>
              </a:ext>
            </a:extLst>
          </p:cNvPr>
          <p:cNvSpPr>
            <a:spLocks/>
          </p:cNvSpPr>
          <p:nvPr/>
        </p:nvSpPr>
        <p:spPr bwMode="auto">
          <a:xfrm>
            <a:off x="3873072" y="2898492"/>
            <a:ext cx="173038" cy="90488"/>
          </a:xfrm>
          <a:custGeom>
            <a:avLst/>
            <a:gdLst>
              <a:gd name="T0" fmla="*/ 24 w 109"/>
              <a:gd name="T1" fmla="*/ 57 h 57"/>
              <a:gd name="T2" fmla="*/ 0 w 109"/>
              <a:gd name="T3" fmla="*/ 57 h 57"/>
              <a:gd name="T4" fmla="*/ 86 w 109"/>
              <a:gd name="T5" fmla="*/ 0 h 57"/>
              <a:gd name="T6" fmla="*/ 109 w 109"/>
              <a:gd name="T7" fmla="*/ 0 h 57"/>
              <a:gd name="T8" fmla="*/ 24 w 109"/>
              <a:gd name="T9" fmla="*/ 57 h 57"/>
            </a:gdLst>
            <a:ahLst/>
            <a:cxnLst>
              <a:cxn ang="0">
                <a:pos x="T0" y="T1"/>
              </a:cxn>
              <a:cxn ang="0">
                <a:pos x="T2" y="T3"/>
              </a:cxn>
              <a:cxn ang="0">
                <a:pos x="T4" y="T5"/>
              </a:cxn>
              <a:cxn ang="0">
                <a:pos x="T6" y="T7"/>
              </a:cxn>
              <a:cxn ang="0">
                <a:pos x="T8" y="T9"/>
              </a:cxn>
            </a:cxnLst>
            <a:rect l="0" t="0" r="r" b="b"/>
            <a:pathLst>
              <a:path w="109" h="57">
                <a:moveTo>
                  <a:pt x="24" y="57"/>
                </a:moveTo>
                <a:lnTo>
                  <a:pt x="0" y="57"/>
                </a:lnTo>
                <a:lnTo>
                  <a:pt x="86" y="0"/>
                </a:lnTo>
                <a:lnTo>
                  <a:pt x="109" y="0"/>
                </a:lnTo>
                <a:lnTo>
                  <a:pt x="24" y="5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8" name="Freeform 540">
            <a:extLst>
              <a:ext uri="{FF2B5EF4-FFF2-40B4-BE49-F238E27FC236}">
                <a16:creationId xmlns:a16="http://schemas.microsoft.com/office/drawing/2014/main" id="{C62E91FB-4F4F-4A8C-AECB-85487D4392D4}"/>
              </a:ext>
            </a:extLst>
          </p:cNvPr>
          <p:cNvSpPr>
            <a:spLocks/>
          </p:cNvSpPr>
          <p:nvPr/>
        </p:nvSpPr>
        <p:spPr bwMode="auto">
          <a:xfrm>
            <a:off x="3873072" y="2898492"/>
            <a:ext cx="173038" cy="90488"/>
          </a:xfrm>
          <a:custGeom>
            <a:avLst/>
            <a:gdLst>
              <a:gd name="T0" fmla="*/ 24 w 109"/>
              <a:gd name="T1" fmla="*/ 57 h 57"/>
              <a:gd name="T2" fmla="*/ 0 w 109"/>
              <a:gd name="T3" fmla="*/ 57 h 57"/>
              <a:gd name="T4" fmla="*/ 86 w 109"/>
              <a:gd name="T5" fmla="*/ 0 h 57"/>
              <a:gd name="T6" fmla="*/ 109 w 109"/>
              <a:gd name="T7" fmla="*/ 0 h 57"/>
              <a:gd name="T8" fmla="*/ 24 w 109"/>
              <a:gd name="T9" fmla="*/ 57 h 57"/>
            </a:gdLst>
            <a:ahLst/>
            <a:cxnLst>
              <a:cxn ang="0">
                <a:pos x="T0" y="T1"/>
              </a:cxn>
              <a:cxn ang="0">
                <a:pos x="T2" y="T3"/>
              </a:cxn>
              <a:cxn ang="0">
                <a:pos x="T4" y="T5"/>
              </a:cxn>
              <a:cxn ang="0">
                <a:pos x="T6" y="T7"/>
              </a:cxn>
              <a:cxn ang="0">
                <a:pos x="T8" y="T9"/>
              </a:cxn>
            </a:cxnLst>
            <a:rect l="0" t="0" r="r" b="b"/>
            <a:pathLst>
              <a:path w="109" h="57">
                <a:moveTo>
                  <a:pt x="24" y="57"/>
                </a:moveTo>
                <a:lnTo>
                  <a:pt x="0" y="57"/>
                </a:lnTo>
                <a:lnTo>
                  <a:pt x="86" y="0"/>
                </a:lnTo>
                <a:lnTo>
                  <a:pt x="109" y="0"/>
                </a:lnTo>
                <a:lnTo>
                  <a:pt x="24" y="57"/>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9" name="Freeform 541">
            <a:extLst>
              <a:ext uri="{FF2B5EF4-FFF2-40B4-BE49-F238E27FC236}">
                <a16:creationId xmlns:a16="http://schemas.microsoft.com/office/drawing/2014/main" id="{3F52F61C-0D8B-4766-A4DE-8BB9C0D74757}"/>
              </a:ext>
            </a:extLst>
          </p:cNvPr>
          <p:cNvSpPr>
            <a:spLocks/>
          </p:cNvSpPr>
          <p:nvPr/>
        </p:nvSpPr>
        <p:spPr bwMode="auto">
          <a:xfrm>
            <a:off x="3911172" y="2898492"/>
            <a:ext cx="134938" cy="123825"/>
          </a:xfrm>
          <a:custGeom>
            <a:avLst/>
            <a:gdLst>
              <a:gd name="T0" fmla="*/ 85 w 85"/>
              <a:gd name="T1" fmla="*/ 21 h 78"/>
              <a:gd name="T2" fmla="*/ 0 w 85"/>
              <a:gd name="T3" fmla="*/ 78 h 78"/>
              <a:gd name="T4" fmla="*/ 0 w 85"/>
              <a:gd name="T5" fmla="*/ 57 h 78"/>
              <a:gd name="T6" fmla="*/ 85 w 85"/>
              <a:gd name="T7" fmla="*/ 0 h 78"/>
              <a:gd name="T8" fmla="*/ 85 w 85"/>
              <a:gd name="T9" fmla="*/ 21 h 78"/>
            </a:gdLst>
            <a:ahLst/>
            <a:cxnLst>
              <a:cxn ang="0">
                <a:pos x="T0" y="T1"/>
              </a:cxn>
              <a:cxn ang="0">
                <a:pos x="T2" y="T3"/>
              </a:cxn>
              <a:cxn ang="0">
                <a:pos x="T4" y="T5"/>
              </a:cxn>
              <a:cxn ang="0">
                <a:pos x="T6" y="T7"/>
              </a:cxn>
              <a:cxn ang="0">
                <a:pos x="T8" y="T9"/>
              </a:cxn>
            </a:cxnLst>
            <a:rect l="0" t="0" r="r" b="b"/>
            <a:pathLst>
              <a:path w="85" h="78">
                <a:moveTo>
                  <a:pt x="85" y="21"/>
                </a:moveTo>
                <a:lnTo>
                  <a:pt x="0" y="78"/>
                </a:lnTo>
                <a:lnTo>
                  <a:pt x="0" y="57"/>
                </a:lnTo>
                <a:lnTo>
                  <a:pt x="85" y="0"/>
                </a:lnTo>
                <a:lnTo>
                  <a:pt x="85"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0" name="Freeform 542">
            <a:extLst>
              <a:ext uri="{FF2B5EF4-FFF2-40B4-BE49-F238E27FC236}">
                <a16:creationId xmlns:a16="http://schemas.microsoft.com/office/drawing/2014/main" id="{0B6CF097-D712-403E-855E-E240E5BDD352}"/>
              </a:ext>
            </a:extLst>
          </p:cNvPr>
          <p:cNvSpPr>
            <a:spLocks/>
          </p:cNvSpPr>
          <p:nvPr/>
        </p:nvSpPr>
        <p:spPr bwMode="auto">
          <a:xfrm>
            <a:off x="3911172" y="2898492"/>
            <a:ext cx="134938" cy="123825"/>
          </a:xfrm>
          <a:custGeom>
            <a:avLst/>
            <a:gdLst>
              <a:gd name="T0" fmla="*/ 85 w 85"/>
              <a:gd name="T1" fmla="*/ 21 h 78"/>
              <a:gd name="T2" fmla="*/ 0 w 85"/>
              <a:gd name="T3" fmla="*/ 78 h 78"/>
              <a:gd name="T4" fmla="*/ 0 w 85"/>
              <a:gd name="T5" fmla="*/ 57 h 78"/>
              <a:gd name="T6" fmla="*/ 85 w 85"/>
              <a:gd name="T7" fmla="*/ 0 h 78"/>
              <a:gd name="T8" fmla="*/ 85 w 85"/>
              <a:gd name="T9" fmla="*/ 21 h 78"/>
            </a:gdLst>
            <a:ahLst/>
            <a:cxnLst>
              <a:cxn ang="0">
                <a:pos x="T0" y="T1"/>
              </a:cxn>
              <a:cxn ang="0">
                <a:pos x="T2" y="T3"/>
              </a:cxn>
              <a:cxn ang="0">
                <a:pos x="T4" y="T5"/>
              </a:cxn>
              <a:cxn ang="0">
                <a:pos x="T6" y="T7"/>
              </a:cxn>
              <a:cxn ang="0">
                <a:pos x="T8" y="T9"/>
              </a:cxn>
            </a:cxnLst>
            <a:rect l="0" t="0" r="r" b="b"/>
            <a:pathLst>
              <a:path w="85" h="78">
                <a:moveTo>
                  <a:pt x="85" y="21"/>
                </a:moveTo>
                <a:lnTo>
                  <a:pt x="0" y="78"/>
                </a:lnTo>
                <a:lnTo>
                  <a:pt x="0" y="57"/>
                </a:lnTo>
                <a:lnTo>
                  <a:pt x="85" y="0"/>
                </a:lnTo>
                <a:lnTo>
                  <a:pt x="85"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1" name="Rectangle 543">
            <a:extLst>
              <a:ext uri="{FF2B5EF4-FFF2-40B4-BE49-F238E27FC236}">
                <a16:creationId xmlns:a16="http://schemas.microsoft.com/office/drawing/2014/main" id="{ADF38341-2BD6-4C90-9014-4910A0B2888B}"/>
              </a:ext>
            </a:extLst>
          </p:cNvPr>
          <p:cNvSpPr>
            <a:spLocks noChangeArrowheads="1"/>
          </p:cNvSpPr>
          <p:nvPr/>
        </p:nvSpPr>
        <p:spPr bwMode="auto">
          <a:xfrm>
            <a:off x="3873072" y="2988980"/>
            <a:ext cx="3810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2" name="Rectangle 544">
            <a:extLst>
              <a:ext uri="{FF2B5EF4-FFF2-40B4-BE49-F238E27FC236}">
                <a16:creationId xmlns:a16="http://schemas.microsoft.com/office/drawing/2014/main" id="{6A2E42BB-C0A9-42A7-BCAE-3757A3D9FE7A}"/>
              </a:ext>
            </a:extLst>
          </p:cNvPr>
          <p:cNvSpPr>
            <a:spLocks noChangeArrowheads="1"/>
          </p:cNvSpPr>
          <p:nvPr/>
        </p:nvSpPr>
        <p:spPr bwMode="auto">
          <a:xfrm>
            <a:off x="3873072" y="2988980"/>
            <a:ext cx="3810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3" name="Freeform 545">
            <a:extLst>
              <a:ext uri="{FF2B5EF4-FFF2-40B4-BE49-F238E27FC236}">
                <a16:creationId xmlns:a16="http://schemas.microsoft.com/office/drawing/2014/main" id="{E1B18152-559F-4518-8B2B-8C455E9664FC}"/>
              </a:ext>
            </a:extLst>
          </p:cNvPr>
          <p:cNvSpPr>
            <a:spLocks/>
          </p:cNvSpPr>
          <p:nvPr/>
        </p:nvSpPr>
        <p:spPr bwMode="auto">
          <a:xfrm>
            <a:off x="3761947" y="2969930"/>
            <a:ext cx="420688" cy="19050"/>
          </a:xfrm>
          <a:custGeom>
            <a:avLst/>
            <a:gdLst>
              <a:gd name="T0" fmla="*/ 252 w 265"/>
              <a:gd name="T1" fmla="*/ 12 h 12"/>
              <a:gd name="T2" fmla="*/ 0 w 265"/>
              <a:gd name="T3" fmla="*/ 12 h 12"/>
              <a:gd name="T4" fmla="*/ 14 w 265"/>
              <a:gd name="T5" fmla="*/ 0 h 12"/>
              <a:gd name="T6" fmla="*/ 265 w 265"/>
              <a:gd name="T7" fmla="*/ 0 h 12"/>
              <a:gd name="T8" fmla="*/ 252 w 265"/>
              <a:gd name="T9" fmla="*/ 12 h 12"/>
            </a:gdLst>
            <a:ahLst/>
            <a:cxnLst>
              <a:cxn ang="0">
                <a:pos x="T0" y="T1"/>
              </a:cxn>
              <a:cxn ang="0">
                <a:pos x="T2" y="T3"/>
              </a:cxn>
              <a:cxn ang="0">
                <a:pos x="T4" y="T5"/>
              </a:cxn>
              <a:cxn ang="0">
                <a:pos x="T6" y="T7"/>
              </a:cxn>
              <a:cxn ang="0">
                <a:pos x="T8" y="T9"/>
              </a:cxn>
            </a:cxnLst>
            <a:rect l="0" t="0" r="r" b="b"/>
            <a:pathLst>
              <a:path w="265" h="12">
                <a:moveTo>
                  <a:pt x="252" y="12"/>
                </a:moveTo>
                <a:lnTo>
                  <a:pt x="0" y="12"/>
                </a:lnTo>
                <a:lnTo>
                  <a:pt x="14" y="0"/>
                </a:lnTo>
                <a:lnTo>
                  <a:pt x="265" y="0"/>
                </a:lnTo>
                <a:lnTo>
                  <a:pt x="252" y="1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4" name="Freeform 546">
            <a:extLst>
              <a:ext uri="{FF2B5EF4-FFF2-40B4-BE49-F238E27FC236}">
                <a16:creationId xmlns:a16="http://schemas.microsoft.com/office/drawing/2014/main" id="{A287D532-C6BD-4FCC-92E3-DDEF5DD59997}"/>
              </a:ext>
            </a:extLst>
          </p:cNvPr>
          <p:cNvSpPr>
            <a:spLocks/>
          </p:cNvSpPr>
          <p:nvPr/>
        </p:nvSpPr>
        <p:spPr bwMode="auto">
          <a:xfrm>
            <a:off x="3761947" y="2969930"/>
            <a:ext cx="420688" cy="19050"/>
          </a:xfrm>
          <a:custGeom>
            <a:avLst/>
            <a:gdLst>
              <a:gd name="T0" fmla="*/ 252 w 265"/>
              <a:gd name="T1" fmla="*/ 12 h 12"/>
              <a:gd name="T2" fmla="*/ 0 w 265"/>
              <a:gd name="T3" fmla="*/ 12 h 12"/>
              <a:gd name="T4" fmla="*/ 14 w 265"/>
              <a:gd name="T5" fmla="*/ 0 h 12"/>
              <a:gd name="T6" fmla="*/ 265 w 265"/>
              <a:gd name="T7" fmla="*/ 0 h 12"/>
              <a:gd name="T8" fmla="*/ 252 w 265"/>
              <a:gd name="T9" fmla="*/ 12 h 12"/>
            </a:gdLst>
            <a:ahLst/>
            <a:cxnLst>
              <a:cxn ang="0">
                <a:pos x="T0" y="T1"/>
              </a:cxn>
              <a:cxn ang="0">
                <a:pos x="T2" y="T3"/>
              </a:cxn>
              <a:cxn ang="0">
                <a:pos x="T4" y="T5"/>
              </a:cxn>
              <a:cxn ang="0">
                <a:pos x="T6" y="T7"/>
              </a:cxn>
              <a:cxn ang="0">
                <a:pos x="T8" y="T9"/>
              </a:cxn>
            </a:cxnLst>
            <a:rect l="0" t="0" r="r" b="b"/>
            <a:pathLst>
              <a:path w="265" h="12">
                <a:moveTo>
                  <a:pt x="252" y="12"/>
                </a:moveTo>
                <a:lnTo>
                  <a:pt x="0" y="12"/>
                </a:lnTo>
                <a:lnTo>
                  <a:pt x="14" y="0"/>
                </a:lnTo>
                <a:lnTo>
                  <a:pt x="265" y="0"/>
                </a:lnTo>
                <a:lnTo>
                  <a:pt x="252" y="12"/>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5" name="Freeform 547">
            <a:extLst>
              <a:ext uri="{FF2B5EF4-FFF2-40B4-BE49-F238E27FC236}">
                <a16:creationId xmlns:a16="http://schemas.microsoft.com/office/drawing/2014/main" id="{44DFEE30-FD44-4ED0-949F-55881738878C}"/>
              </a:ext>
            </a:extLst>
          </p:cNvPr>
          <p:cNvSpPr>
            <a:spLocks/>
          </p:cNvSpPr>
          <p:nvPr/>
        </p:nvSpPr>
        <p:spPr bwMode="auto">
          <a:xfrm>
            <a:off x="4161997" y="2969930"/>
            <a:ext cx="20638" cy="52388"/>
          </a:xfrm>
          <a:custGeom>
            <a:avLst/>
            <a:gdLst>
              <a:gd name="T0" fmla="*/ 13 w 13"/>
              <a:gd name="T1" fmla="*/ 21 h 33"/>
              <a:gd name="T2" fmla="*/ 0 w 13"/>
              <a:gd name="T3" fmla="*/ 33 h 33"/>
              <a:gd name="T4" fmla="*/ 0 w 13"/>
              <a:gd name="T5" fmla="*/ 12 h 33"/>
              <a:gd name="T6" fmla="*/ 13 w 13"/>
              <a:gd name="T7" fmla="*/ 0 h 33"/>
              <a:gd name="T8" fmla="*/ 13 w 13"/>
              <a:gd name="T9" fmla="*/ 21 h 33"/>
            </a:gdLst>
            <a:ahLst/>
            <a:cxnLst>
              <a:cxn ang="0">
                <a:pos x="T0" y="T1"/>
              </a:cxn>
              <a:cxn ang="0">
                <a:pos x="T2" y="T3"/>
              </a:cxn>
              <a:cxn ang="0">
                <a:pos x="T4" y="T5"/>
              </a:cxn>
              <a:cxn ang="0">
                <a:pos x="T6" y="T7"/>
              </a:cxn>
              <a:cxn ang="0">
                <a:pos x="T8" y="T9"/>
              </a:cxn>
            </a:cxnLst>
            <a:rect l="0" t="0" r="r" b="b"/>
            <a:pathLst>
              <a:path w="13" h="33">
                <a:moveTo>
                  <a:pt x="13" y="21"/>
                </a:moveTo>
                <a:lnTo>
                  <a:pt x="0" y="33"/>
                </a:lnTo>
                <a:lnTo>
                  <a:pt x="0" y="12"/>
                </a:lnTo>
                <a:lnTo>
                  <a:pt x="13" y="0"/>
                </a:lnTo>
                <a:lnTo>
                  <a:pt x="13"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6" name="Freeform 548">
            <a:extLst>
              <a:ext uri="{FF2B5EF4-FFF2-40B4-BE49-F238E27FC236}">
                <a16:creationId xmlns:a16="http://schemas.microsoft.com/office/drawing/2014/main" id="{20F65881-684B-4885-BF39-B5FDA6804956}"/>
              </a:ext>
            </a:extLst>
          </p:cNvPr>
          <p:cNvSpPr>
            <a:spLocks/>
          </p:cNvSpPr>
          <p:nvPr/>
        </p:nvSpPr>
        <p:spPr bwMode="auto">
          <a:xfrm>
            <a:off x="4161997" y="2969930"/>
            <a:ext cx="20638" cy="52388"/>
          </a:xfrm>
          <a:custGeom>
            <a:avLst/>
            <a:gdLst>
              <a:gd name="T0" fmla="*/ 13 w 13"/>
              <a:gd name="T1" fmla="*/ 21 h 33"/>
              <a:gd name="T2" fmla="*/ 0 w 13"/>
              <a:gd name="T3" fmla="*/ 33 h 33"/>
              <a:gd name="T4" fmla="*/ 0 w 13"/>
              <a:gd name="T5" fmla="*/ 12 h 33"/>
              <a:gd name="T6" fmla="*/ 13 w 13"/>
              <a:gd name="T7" fmla="*/ 0 h 33"/>
              <a:gd name="T8" fmla="*/ 13 w 13"/>
              <a:gd name="T9" fmla="*/ 21 h 33"/>
            </a:gdLst>
            <a:ahLst/>
            <a:cxnLst>
              <a:cxn ang="0">
                <a:pos x="T0" y="T1"/>
              </a:cxn>
              <a:cxn ang="0">
                <a:pos x="T2" y="T3"/>
              </a:cxn>
              <a:cxn ang="0">
                <a:pos x="T4" y="T5"/>
              </a:cxn>
              <a:cxn ang="0">
                <a:pos x="T6" y="T7"/>
              </a:cxn>
              <a:cxn ang="0">
                <a:pos x="T8" y="T9"/>
              </a:cxn>
            </a:cxnLst>
            <a:rect l="0" t="0" r="r" b="b"/>
            <a:pathLst>
              <a:path w="13" h="33">
                <a:moveTo>
                  <a:pt x="13" y="21"/>
                </a:moveTo>
                <a:lnTo>
                  <a:pt x="0" y="33"/>
                </a:lnTo>
                <a:lnTo>
                  <a:pt x="0" y="12"/>
                </a:lnTo>
                <a:lnTo>
                  <a:pt x="13" y="0"/>
                </a:lnTo>
                <a:lnTo>
                  <a:pt x="13"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7" name="Rectangle 549">
            <a:extLst>
              <a:ext uri="{FF2B5EF4-FFF2-40B4-BE49-F238E27FC236}">
                <a16:creationId xmlns:a16="http://schemas.microsoft.com/office/drawing/2014/main" id="{D13D8B75-81EC-4E50-B9E0-B25C6222EB6F}"/>
              </a:ext>
            </a:extLst>
          </p:cNvPr>
          <p:cNvSpPr>
            <a:spLocks noChangeArrowheads="1"/>
          </p:cNvSpPr>
          <p:nvPr/>
        </p:nvSpPr>
        <p:spPr bwMode="auto">
          <a:xfrm>
            <a:off x="3761947" y="2988980"/>
            <a:ext cx="400050"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8" name="Rectangle 550">
            <a:extLst>
              <a:ext uri="{FF2B5EF4-FFF2-40B4-BE49-F238E27FC236}">
                <a16:creationId xmlns:a16="http://schemas.microsoft.com/office/drawing/2014/main" id="{EE5D7872-DDDC-4DC6-BA0B-629F07D4BA97}"/>
              </a:ext>
            </a:extLst>
          </p:cNvPr>
          <p:cNvSpPr>
            <a:spLocks noChangeArrowheads="1"/>
          </p:cNvSpPr>
          <p:nvPr/>
        </p:nvSpPr>
        <p:spPr bwMode="auto">
          <a:xfrm>
            <a:off x="3761947" y="2988980"/>
            <a:ext cx="400050"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9" name="Freeform 551">
            <a:extLst>
              <a:ext uri="{FF2B5EF4-FFF2-40B4-BE49-F238E27FC236}">
                <a16:creationId xmlns:a16="http://schemas.microsoft.com/office/drawing/2014/main" id="{F38EAAE4-934C-498C-8568-67FF2EAA7D60}"/>
              </a:ext>
            </a:extLst>
          </p:cNvPr>
          <p:cNvSpPr>
            <a:spLocks noEditPoints="1"/>
          </p:cNvSpPr>
          <p:nvPr/>
        </p:nvSpPr>
        <p:spPr bwMode="auto">
          <a:xfrm>
            <a:off x="3874659" y="2577817"/>
            <a:ext cx="39688" cy="411163"/>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8"/>
                  <a:pt x="30" y="0"/>
                  <a:pt x="68" y="0"/>
                </a:cubicBezTo>
                <a:cubicBezTo>
                  <a:pt x="105" y="0"/>
                  <a:pt x="136" y="8"/>
                  <a:pt x="136" y="17"/>
                </a:cubicBezTo>
                <a:cubicBezTo>
                  <a:pt x="136" y="27"/>
                  <a:pt x="105" y="34"/>
                  <a:pt x="68" y="34"/>
                </a:cubicBezTo>
                <a:cubicBezTo>
                  <a:pt x="30" y="34"/>
                  <a:pt x="0" y="27"/>
                  <a:pt x="0" y="17"/>
                </a:cubicBezTo>
                <a:close/>
                <a:moveTo>
                  <a:pt x="0" y="1356"/>
                </a:moveTo>
                <a:cubicBezTo>
                  <a:pt x="0" y="1366"/>
                  <a:pt x="30" y="1373"/>
                  <a:pt x="68" y="1373"/>
                </a:cubicBezTo>
                <a:cubicBezTo>
                  <a:pt x="105" y="1373"/>
                  <a:pt x="136" y="1366"/>
                  <a:pt x="136" y="1356"/>
                </a:cubicBezTo>
                <a:lnTo>
                  <a:pt x="136" y="17"/>
                </a:lnTo>
                <a:cubicBezTo>
                  <a:pt x="136" y="27"/>
                  <a:pt x="105" y="34"/>
                  <a:pt x="68" y="34"/>
                </a:cubicBezTo>
                <a:cubicBezTo>
                  <a:pt x="30" y="34"/>
                  <a:pt x="0" y="27"/>
                  <a:pt x="0" y="17"/>
                </a:cubicBezTo>
                <a:lnTo>
                  <a:pt x="0" y="13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2" name="Freeform 552">
            <a:extLst>
              <a:ext uri="{FF2B5EF4-FFF2-40B4-BE49-F238E27FC236}">
                <a16:creationId xmlns:a16="http://schemas.microsoft.com/office/drawing/2014/main" id="{A8333AE8-F667-4A2A-BBEF-D64167F45D83}"/>
              </a:ext>
            </a:extLst>
          </p:cNvPr>
          <p:cNvSpPr>
            <a:spLocks noEditPoints="1"/>
          </p:cNvSpPr>
          <p:nvPr/>
        </p:nvSpPr>
        <p:spPr bwMode="auto">
          <a:xfrm>
            <a:off x="3874659" y="2577817"/>
            <a:ext cx="39688" cy="411163"/>
          </a:xfrm>
          <a:custGeom>
            <a:avLst/>
            <a:gdLst>
              <a:gd name="T0" fmla="*/ 0 w 136"/>
              <a:gd name="T1" fmla="*/ 17 h 1373"/>
              <a:gd name="T2" fmla="*/ 68 w 136"/>
              <a:gd name="T3" fmla="*/ 0 h 1373"/>
              <a:gd name="T4" fmla="*/ 136 w 136"/>
              <a:gd name="T5" fmla="*/ 17 h 1373"/>
              <a:gd name="T6" fmla="*/ 68 w 136"/>
              <a:gd name="T7" fmla="*/ 34 h 1373"/>
              <a:gd name="T8" fmla="*/ 0 w 136"/>
              <a:gd name="T9" fmla="*/ 17 h 1373"/>
              <a:gd name="T10" fmla="*/ 0 w 136"/>
              <a:gd name="T11" fmla="*/ 1356 h 1373"/>
              <a:gd name="T12" fmla="*/ 68 w 136"/>
              <a:gd name="T13" fmla="*/ 1373 h 1373"/>
              <a:gd name="T14" fmla="*/ 136 w 136"/>
              <a:gd name="T15" fmla="*/ 1356 h 1373"/>
              <a:gd name="T16" fmla="*/ 136 w 136"/>
              <a:gd name="T17" fmla="*/ 17 h 1373"/>
              <a:gd name="T18" fmla="*/ 68 w 136"/>
              <a:gd name="T19" fmla="*/ 34 h 1373"/>
              <a:gd name="T20" fmla="*/ 0 w 136"/>
              <a:gd name="T21" fmla="*/ 17 h 1373"/>
              <a:gd name="T22" fmla="*/ 0 w 136"/>
              <a:gd name="T23" fmla="*/ 1356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73">
                <a:moveTo>
                  <a:pt x="0" y="17"/>
                </a:moveTo>
                <a:cubicBezTo>
                  <a:pt x="0" y="8"/>
                  <a:pt x="30" y="0"/>
                  <a:pt x="68" y="0"/>
                </a:cubicBezTo>
                <a:cubicBezTo>
                  <a:pt x="105" y="0"/>
                  <a:pt x="136" y="8"/>
                  <a:pt x="136" y="17"/>
                </a:cubicBezTo>
                <a:cubicBezTo>
                  <a:pt x="136" y="27"/>
                  <a:pt x="105" y="34"/>
                  <a:pt x="68" y="34"/>
                </a:cubicBezTo>
                <a:cubicBezTo>
                  <a:pt x="30" y="34"/>
                  <a:pt x="0" y="27"/>
                  <a:pt x="0" y="17"/>
                </a:cubicBezTo>
                <a:close/>
                <a:moveTo>
                  <a:pt x="0" y="1356"/>
                </a:moveTo>
                <a:cubicBezTo>
                  <a:pt x="0" y="1366"/>
                  <a:pt x="30" y="1373"/>
                  <a:pt x="68" y="1373"/>
                </a:cubicBezTo>
                <a:cubicBezTo>
                  <a:pt x="105" y="1373"/>
                  <a:pt x="136" y="1366"/>
                  <a:pt x="136" y="1356"/>
                </a:cubicBezTo>
                <a:lnTo>
                  <a:pt x="136" y="17"/>
                </a:lnTo>
                <a:cubicBezTo>
                  <a:pt x="136" y="27"/>
                  <a:pt x="105" y="34"/>
                  <a:pt x="68" y="34"/>
                </a:cubicBezTo>
                <a:cubicBezTo>
                  <a:pt x="30" y="34"/>
                  <a:pt x="0" y="27"/>
                  <a:pt x="0" y="17"/>
                </a:cubicBezTo>
                <a:lnTo>
                  <a:pt x="0" y="135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3" name="Freeform 553">
            <a:extLst>
              <a:ext uri="{FF2B5EF4-FFF2-40B4-BE49-F238E27FC236}">
                <a16:creationId xmlns:a16="http://schemas.microsoft.com/office/drawing/2014/main" id="{6A0197F1-B175-4F19-81E2-A1D28FE31FF5}"/>
              </a:ext>
            </a:extLst>
          </p:cNvPr>
          <p:cNvSpPr>
            <a:spLocks/>
          </p:cNvSpPr>
          <p:nvPr/>
        </p:nvSpPr>
        <p:spPr bwMode="auto">
          <a:xfrm>
            <a:off x="3798459" y="2960405"/>
            <a:ext cx="146050" cy="73025"/>
          </a:xfrm>
          <a:custGeom>
            <a:avLst/>
            <a:gdLst>
              <a:gd name="T0" fmla="*/ 23 w 92"/>
              <a:gd name="T1" fmla="*/ 46 h 46"/>
              <a:gd name="T2" fmla="*/ 0 w 92"/>
              <a:gd name="T3" fmla="*/ 46 h 46"/>
              <a:gd name="T4" fmla="*/ 68 w 92"/>
              <a:gd name="T5" fmla="*/ 0 h 46"/>
              <a:gd name="T6" fmla="*/ 92 w 92"/>
              <a:gd name="T7" fmla="*/ 0 h 46"/>
              <a:gd name="T8" fmla="*/ 23 w 92"/>
              <a:gd name="T9" fmla="*/ 46 h 46"/>
            </a:gdLst>
            <a:ahLst/>
            <a:cxnLst>
              <a:cxn ang="0">
                <a:pos x="T0" y="T1"/>
              </a:cxn>
              <a:cxn ang="0">
                <a:pos x="T2" y="T3"/>
              </a:cxn>
              <a:cxn ang="0">
                <a:pos x="T4" y="T5"/>
              </a:cxn>
              <a:cxn ang="0">
                <a:pos x="T6" y="T7"/>
              </a:cxn>
              <a:cxn ang="0">
                <a:pos x="T8" y="T9"/>
              </a:cxn>
            </a:cxnLst>
            <a:rect l="0" t="0" r="r" b="b"/>
            <a:pathLst>
              <a:path w="92" h="46">
                <a:moveTo>
                  <a:pt x="23" y="46"/>
                </a:moveTo>
                <a:lnTo>
                  <a:pt x="0" y="46"/>
                </a:lnTo>
                <a:lnTo>
                  <a:pt x="68" y="0"/>
                </a:lnTo>
                <a:lnTo>
                  <a:pt x="92" y="0"/>
                </a:lnTo>
                <a:lnTo>
                  <a:pt x="23" y="4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4" name="Freeform 554">
            <a:extLst>
              <a:ext uri="{FF2B5EF4-FFF2-40B4-BE49-F238E27FC236}">
                <a16:creationId xmlns:a16="http://schemas.microsoft.com/office/drawing/2014/main" id="{1E39009B-0084-4D13-B4E0-0BD5D333402A}"/>
              </a:ext>
            </a:extLst>
          </p:cNvPr>
          <p:cNvSpPr>
            <a:spLocks/>
          </p:cNvSpPr>
          <p:nvPr/>
        </p:nvSpPr>
        <p:spPr bwMode="auto">
          <a:xfrm>
            <a:off x="3798459" y="2960405"/>
            <a:ext cx="146050" cy="73025"/>
          </a:xfrm>
          <a:custGeom>
            <a:avLst/>
            <a:gdLst>
              <a:gd name="T0" fmla="*/ 23 w 92"/>
              <a:gd name="T1" fmla="*/ 46 h 46"/>
              <a:gd name="T2" fmla="*/ 0 w 92"/>
              <a:gd name="T3" fmla="*/ 46 h 46"/>
              <a:gd name="T4" fmla="*/ 68 w 92"/>
              <a:gd name="T5" fmla="*/ 0 h 46"/>
              <a:gd name="T6" fmla="*/ 92 w 92"/>
              <a:gd name="T7" fmla="*/ 0 h 46"/>
              <a:gd name="T8" fmla="*/ 23 w 92"/>
              <a:gd name="T9" fmla="*/ 46 h 46"/>
            </a:gdLst>
            <a:ahLst/>
            <a:cxnLst>
              <a:cxn ang="0">
                <a:pos x="T0" y="T1"/>
              </a:cxn>
              <a:cxn ang="0">
                <a:pos x="T2" y="T3"/>
              </a:cxn>
              <a:cxn ang="0">
                <a:pos x="T4" y="T5"/>
              </a:cxn>
              <a:cxn ang="0">
                <a:pos x="T6" y="T7"/>
              </a:cxn>
              <a:cxn ang="0">
                <a:pos x="T8" y="T9"/>
              </a:cxn>
            </a:cxnLst>
            <a:rect l="0" t="0" r="r" b="b"/>
            <a:pathLst>
              <a:path w="92" h="46">
                <a:moveTo>
                  <a:pt x="23" y="46"/>
                </a:moveTo>
                <a:lnTo>
                  <a:pt x="0" y="46"/>
                </a:lnTo>
                <a:lnTo>
                  <a:pt x="68" y="0"/>
                </a:lnTo>
                <a:lnTo>
                  <a:pt x="92" y="0"/>
                </a:lnTo>
                <a:lnTo>
                  <a:pt x="23" y="46"/>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5" name="Freeform 555">
            <a:extLst>
              <a:ext uri="{FF2B5EF4-FFF2-40B4-BE49-F238E27FC236}">
                <a16:creationId xmlns:a16="http://schemas.microsoft.com/office/drawing/2014/main" id="{95A268E4-9B6D-4529-81D1-144F576C0CD6}"/>
              </a:ext>
            </a:extLst>
          </p:cNvPr>
          <p:cNvSpPr>
            <a:spLocks/>
          </p:cNvSpPr>
          <p:nvPr/>
        </p:nvSpPr>
        <p:spPr bwMode="auto">
          <a:xfrm>
            <a:off x="3834972" y="2960405"/>
            <a:ext cx="109538" cy="106363"/>
          </a:xfrm>
          <a:custGeom>
            <a:avLst/>
            <a:gdLst>
              <a:gd name="T0" fmla="*/ 69 w 69"/>
              <a:gd name="T1" fmla="*/ 21 h 67"/>
              <a:gd name="T2" fmla="*/ 0 w 69"/>
              <a:gd name="T3" fmla="*/ 67 h 67"/>
              <a:gd name="T4" fmla="*/ 0 w 69"/>
              <a:gd name="T5" fmla="*/ 46 h 67"/>
              <a:gd name="T6" fmla="*/ 69 w 69"/>
              <a:gd name="T7" fmla="*/ 0 h 67"/>
              <a:gd name="T8" fmla="*/ 69 w 69"/>
              <a:gd name="T9" fmla="*/ 21 h 67"/>
            </a:gdLst>
            <a:ahLst/>
            <a:cxnLst>
              <a:cxn ang="0">
                <a:pos x="T0" y="T1"/>
              </a:cxn>
              <a:cxn ang="0">
                <a:pos x="T2" y="T3"/>
              </a:cxn>
              <a:cxn ang="0">
                <a:pos x="T4" y="T5"/>
              </a:cxn>
              <a:cxn ang="0">
                <a:pos x="T6" y="T7"/>
              </a:cxn>
              <a:cxn ang="0">
                <a:pos x="T8" y="T9"/>
              </a:cxn>
            </a:cxnLst>
            <a:rect l="0" t="0" r="r" b="b"/>
            <a:pathLst>
              <a:path w="69" h="67">
                <a:moveTo>
                  <a:pt x="69" y="21"/>
                </a:moveTo>
                <a:lnTo>
                  <a:pt x="0" y="67"/>
                </a:lnTo>
                <a:lnTo>
                  <a:pt x="0" y="46"/>
                </a:lnTo>
                <a:lnTo>
                  <a:pt x="69" y="0"/>
                </a:lnTo>
                <a:lnTo>
                  <a:pt x="69" y="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6" name="Freeform 556">
            <a:extLst>
              <a:ext uri="{FF2B5EF4-FFF2-40B4-BE49-F238E27FC236}">
                <a16:creationId xmlns:a16="http://schemas.microsoft.com/office/drawing/2014/main" id="{4263A04C-3719-4EBE-AE44-CE279E1A210E}"/>
              </a:ext>
            </a:extLst>
          </p:cNvPr>
          <p:cNvSpPr>
            <a:spLocks/>
          </p:cNvSpPr>
          <p:nvPr/>
        </p:nvSpPr>
        <p:spPr bwMode="auto">
          <a:xfrm>
            <a:off x="3834972" y="2960405"/>
            <a:ext cx="109538" cy="106363"/>
          </a:xfrm>
          <a:custGeom>
            <a:avLst/>
            <a:gdLst>
              <a:gd name="T0" fmla="*/ 69 w 69"/>
              <a:gd name="T1" fmla="*/ 21 h 67"/>
              <a:gd name="T2" fmla="*/ 0 w 69"/>
              <a:gd name="T3" fmla="*/ 67 h 67"/>
              <a:gd name="T4" fmla="*/ 0 w 69"/>
              <a:gd name="T5" fmla="*/ 46 h 67"/>
              <a:gd name="T6" fmla="*/ 69 w 69"/>
              <a:gd name="T7" fmla="*/ 0 h 67"/>
              <a:gd name="T8" fmla="*/ 69 w 69"/>
              <a:gd name="T9" fmla="*/ 21 h 67"/>
            </a:gdLst>
            <a:ahLst/>
            <a:cxnLst>
              <a:cxn ang="0">
                <a:pos x="T0" y="T1"/>
              </a:cxn>
              <a:cxn ang="0">
                <a:pos x="T2" y="T3"/>
              </a:cxn>
              <a:cxn ang="0">
                <a:pos x="T4" y="T5"/>
              </a:cxn>
              <a:cxn ang="0">
                <a:pos x="T6" y="T7"/>
              </a:cxn>
              <a:cxn ang="0">
                <a:pos x="T8" y="T9"/>
              </a:cxn>
            </a:cxnLst>
            <a:rect l="0" t="0" r="r" b="b"/>
            <a:pathLst>
              <a:path w="69" h="67">
                <a:moveTo>
                  <a:pt x="69" y="21"/>
                </a:moveTo>
                <a:lnTo>
                  <a:pt x="0" y="67"/>
                </a:lnTo>
                <a:lnTo>
                  <a:pt x="0" y="46"/>
                </a:lnTo>
                <a:lnTo>
                  <a:pt x="69" y="0"/>
                </a:lnTo>
                <a:lnTo>
                  <a:pt x="69" y="2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7" name="Rectangle 557">
            <a:extLst>
              <a:ext uri="{FF2B5EF4-FFF2-40B4-BE49-F238E27FC236}">
                <a16:creationId xmlns:a16="http://schemas.microsoft.com/office/drawing/2014/main" id="{93EC3F89-6702-4061-9CB6-6F2217BD05D9}"/>
              </a:ext>
            </a:extLst>
          </p:cNvPr>
          <p:cNvSpPr>
            <a:spLocks noChangeArrowheads="1"/>
          </p:cNvSpPr>
          <p:nvPr/>
        </p:nvSpPr>
        <p:spPr bwMode="auto">
          <a:xfrm>
            <a:off x="3798459" y="3033430"/>
            <a:ext cx="36513" cy="3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8" name="Rectangle 558">
            <a:extLst>
              <a:ext uri="{FF2B5EF4-FFF2-40B4-BE49-F238E27FC236}">
                <a16:creationId xmlns:a16="http://schemas.microsoft.com/office/drawing/2014/main" id="{2FFA091D-E009-455D-96BF-8B08AD44F3E4}"/>
              </a:ext>
            </a:extLst>
          </p:cNvPr>
          <p:cNvSpPr>
            <a:spLocks noChangeArrowheads="1"/>
          </p:cNvSpPr>
          <p:nvPr/>
        </p:nvSpPr>
        <p:spPr bwMode="auto">
          <a:xfrm>
            <a:off x="3798459" y="3033430"/>
            <a:ext cx="36513" cy="333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83" name="Picture 559">
            <a:extLst>
              <a:ext uri="{FF2B5EF4-FFF2-40B4-BE49-F238E27FC236}">
                <a16:creationId xmlns:a16="http://schemas.microsoft.com/office/drawing/2014/main" id="{B9318715-CD5F-42AE-9576-BF72E5473E19}"/>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3777822" y="2338105"/>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4" name="Picture 560">
            <a:extLst>
              <a:ext uri="{FF2B5EF4-FFF2-40B4-BE49-F238E27FC236}">
                <a16:creationId xmlns:a16="http://schemas.microsoft.com/office/drawing/2014/main" id="{319A711B-9A2F-48C3-9ED9-EB5E5B3BE9EB}"/>
              </a:ext>
            </a:extLst>
          </p:cNvPr>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3777822" y="2338105"/>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9" name="Freeform 561">
            <a:extLst>
              <a:ext uri="{FF2B5EF4-FFF2-40B4-BE49-F238E27FC236}">
                <a16:creationId xmlns:a16="http://schemas.microsoft.com/office/drawing/2014/main" id="{6959950D-0743-48D0-891F-F763C4F2D703}"/>
              </a:ext>
            </a:extLst>
          </p:cNvPr>
          <p:cNvSpPr>
            <a:spLocks noEditPoints="1"/>
          </p:cNvSpPr>
          <p:nvPr/>
        </p:nvSpPr>
        <p:spPr bwMode="auto">
          <a:xfrm>
            <a:off x="3098372" y="5408330"/>
            <a:ext cx="504825" cy="561975"/>
          </a:xfrm>
          <a:custGeom>
            <a:avLst/>
            <a:gdLst>
              <a:gd name="T0" fmla="*/ 183 w 318"/>
              <a:gd name="T1" fmla="*/ 194 h 354"/>
              <a:gd name="T2" fmla="*/ 109 w 318"/>
              <a:gd name="T3" fmla="*/ 354 h 354"/>
              <a:gd name="T4" fmla="*/ 187 w 318"/>
              <a:gd name="T5" fmla="*/ 194 h 354"/>
              <a:gd name="T6" fmla="*/ 318 w 318"/>
              <a:gd name="T7" fmla="*/ 194 h 354"/>
              <a:gd name="T8" fmla="*/ 156 w 318"/>
              <a:gd name="T9" fmla="*/ 194 h 354"/>
              <a:gd name="T10" fmla="*/ 291 w 318"/>
              <a:gd name="T11" fmla="*/ 194 h 354"/>
              <a:gd name="T12" fmla="*/ 183 w 318"/>
              <a:gd name="T13" fmla="*/ 194 h 354"/>
              <a:gd name="T14" fmla="*/ 49 w 318"/>
              <a:gd name="T15" fmla="*/ 194 h 354"/>
              <a:gd name="T16" fmla="*/ 183 w 318"/>
              <a:gd name="T17" fmla="*/ 194 h 354"/>
              <a:gd name="T18" fmla="*/ 318 w 318"/>
              <a:gd name="T19" fmla="*/ 194 h 354"/>
              <a:gd name="T20" fmla="*/ 183 w 318"/>
              <a:gd name="T21" fmla="*/ 194 h 354"/>
              <a:gd name="T22" fmla="*/ 49 w 318"/>
              <a:gd name="T23" fmla="*/ 194 h 354"/>
              <a:gd name="T24" fmla="*/ 183 w 318"/>
              <a:gd name="T25" fmla="*/ 194 h 354"/>
              <a:gd name="T26" fmla="*/ 318 w 318"/>
              <a:gd name="T27" fmla="*/ 194 h 354"/>
              <a:gd name="T28" fmla="*/ 183 w 318"/>
              <a:gd name="T29" fmla="*/ 194 h 354"/>
              <a:gd name="T30" fmla="*/ 49 w 318"/>
              <a:gd name="T31" fmla="*/ 194 h 354"/>
              <a:gd name="T32" fmla="*/ 183 w 318"/>
              <a:gd name="T33" fmla="*/ 194 h 354"/>
              <a:gd name="T34" fmla="*/ 318 w 318"/>
              <a:gd name="T35" fmla="*/ 194 h 354"/>
              <a:gd name="T36" fmla="*/ 183 w 318"/>
              <a:gd name="T37" fmla="*/ 194 h 354"/>
              <a:gd name="T38" fmla="*/ 49 w 318"/>
              <a:gd name="T39" fmla="*/ 194 h 354"/>
              <a:gd name="T40" fmla="*/ 183 w 318"/>
              <a:gd name="T41" fmla="*/ 194 h 354"/>
              <a:gd name="T42" fmla="*/ 318 w 318"/>
              <a:gd name="T43" fmla="*/ 194 h 354"/>
              <a:gd name="T44" fmla="*/ 183 w 318"/>
              <a:gd name="T45" fmla="*/ 194 h 354"/>
              <a:gd name="T46" fmla="*/ 49 w 318"/>
              <a:gd name="T47" fmla="*/ 194 h 354"/>
              <a:gd name="T48" fmla="*/ 183 w 318"/>
              <a:gd name="T49" fmla="*/ 194 h 354"/>
              <a:gd name="T50" fmla="*/ 318 w 318"/>
              <a:gd name="T51" fmla="*/ 194 h 354"/>
              <a:gd name="T52" fmla="*/ 183 w 318"/>
              <a:gd name="T53" fmla="*/ 194 h 354"/>
              <a:gd name="T54" fmla="*/ 49 w 318"/>
              <a:gd name="T55" fmla="*/ 194 h 354"/>
              <a:gd name="T56" fmla="*/ 183 w 318"/>
              <a:gd name="T57" fmla="*/ 194 h 354"/>
              <a:gd name="T58" fmla="*/ 318 w 318"/>
              <a:gd name="T59" fmla="*/ 194 h 354"/>
              <a:gd name="T60" fmla="*/ 183 w 318"/>
              <a:gd name="T61" fmla="*/ 194 h 354"/>
              <a:gd name="T62" fmla="*/ 49 w 318"/>
              <a:gd name="T63" fmla="*/ 194 h 354"/>
              <a:gd name="T64" fmla="*/ 183 w 318"/>
              <a:gd name="T65" fmla="*/ 194 h 354"/>
              <a:gd name="T66" fmla="*/ 318 w 318"/>
              <a:gd name="T67" fmla="*/ 194 h 354"/>
              <a:gd name="T68" fmla="*/ 183 w 318"/>
              <a:gd name="T69" fmla="*/ 194 h 354"/>
              <a:gd name="T70" fmla="*/ 49 w 318"/>
              <a:gd name="T71" fmla="*/ 194 h 354"/>
              <a:gd name="T72" fmla="*/ 183 w 318"/>
              <a:gd name="T73" fmla="*/ 194 h 354"/>
              <a:gd name="T74" fmla="*/ 318 w 318"/>
              <a:gd name="T75" fmla="*/ 194 h 354"/>
              <a:gd name="T76" fmla="*/ 183 w 318"/>
              <a:gd name="T77" fmla="*/ 194 h 354"/>
              <a:gd name="T78" fmla="*/ 49 w 318"/>
              <a:gd name="T79" fmla="*/ 194 h 354"/>
              <a:gd name="T80" fmla="*/ 183 w 318"/>
              <a:gd name="T81" fmla="*/ 194 h 354"/>
              <a:gd name="T82" fmla="*/ 318 w 318"/>
              <a:gd name="T83" fmla="*/ 194 h 354"/>
              <a:gd name="T84" fmla="*/ 183 w 318"/>
              <a:gd name="T85" fmla="*/ 194 h 354"/>
              <a:gd name="T86" fmla="*/ 49 w 318"/>
              <a:gd name="T87" fmla="*/ 19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354">
                <a:moveTo>
                  <a:pt x="0" y="0"/>
                </a:moveTo>
                <a:lnTo>
                  <a:pt x="0" y="194"/>
                </a:lnTo>
                <a:lnTo>
                  <a:pt x="183" y="194"/>
                </a:lnTo>
                <a:moveTo>
                  <a:pt x="121" y="194"/>
                </a:moveTo>
                <a:lnTo>
                  <a:pt x="183" y="194"/>
                </a:lnTo>
                <a:moveTo>
                  <a:pt x="109" y="354"/>
                </a:moveTo>
                <a:lnTo>
                  <a:pt x="109" y="194"/>
                </a:lnTo>
                <a:lnTo>
                  <a:pt x="183" y="194"/>
                </a:lnTo>
                <a:moveTo>
                  <a:pt x="187" y="194"/>
                </a:moveTo>
                <a:lnTo>
                  <a:pt x="183" y="194"/>
                </a:lnTo>
                <a:moveTo>
                  <a:pt x="318" y="205"/>
                </a:moveTo>
                <a:lnTo>
                  <a:pt x="318" y="194"/>
                </a:lnTo>
                <a:lnTo>
                  <a:pt x="183" y="194"/>
                </a:lnTo>
                <a:moveTo>
                  <a:pt x="156" y="205"/>
                </a:moveTo>
                <a:lnTo>
                  <a:pt x="156" y="194"/>
                </a:lnTo>
                <a:lnTo>
                  <a:pt x="183" y="194"/>
                </a:lnTo>
                <a:moveTo>
                  <a:pt x="291" y="205"/>
                </a:moveTo>
                <a:lnTo>
                  <a:pt x="291" y="194"/>
                </a:ln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moveTo>
                  <a:pt x="318" y="194"/>
                </a:moveTo>
                <a:lnTo>
                  <a:pt x="183" y="194"/>
                </a:lnTo>
                <a:moveTo>
                  <a:pt x="49" y="194"/>
                </a:moveTo>
                <a:lnTo>
                  <a:pt x="183" y="194"/>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0" name="Rectangle 562">
            <a:extLst>
              <a:ext uri="{FF2B5EF4-FFF2-40B4-BE49-F238E27FC236}">
                <a16:creationId xmlns:a16="http://schemas.microsoft.com/office/drawing/2014/main" id="{F938AB99-169F-41A5-8EE6-83C2A5148141}"/>
              </a:ext>
            </a:extLst>
          </p:cNvPr>
          <p:cNvSpPr>
            <a:spLocks noChangeArrowheads="1"/>
          </p:cNvSpPr>
          <p:nvPr/>
        </p:nvSpPr>
        <p:spPr bwMode="auto">
          <a:xfrm>
            <a:off x="2961847" y="5678205"/>
            <a:ext cx="860425" cy="4763"/>
          </a:xfrm>
          <a:prstGeom prst="rect">
            <a:avLst/>
          </a:prstGeom>
          <a:solidFill>
            <a:srgbClr val="4F8F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1" name="Rectangle 563">
            <a:extLst>
              <a:ext uri="{FF2B5EF4-FFF2-40B4-BE49-F238E27FC236}">
                <a16:creationId xmlns:a16="http://schemas.microsoft.com/office/drawing/2014/main" id="{3D761F3E-B723-4A8B-8357-2D13DCE61C94}"/>
              </a:ext>
            </a:extLst>
          </p:cNvPr>
          <p:cNvSpPr>
            <a:spLocks noChangeArrowheads="1"/>
          </p:cNvSpPr>
          <p:nvPr/>
        </p:nvSpPr>
        <p:spPr bwMode="auto">
          <a:xfrm>
            <a:off x="2961847" y="5682967"/>
            <a:ext cx="860425" cy="4763"/>
          </a:xfrm>
          <a:prstGeom prst="rect">
            <a:avLst/>
          </a:prstGeom>
          <a:solidFill>
            <a:srgbClr val="6098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2" name="Rectangle 564">
            <a:extLst>
              <a:ext uri="{FF2B5EF4-FFF2-40B4-BE49-F238E27FC236}">
                <a16:creationId xmlns:a16="http://schemas.microsoft.com/office/drawing/2014/main" id="{026FFA9A-B1D9-46FA-AC3F-03E1E85A730B}"/>
              </a:ext>
            </a:extLst>
          </p:cNvPr>
          <p:cNvSpPr>
            <a:spLocks noChangeArrowheads="1"/>
          </p:cNvSpPr>
          <p:nvPr/>
        </p:nvSpPr>
        <p:spPr bwMode="auto">
          <a:xfrm>
            <a:off x="2961847" y="5687730"/>
            <a:ext cx="860425" cy="4763"/>
          </a:xfrm>
          <a:prstGeom prst="rect">
            <a:avLst/>
          </a:prstGeom>
          <a:solidFill>
            <a:srgbClr val="70A1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3" name="Rectangle 565">
            <a:extLst>
              <a:ext uri="{FF2B5EF4-FFF2-40B4-BE49-F238E27FC236}">
                <a16:creationId xmlns:a16="http://schemas.microsoft.com/office/drawing/2014/main" id="{1989B9F6-1154-4ABA-B9CA-9B5F42470797}"/>
              </a:ext>
            </a:extLst>
          </p:cNvPr>
          <p:cNvSpPr>
            <a:spLocks noChangeArrowheads="1"/>
          </p:cNvSpPr>
          <p:nvPr/>
        </p:nvSpPr>
        <p:spPr bwMode="auto">
          <a:xfrm>
            <a:off x="2961847" y="5692492"/>
            <a:ext cx="860425" cy="4763"/>
          </a:xfrm>
          <a:prstGeom prst="rect">
            <a:avLst/>
          </a:prstGeom>
          <a:solidFill>
            <a:srgbClr val="80AA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4" name="Rectangle 566">
            <a:extLst>
              <a:ext uri="{FF2B5EF4-FFF2-40B4-BE49-F238E27FC236}">
                <a16:creationId xmlns:a16="http://schemas.microsoft.com/office/drawing/2014/main" id="{9C2CEB55-E453-4F06-BF97-17EA3C31DF28}"/>
              </a:ext>
            </a:extLst>
          </p:cNvPr>
          <p:cNvSpPr>
            <a:spLocks noChangeArrowheads="1"/>
          </p:cNvSpPr>
          <p:nvPr/>
        </p:nvSpPr>
        <p:spPr bwMode="auto">
          <a:xfrm>
            <a:off x="2961847" y="5697255"/>
            <a:ext cx="860425" cy="4763"/>
          </a:xfrm>
          <a:prstGeom prst="rect">
            <a:avLst/>
          </a:prstGeom>
          <a:solidFill>
            <a:srgbClr val="90B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5" name="Rectangle 567">
            <a:extLst>
              <a:ext uri="{FF2B5EF4-FFF2-40B4-BE49-F238E27FC236}">
                <a16:creationId xmlns:a16="http://schemas.microsoft.com/office/drawing/2014/main" id="{D617B8B8-B409-4022-93FD-4E3F937927D3}"/>
              </a:ext>
            </a:extLst>
          </p:cNvPr>
          <p:cNvSpPr>
            <a:spLocks noChangeArrowheads="1"/>
          </p:cNvSpPr>
          <p:nvPr/>
        </p:nvSpPr>
        <p:spPr bwMode="auto">
          <a:xfrm>
            <a:off x="2961847" y="5702017"/>
            <a:ext cx="860425" cy="4763"/>
          </a:xfrm>
          <a:prstGeom prst="rect">
            <a:avLst/>
          </a:prstGeom>
          <a:solidFill>
            <a:srgbClr val="A1BC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6" name="Rectangle 568">
            <a:extLst>
              <a:ext uri="{FF2B5EF4-FFF2-40B4-BE49-F238E27FC236}">
                <a16:creationId xmlns:a16="http://schemas.microsoft.com/office/drawing/2014/main" id="{411A78F4-2D71-489B-A397-9AF1420E1111}"/>
              </a:ext>
            </a:extLst>
          </p:cNvPr>
          <p:cNvSpPr>
            <a:spLocks noChangeArrowheads="1"/>
          </p:cNvSpPr>
          <p:nvPr/>
        </p:nvSpPr>
        <p:spPr bwMode="auto">
          <a:xfrm>
            <a:off x="2961847" y="5706780"/>
            <a:ext cx="860425" cy="4763"/>
          </a:xfrm>
          <a:prstGeom prst="rect">
            <a:avLst/>
          </a:prstGeom>
          <a:solidFill>
            <a:srgbClr val="B1C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7" name="Rectangle 569">
            <a:extLst>
              <a:ext uri="{FF2B5EF4-FFF2-40B4-BE49-F238E27FC236}">
                <a16:creationId xmlns:a16="http://schemas.microsoft.com/office/drawing/2014/main" id="{4943AAAE-D481-476A-96A3-22036AE0599C}"/>
              </a:ext>
            </a:extLst>
          </p:cNvPr>
          <p:cNvSpPr>
            <a:spLocks noChangeArrowheads="1"/>
          </p:cNvSpPr>
          <p:nvPr/>
        </p:nvSpPr>
        <p:spPr bwMode="auto">
          <a:xfrm>
            <a:off x="2961847" y="5711542"/>
            <a:ext cx="860425" cy="4763"/>
          </a:xfrm>
          <a:prstGeom prst="rect">
            <a:avLst/>
          </a:prstGeom>
          <a:solidFill>
            <a:srgbClr val="C1CE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8" name="Rectangle 570">
            <a:extLst>
              <a:ext uri="{FF2B5EF4-FFF2-40B4-BE49-F238E27FC236}">
                <a16:creationId xmlns:a16="http://schemas.microsoft.com/office/drawing/2014/main" id="{72FAF541-6C68-4F05-AB5D-400F585E1AC4}"/>
              </a:ext>
            </a:extLst>
          </p:cNvPr>
          <p:cNvSpPr>
            <a:spLocks noChangeArrowheads="1"/>
          </p:cNvSpPr>
          <p:nvPr/>
        </p:nvSpPr>
        <p:spPr bwMode="auto">
          <a:xfrm>
            <a:off x="2961847" y="5716305"/>
            <a:ext cx="860425" cy="4763"/>
          </a:xfrm>
          <a:prstGeom prst="rect">
            <a:avLst/>
          </a:prstGeom>
          <a:solidFill>
            <a:srgbClr val="BBCB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9" name="Rectangle 571">
            <a:extLst>
              <a:ext uri="{FF2B5EF4-FFF2-40B4-BE49-F238E27FC236}">
                <a16:creationId xmlns:a16="http://schemas.microsoft.com/office/drawing/2014/main" id="{FFCEF4DC-B5E8-4FD9-9043-6C5BC139A2AE}"/>
              </a:ext>
            </a:extLst>
          </p:cNvPr>
          <p:cNvSpPr>
            <a:spLocks noChangeArrowheads="1"/>
          </p:cNvSpPr>
          <p:nvPr/>
        </p:nvSpPr>
        <p:spPr bwMode="auto">
          <a:xfrm>
            <a:off x="2961847" y="5721067"/>
            <a:ext cx="860425" cy="4763"/>
          </a:xfrm>
          <a:prstGeom prst="rect">
            <a:avLst/>
          </a:prstGeom>
          <a:solidFill>
            <a:srgbClr val="ABC2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0" name="Rectangle 572">
            <a:extLst>
              <a:ext uri="{FF2B5EF4-FFF2-40B4-BE49-F238E27FC236}">
                <a16:creationId xmlns:a16="http://schemas.microsoft.com/office/drawing/2014/main" id="{AC185EC0-0257-4E3E-9D7F-81FEA9A11A55}"/>
              </a:ext>
            </a:extLst>
          </p:cNvPr>
          <p:cNvSpPr>
            <a:spLocks noChangeArrowheads="1"/>
          </p:cNvSpPr>
          <p:nvPr/>
        </p:nvSpPr>
        <p:spPr bwMode="auto">
          <a:xfrm>
            <a:off x="2961847" y="5725830"/>
            <a:ext cx="860425" cy="4763"/>
          </a:xfrm>
          <a:prstGeom prst="rect">
            <a:avLst/>
          </a:prstGeom>
          <a:solidFill>
            <a:srgbClr val="9B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1" name="Rectangle 573">
            <a:extLst>
              <a:ext uri="{FF2B5EF4-FFF2-40B4-BE49-F238E27FC236}">
                <a16:creationId xmlns:a16="http://schemas.microsoft.com/office/drawing/2014/main" id="{EACE1BBE-3E51-467A-9588-94B413431863}"/>
              </a:ext>
            </a:extLst>
          </p:cNvPr>
          <p:cNvSpPr>
            <a:spLocks noChangeArrowheads="1"/>
          </p:cNvSpPr>
          <p:nvPr/>
        </p:nvSpPr>
        <p:spPr bwMode="auto">
          <a:xfrm>
            <a:off x="2961847" y="5730592"/>
            <a:ext cx="860425" cy="4763"/>
          </a:xfrm>
          <a:prstGeom prst="rect">
            <a:avLst/>
          </a:prstGeom>
          <a:solidFill>
            <a:srgbClr val="8BB0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2" name="Rectangle 574">
            <a:extLst>
              <a:ext uri="{FF2B5EF4-FFF2-40B4-BE49-F238E27FC236}">
                <a16:creationId xmlns:a16="http://schemas.microsoft.com/office/drawing/2014/main" id="{16E3037E-ED9D-4319-81F1-5064B1ECB3FA}"/>
              </a:ext>
            </a:extLst>
          </p:cNvPr>
          <p:cNvSpPr>
            <a:spLocks noChangeArrowheads="1"/>
          </p:cNvSpPr>
          <p:nvPr/>
        </p:nvSpPr>
        <p:spPr bwMode="auto">
          <a:xfrm>
            <a:off x="2961847" y="5735355"/>
            <a:ext cx="860425" cy="4763"/>
          </a:xfrm>
          <a:prstGeom prst="rect">
            <a:avLst/>
          </a:prstGeom>
          <a:solidFill>
            <a:srgbClr val="7BA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3" name="Rectangle 575">
            <a:extLst>
              <a:ext uri="{FF2B5EF4-FFF2-40B4-BE49-F238E27FC236}">
                <a16:creationId xmlns:a16="http://schemas.microsoft.com/office/drawing/2014/main" id="{97ED6CAF-7DCB-4BB1-B47C-588F3DA604F3}"/>
              </a:ext>
            </a:extLst>
          </p:cNvPr>
          <p:cNvSpPr>
            <a:spLocks noChangeArrowheads="1"/>
          </p:cNvSpPr>
          <p:nvPr/>
        </p:nvSpPr>
        <p:spPr bwMode="auto">
          <a:xfrm>
            <a:off x="2961847" y="5740117"/>
            <a:ext cx="860425" cy="4763"/>
          </a:xfrm>
          <a:prstGeom prst="rect">
            <a:avLst/>
          </a:prstGeom>
          <a:solidFill>
            <a:srgbClr val="6C9F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4" name="Rectangle 576">
            <a:extLst>
              <a:ext uri="{FF2B5EF4-FFF2-40B4-BE49-F238E27FC236}">
                <a16:creationId xmlns:a16="http://schemas.microsoft.com/office/drawing/2014/main" id="{2D648834-CFC6-4824-A1F3-F2E160B2787F}"/>
              </a:ext>
            </a:extLst>
          </p:cNvPr>
          <p:cNvSpPr>
            <a:spLocks noChangeArrowheads="1"/>
          </p:cNvSpPr>
          <p:nvPr/>
        </p:nvSpPr>
        <p:spPr bwMode="auto">
          <a:xfrm>
            <a:off x="2961847" y="5744880"/>
            <a:ext cx="860425" cy="4763"/>
          </a:xfrm>
          <a:prstGeom prst="rect">
            <a:avLst/>
          </a:prstGeom>
          <a:solidFill>
            <a:srgbClr val="5C9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5" name="Rectangle 577">
            <a:extLst>
              <a:ext uri="{FF2B5EF4-FFF2-40B4-BE49-F238E27FC236}">
                <a16:creationId xmlns:a16="http://schemas.microsoft.com/office/drawing/2014/main" id="{571A7E0C-D09B-4A4A-9D57-91518FFE1CD1}"/>
              </a:ext>
            </a:extLst>
          </p:cNvPr>
          <p:cNvSpPr>
            <a:spLocks noChangeArrowheads="1"/>
          </p:cNvSpPr>
          <p:nvPr/>
        </p:nvSpPr>
        <p:spPr bwMode="auto">
          <a:xfrm>
            <a:off x="2961847" y="5749642"/>
            <a:ext cx="860425" cy="4763"/>
          </a:xfrm>
          <a:prstGeom prst="rect">
            <a:avLst/>
          </a:prstGeom>
          <a:solidFill>
            <a:srgbClr val="508F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6" name="Rectangle 578">
            <a:extLst>
              <a:ext uri="{FF2B5EF4-FFF2-40B4-BE49-F238E27FC236}">
                <a16:creationId xmlns:a16="http://schemas.microsoft.com/office/drawing/2014/main" id="{81B012E5-074E-4ADA-9F9C-3D4CC82AF41F}"/>
              </a:ext>
            </a:extLst>
          </p:cNvPr>
          <p:cNvSpPr>
            <a:spLocks noChangeArrowheads="1"/>
          </p:cNvSpPr>
          <p:nvPr/>
        </p:nvSpPr>
        <p:spPr bwMode="auto">
          <a:xfrm>
            <a:off x="2961847" y="5754405"/>
            <a:ext cx="860425" cy="4763"/>
          </a:xfrm>
          <a:prstGeom prst="rect">
            <a:avLst/>
          </a:prstGeom>
          <a:solidFill>
            <a:srgbClr val="6098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7" name="Freeform 579">
            <a:extLst>
              <a:ext uri="{FF2B5EF4-FFF2-40B4-BE49-F238E27FC236}">
                <a16:creationId xmlns:a16="http://schemas.microsoft.com/office/drawing/2014/main" id="{02305402-CE40-46B8-811A-69CABAD7F3A2}"/>
              </a:ext>
            </a:extLst>
          </p:cNvPr>
          <p:cNvSpPr>
            <a:spLocks noEditPoints="1"/>
          </p:cNvSpPr>
          <p:nvPr/>
        </p:nvSpPr>
        <p:spPr bwMode="auto">
          <a:xfrm>
            <a:off x="2961847" y="5679792"/>
            <a:ext cx="854075" cy="71438"/>
          </a:xfrm>
          <a:custGeom>
            <a:avLst/>
            <a:gdLst>
              <a:gd name="T0" fmla="*/ 2819 w 2843"/>
              <a:gd name="T1" fmla="*/ 121 h 242"/>
              <a:gd name="T2" fmla="*/ 2782 w 2843"/>
              <a:gd name="T3" fmla="*/ 25 h 242"/>
              <a:gd name="T4" fmla="*/ 2746 w 2843"/>
              <a:gd name="T5" fmla="*/ 121 h 242"/>
              <a:gd name="T6" fmla="*/ 2782 w 2843"/>
              <a:gd name="T7" fmla="*/ 218 h 242"/>
              <a:gd name="T8" fmla="*/ 2819 w 2843"/>
              <a:gd name="T9" fmla="*/ 121 h 242"/>
              <a:gd name="T10" fmla="*/ 61 w 2843"/>
              <a:gd name="T11" fmla="*/ 0 h 242"/>
              <a:gd name="T12" fmla="*/ 2782 w 2843"/>
              <a:gd name="T13" fmla="*/ 0 h 242"/>
              <a:gd name="T14" fmla="*/ 2843 w 2843"/>
              <a:gd name="T15" fmla="*/ 121 h 242"/>
              <a:gd name="T16" fmla="*/ 2782 w 2843"/>
              <a:gd name="T17" fmla="*/ 242 h 242"/>
              <a:gd name="T18" fmla="*/ 61 w 2843"/>
              <a:gd name="T19" fmla="*/ 242 h 242"/>
              <a:gd name="T20" fmla="*/ 0 w 2843"/>
              <a:gd name="T21" fmla="*/ 121 h 242"/>
              <a:gd name="T22" fmla="*/ 61 w 2843"/>
              <a:gd name="T2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3" h="242">
                <a:moveTo>
                  <a:pt x="2819" y="121"/>
                </a:moveTo>
                <a:cubicBezTo>
                  <a:pt x="2819" y="68"/>
                  <a:pt x="2802" y="25"/>
                  <a:pt x="2782" y="25"/>
                </a:cubicBezTo>
                <a:cubicBezTo>
                  <a:pt x="2762" y="25"/>
                  <a:pt x="2746" y="68"/>
                  <a:pt x="2746" y="121"/>
                </a:cubicBezTo>
                <a:cubicBezTo>
                  <a:pt x="2746" y="175"/>
                  <a:pt x="2762" y="218"/>
                  <a:pt x="2782" y="218"/>
                </a:cubicBezTo>
                <a:cubicBezTo>
                  <a:pt x="2802" y="218"/>
                  <a:pt x="2819" y="175"/>
                  <a:pt x="2819" y="121"/>
                </a:cubicBezTo>
                <a:close/>
                <a:moveTo>
                  <a:pt x="61" y="0"/>
                </a:moveTo>
                <a:lnTo>
                  <a:pt x="2782" y="0"/>
                </a:lnTo>
                <a:cubicBezTo>
                  <a:pt x="2816" y="0"/>
                  <a:pt x="2843" y="55"/>
                  <a:pt x="2843" y="121"/>
                </a:cubicBezTo>
                <a:cubicBezTo>
                  <a:pt x="2843" y="188"/>
                  <a:pt x="2816" y="242"/>
                  <a:pt x="2782" y="242"/>
                </a:cubicBezTo>
                <a:lnTo>
                  <a:pt x="61" y="242"/>
                </a:lnTo>
                <a:cubicBezTo>
                  <a:pt x="28" y="242"/>
                  <a:pt x="0" y="188"/>
                  <a:pt x="0" y="121"/>
                </a:cubicBezTo>
                <a:cubicBezTo>
                  <a:pt x="0" y="55"/>
                  <a:pt x="28" y="0"/>
                  <a:pt x="61" y="0"/>
                </a:cubicBezTo>
                <a:close/>
              </a:path>
            </a:pathLst>
          </a:custGeom>
          <a:noFill/>
          <a:ln w="4763" cap="rnd">
            <a:solidFill>
              <a:srgbClr val="37377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8" name="Freeform 580">
            <a:extLst>
              <a:ext uri="{FF2B5EF4-FFF2-40B4-BE49-F238E27FC236}">
                <a16:creationId xmlns:a16="http://schemas.microsoft.com/office/drawing/2014/main" id="{E396E18B-1594-41D0-9C10-2BCFA66DC64E}"/>
              </a:ext>
            </a:extLst>
          </p:cNvPr>
          <p:cNvSpPr>
            <a:spLocks/>
          </p:cNvSpPr>
          <p:nvPr/>
        </p:nvSpPr>
        <p:spPr bwMode="auto">
          <a:xfrm>
            <a:off x="2961847" y="5679792"/>
            <a:ext cx="854075" cy="71438"/>
          </a:xfrm>
          <a:custGeom>
            <a:avLst/>
            <a:gdLst>
              <a:gd name="T0" fmla="*/ 61 w 2843"/>
              <a:gd name="T1" fmla="*/ 0 h 242"/>
              <a:gd name="T2" fmla="*/ 2782 w 2843"/>
              <a:gd name="T3" fmla="*/ 0 h 242"/>
              <a:gd name="T4" fmla="*/ 2843 w 2843"/>
              <a:gd name="T5" fmla="*/ 121 h 242"/>
              <a:gd name="T6" fmla="*/ 2782 w 2843"/>
              <a:gd name="T7" fmla="*/ 242 h 242"/>
              <a:gd name="T8" fmla="*/ 61 w 2843"/>
              <a:gd name="T9" fmla="*/ 242 h 242"/>
              <a:gd name="T10" fmla="*/ 0 w 2843"/>
              <a:gd name="T11" fmla="*/ 121 h 242"/>
              <a:gd name="T12" fmla="*/ 61 w 2843"/>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843" h="242">
                <a:moveTo>
                  <a:pt x="61" y="0"/>
                </a:moveTo>
                <a:lnTo>
                  <a:pt x="2782" y="0"/>
                </a:lnTo>
                <a:cubicBezTo>
                  <a:pt x="2816" y="0"/>
                  <a:pt x="2843" y="55"/>
                  <a:pt x="2843" y="121"/>
                </a:cubicBezTo>
                <a:cubicBezTo>
                  <a:pt x="2843" y="188"/>
                  <a:pt x="2816" y="242"/>
                  <a:pt x="2782" y="242"/>
                </a:cubicBezTo>
                <a:lnTo>
                  <a:pt x="61" y="242"/>
                </a:lnTo>
                <a:cubicBezTo>
                  <a:pt x="28" y="242"/>
                  <a:pt x="0" y="188"/>
                  <a:pt x="0" y="121"/>
                </a:cubicBezTo>
                <a:cubicBezTo>
                  <a:pt x="0" y="55"/>
                  <a:pt x="28" y="0"/>
                  <a:pt x="61"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9" name="Freeform 581">
            <a:extLst>
              <a:ext uri="{FF2B5EF4-FFF2-40B4-BE49-F238E27FC236}">
                <a16:creationId xmlns:a16="http://schemas.microsoft.com/office/drawing/2014/main" id="{AFAFA370-C3B6-460B-8915-1DE7228827C6}"/>
              </a:ext>
            </a:extLst>
          </p:cNvPr>
          <p:cNvSpPr>
            <a:spLocks noEditPoints="1"/>
          </p:cNvSpPr>
          <p:nvPr/>
        </p:nvSpPr>
        <p:spPr bwMode="auto">
          <a:xfrm>
            <a:off x="3255534" y="5686142"/>
            <a:ext cx="271463" cy="52388"/>
          </a:xfrm>
          <a:custGeom>
            <a:avLst/>
            <a:gdLst>
              <a:gd name="T0" fmla="*/ 110 w 902"/>
              <a:gd name="T1" fmla="*/ 19 h 173"/>
              <a:gd name="T2" fmla="*/ 104 w 902"/>
              <a:gd name="T3" fmla="*/ 72 h 173"/>
              <a:gd name="T4" fmla="*/ 23 w 902"/>
              <a:gd name="T5" fmla="*/ 152 h 173"/>
              <a:gd name="T6" fmla="*/ 0 w 902"/>
              <a:gd name="T7" fmla="*/ 171 h 173"/>
              <a:gd name="T8" fmla="*/ 171 w 902"/>
              <a:gd name="T9" fmla="*/ 20 h 173"/>
              <a:gd name="T10" fmla="*/ 205 w 902"/>
              <a:gd name="T11" fmla="*/ 75 h 173"/>
              <a:gd name="T12" fmla="*/ 176 w 902"/>
              <a:gd name="T13" fmla="*/ 151 h 173"/>
              <a:gd name="T14" fmla="*/ 214 w 902"/>
              <a:gd name="T15" fmla="*/ 167 h 173"/>
              <a:gd name="T16" fmla="*/ 151 w 902"/>
              <a:gd name="T17" fmla="*/ 142 h 173"/>
              <a:gd name="T18" fmla="*/ 127 w 902"/>
              <a:gd name="T19" fmla="*/ 59 h 173"/>
              <a:gd name="T20" fmla="*/ 238 w 902"/>
              <a:gd name="T21" fmla="*/ 0 h 173"/>
              <a:gd name="T22" fmla="*/ 295 w 902"/>
              <a:gd name="T23" fmla="*/ 57 h 173"/>
              <a:gd name="T24" fmla="*/ 336 w 902"/>
              <a:gd name="T25" fmla="*/ 171 h 173"/>
              <a:gd name="T26" fmla="*/ 309 w 902"/>
              <a:gd name="T27" fmla="*/ 78 h 173"/>
              <a:gd name="T28" fmla="*/ 258 w 902"/>
              <a:gd name="T29" fmla="*/ 113 h 173"/>
              <a:gd name="T30" fmla="*/ 238 w 902"/>
              <a:gd name="T31" fmla="*/ 0 h 173"/>
              <a:gd name="T32" fmla="*/ 416 w 902"/>
              <a:gd name="T33" fmla="*/ 57 h 173"/>
              <a:gd name="T34" fmla="*/ 385 w 902"/>
              <a:gd name="T35" fmla="*/ 115 h 173"/>
              <a:gd name="T36" fmla="*/ 438 w 902"/>
              <a:gd name="T37" fmla="*/ 149 h 173"/>
              <a:gd name="T38" fmla="*/ 454 w 902"/>
              <a:gd name="T39" fmla="*/ 160 h 173"/>
              <a:gd name="T40" fmla="*/ 363 w 902"/>
              <a:gd name="T41" fmla="*/ 115 h 173"/>
              <a:gd name="T42" fmla="*/ 386 w 902"/>
              <a:gd name="T43" fmla="*/ 99 h 173"/>
              <a:gd name="T44" fmla="*/ 415 w 902"/>
              <a:gd name="T45" fmla="*/ 74 h 173"/>
              <a:gd name="T46" fmla="*/ 567 w 902"/>
              <a:gd name="T47" fmla="*/ 79 h 173"/>
              <a:gd name="T48" fmla="*/ 513 w 902"/>
              <a:gd name="T49" fmla="*/ 114 h 173"/>
              <a:gd name="T50" fmla="*/ 493 w 902"/>
              <a:gd name="T51" fmla="*/ 59 h 173"/>
              <a:gd name="T52" fmla="*/ 524 w 902"/>
              <a:gd name="T53" fmla="*/ 73 h 173"/>
              <a:gd name="T54" fmla="*/ 574 w 902"/>
              <a:gd name="T55" fmla="*/ 59 h 173"/>
              <a:gd name="T56" fmla="*/ 632 w 902"/>
              <a:gd name="T57" fmla="*/ 57 h 173"/>
              <a:gd name="T58" fmla="*/ 672 w 902"/>
              <a:gd name="T59" fmla="*/ 171 h 173"/>
              <a:gd name="T60" fmla="*/ 646 w 902"/>
              <a:gd name="T61" fmla="*/ 79 h 173"/>
              <a:gd name="T62" fmla="*/ 594 w 902"/>
              <a:gd name="T63" fmla="*/ 115 h 173"/>
              <a:gd name="T64" fmla="*/ 716 w 902"/>
              <a:gd name="T65" fmla="*/ 71 h 173"/>
              <a:gd name="T66" fmla="*/ 802 w 902"/>
              <a:gd name="T67" fmla="*/ 115 h 173"/>
              <a:gd name="T68" fmla="*/ 754 w 902"/>
              <a:gd name="T69" fmla="*/ 155 h 173"/>
              <a:gd name="T70" fmla="*/ 803 w 902"/>
              <a:gd name="T71" fmla="*/ 133 h 173"/>
              <a:gd name="T72" fmla="*/ 715 w 902"/>
              <a:gd name="T73" fmla="*/ 158 h 173"/>
              <a:gd name="T74" fmla="*/ 731 w 902"/>
              <a:gd name="T75" fmla="*/ 82 h 173"/>
              <a:gd name="T76" fmla="*/ 771 w 902"/>
              <a:gd name="T77" fmla="*/ 81 h 173"/>
              <a:gd name="T78" fmla="*/ 859 w 902"/>
              <a:gd name="T79" fmla="*/ 20 h 173"/>
              <a:gd name="T80" fmla="*/ 893 w 902"/>
              <a:gd name="T81" fmla="*/ 75 h 173"/>
              <a:gd name="T82" fmla="*/ 864 w 902"/>
              <a:gd name="T83" fmla="*/ 151 h 173"/>
              <a:gd name="T84" fmla="*/ 902 w 902"/>
              <a:gd name="T85" fmla="*/ 167 h 173"/>
              <a:gd name="T86" fmla="*/ 839 w 902"/>
              <a:gd name="T87" fmla="*/ 142 h 173"/>
              <a:gd name="T88" fmla="*/ 815 w 902"/>
              <a:gd name="T89" fmla="*/ 5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2" h="173">
                <a:moveTo>
                  <a:pt x="0" y="0"/>
                </a:moveTo>
                <a:lnTo>
                  <a:pt x="110" y="0"/>
                </a:lnTo>
                <a:lnTo>
                  <a:pt x="110" y="19"/>
                </a:lnTo>
                <a:lnTo>
                  <a:pt x="23" y="19"/>
                </a:lnTo>
                <a:lnTo>
                  <a:pt x="23" y="72"/>
                </a:lnTo>
                <a:lnTo>
                  <a:pt x="104" y="72"/>
                </a:lnTo>
                <a:lnTo>
                  <a:pt x="104" y="91"/>
                </a:lnTo>
                <a:lnTo>
                  <a:pt x="23" y="91"/>
                </a:lnTo>
                <a:lnTo>
                  <a:pt x="23" y="152"/>
                </a:lnTo>
                <a:lnTo>
                  <a:pt x="115" y="152"/>
                </a:lnTo>
                <a:lnTo>
                  <a:pt x="115" y="171"/>
                </a:lnTo>
                <a:lnTo>
                  <a:pt x="0" y="171"/>
                </a:lnTo>
                <a:lnTo>
                  <a:pt x="0" y="0"/>
                </a:lnTo>
                <a:close/>
                <a:moveTo>
                  <a:pt x="151" y="20"/>
                </a:moveTo>
                <a:lnTo>
                  <a:pt x="171" y="20"/>
                </a:lnTo>
                <a:lnTo>
                  <a:pt x="171" y="59"/>
                </a:lnTo>
                <a:lnTo>
                  <a:pt x="205" y="59"/>
                </a:lnTo>
                <a:lnTo>
                  <a:pt x="205" y="75"/>
                </a:lnTo>
                <a:lnTo>
                  <a:pt x="171" y="75"/>
                </a:lnTo>
                <a:lnTo>
                  <a:pt x="171" y="140"/>
                </a:lnTo>
                <a:cubicBezTo>
                  <a:pt x="171" y="144"/>
                  <a:pt x="172" y="148"/>
                  <a:pt x="176" y="151"/>
                </a:cubicBezTo>
                <a:cubicBezTo>
                  <a:pt x="178" y="154"/>
                  <a:pt x="183" y="155"/>
                  <a:pt x="189" y="155"/>
                </a:cubicBezTo>
                <a:cubicBezTo>
                  <a:pt x="198" y="155"/>
                  <a:pt x="206" y="153"/>
                  <a:pt x="214" y="148"/>
                </a:cubicBezTo>
                <a:lnTo>
                  <a:pt x="214" y="167"/>
                </a:lnTo>
                <a:cubicBezTo>
                  <a:pt x="206" y="171"/>
                  <a:pt x="198" y="173"/>
                  <a:pt x="190" y="173"/>
                </a:cubicBezTo>
                <a:cubicBezTo>
                  <a:pt x="176" y="173"/>
                  <a:pt x="167" y="170"/>
                  <a:pt x="161" y="164"/>
                </a:cubicBezTo>
                <a:cubicBezTo>
                  <a:pt x="154" y="157"/>
                  <a:pt x="151" y="150"/>
                  <a:pt x="151" y="142"/>
                </a:cubicBezTo>
                <a:lnTo>
                  <a:pt x="151" y="75"/>
                </a:lnTo>
                <a:lnTo>
                  <a:pt x="127" y="75"/>
                </a:lnTo>
                <a:lnTo>
                  <a:pt x="127" y="59"/>
                </a:lnTo>
                <a:lnTo>
                  <a:pt x="151" y="59"/>
                </a:lnTo>
                <a:lnTo>
                  <a:pt x="151" y="20"/>
                </a:lnTo>
                <a:close/>
                <a:moveTo>
                  <a:pt x="238" y="0"/>
                </a:moveTo>
                <a:lnTo>
                  <a:pt x="258" y="0"/>
                </a:lnTo>
                <a:lnTo>
                  <a:pt x="258" y="79"/>
                </a:lnTo>
                <a:cubicBezTo>
                  <a:pt x="269" y="64"/>
                  <a:pt x="281" y="57"/>
                  <a:pt x="295" y="57"/>
                </a:cubicBezTo>
                <a:cubicBezTo>
                  <a:pt x="309" y="57"/>
                  <a:pt x="319" y="60"/>
                  <a:pt x="326" y="67"/>
                </a:cubicBezTo>
                <a:cubicBezTo>
                  <a:pt x="332" y="74"/>
                  <a:pt x="336" y="82"/>
                  <a:pt x="336" y="91"/>
                </a:cubicBezTo>
                <a:lnTo>
                  <a:pt x="336" y="171"/>
                </a:lnTo>
                <a:lnTo>
                  <a:pt x="316" y="171"/>
                </a:lnTo>
                <a:lnTo>
                  <a:pt x="316" y="96"/>
                </a:lnTo>
                <a:cubicBezTo>
                  <a:pt x="316" y="89"/>
                  <a:pt x="313" y="83"/>
                  <a:pt x="309" y="78"/>
                </a:cubicBezTo>
                <a:cubicBezTo>
                  <a:pt x="305" y="75"/>
                  <a:pt x="301" y="73"/>
                  <a:pt x="295" y="73"/>
                </a:cubicBezTo>
                <a:cubicBezTo>
                  <a:pt x="287" y="73"/>
                  <a:pt x="281" y="76"/>
                  <a:pt x="275" y="82"/>
                </a:cubicBezTo>
                <a:cubicBezTo>
                  <a:pt x="267" y="89"/>
                  <a:pt x="262" y="100"/>
                  <a:pt x="258" y="113"/>
                </a:cubicBezTo>
                <a:lnTo>
                  <a:pt x="258" y="171"/>
                </a:lnTo>
                <a:lnTo>
                  <a:pt x="238" y="171"/>
                </a:lnTo>
                <a:lnTo>
                  <a:pt x="238" y="0"/>
                </a:lnTo>
                <a:close/>
                <a:moveTo>
                  <a:pt x="363" y="115"/>
                </a:moveTo>
                <a:cubicBezTo>
                  <a:pt x="363" y="97"/>
                  <a:pt x="368" y="82"/>
                  <a:pt x="380" y="71"/>
                </a:cubicBezTo>
                <a:cubicBezTo>
                  <a:pt x="389" y="62"/>
                  <a:pt x="401" y="57"/>
                  <a:pt x="416" y="57"/>
                </a:cubicBezTo>
                <a:cubicBezTo>
                  <a:pt x="430" y="57"/>
                  <a:pt x="442" y="62"/>
                  <a:pt x="452" y="72"/>
                </a:cubicBezTo>
                <a:cubicBezTo>
                  <a:pt x="461" y="81"/>
                  <a:pt x="466" y="96"/>
                  <a:pt x="466" y="115"/>
                </a:cubicBezTo>
                <a:lnTo>
                  <a:pt x="385" y="115"/>
                </a:lnTo>
                <a:cubicBezTo>
                  <a:pt x="385" y="129"/>
                  <a:pt x="388" y="139"/>
                  <a:pt x="395" y="146"/>
                </a:cubicBezTo>
                <a:cubicBezTo>
                  <a:pt x="401" y="152"/>
                  <a:pt x="408" y="155"/>
                  <a:pt x="418" y="155"/>
                </a:cubicBezTo>
                <a:cubicBezTo>
                  <a:pt x="427" y="155"/>
                  <a:pt x="434" y="153"/>
                  <a:pt x="438" y="149"/>
                </a:cubicBezTo>
                <a:cubicBezTo>
                  <a:pt x="442" y="144"/>
                  <a:pt x="445" y="139"/>
                  <a:pt x="445" y="133"/>
                </a:cubicBezTo>
                <a:lnTo>
                  <a:pt x="467" y="133"/>
                </a:lnTo>
                <a:cubicBezTo>
                  <a:pt x="464" y="145"/>
                  <a:pt x="460" y="154"/>
                  <a:pt x="454" y="160"/>
                </a:cubicBezTo>
                <a:cubicBezTo>
                  <a:pt x="445" y="169"/>
                  <a:pt x="433" y="173"/>
                  <a:pt x="418" y="173"/>
                </a:cubicBezTo>
                <a:cubicBezTo>
                  <a:pt x="402" y="173"/>
                  <a:pt x="389" y="168"/>
                  <a:pt x="379" y="158"/>
                </a:cubicBezTo>
                <a:cubicBezTo>
                  <a:pt x="368" y="147"/>
                  <a:pt x="363" y="133"/>
                  <a:pt x="363" y="115"/>
                </a:cubicBezTo>
                <a:close/>
                <a:moveTo>
                  <a:pt x="415" y="74"/>
                </a:moveTo>
                <a:cubicBezTo>
                  <a:pt x="407" y="74"/>
                  <a:pt x="400" y="77"/>
                  <a:pt x="395" y="82"/>
                </a:cubicBezTo>
                <a:cubicBezTo>
                  <a:pt x="390" y="87"/>
                  <a:pt x="387" y="92"/>
                  <a:pt x="386" y="99"/>
                </a:cubicBezTo>
                <a:lnTo>
                  <a:pt x="443" y="99"/>
                </a:lnTo>
                <a:cubicBezTo>
                  <a:pt x="443" y="92"/>
                  <a:pt x="440" y="86"/>
                  <a:pt x="435" y="81"/>
                </a:cubicBezTo>
                <a:cubicBezTo>
                  <a:pt x="430" y="76"/>
                  <a:pt x="423" y="74"/>
                  <a:pt x="415" y="74"/>
                </a:cubicBezTo>
                <a:close/>
                <a:moveTo>
                  <a:pt x="524" y="73"/>
                </a:moveTo>
                <a:cubicBezTo>
                  <a:pt x="534" y="62"/>
                  <a:pt x="549" y="57"/>
                  <a:pt x="567" y="57"/>
                </a:cubicBezTo>
                <a:lnTo>
                  <a:pt x="567" y="79"/>
                </a:lnTo>
                <a:cubicBezTo>
                  <a:pt x="564" y="78"/>
                  <a:pt x="560" y="78"/>
                  <a:pt x="556" y="78"/>
                </a:cubicBezTo>
                <a:cubicBezTo>
                  <a:pt x="546" y="78"/>
                  <a:pt x="536" y="82"/>
                  <a:pt x="528" y="91"/>
                </a:cubicBezTo>
                <a:cubicBezTo>
                  <a:pt x="520" y="98"/>
                  <a:pt x="515" y="106"/>
                  <a:pt x="513" y="114"/>
                </a:cubicBezTo>
                <a:lnTo>
                  <a:pt x="513" y="171"/>
                </a:lnTo>
                <a:lnTo>
                  <a:pt x="493" y="171"/>
                </a:lnTo>
                <a:lnTo>
                  <a:pt x="493" y="59"/>
                </a:lnTo>
                <a:lnTo>
                  <a:pt x="513" y="59"/>
                </a:lnTo>
                <a:lnTo>
                  <a:pt x="513" y="87"/>
                </a:lnTo>
                <a:cubicBezTo>
                  <a:pt x="516" y="82"/>
                  <a:pt x="520" y="77"/>
                  <a:pt x="524" y="73"/>
                </a:cubicBezTo>
                <a:close/>
                <a:moveTo>
                  <a:pt x="594" y="171"/>
                </a:moveTo>
                <a:lnTo>
                  <a:pt x="574" y="171"/>
                </a:lnTo>
                <a:lnTo>
                  <a:pt x="574" y="59"/>
                </a:lnTo>
                <a:lnTo>
                  <a:pt x="594" y="59"/>
                </a:lnTo>
                <a:lnTo>
                  <a:pt x="594" y="79"/>
                </a:lnTo>
                <a:cubicBezTo>
                  <a:pt x="606" y="64"/>
                  <a:pt x="618" y="57"/>
                  <a:pt x="632" y="57"/>
                </a:cubicBezTo>
                <a:cubicBezTo>
                  <a:pt x="645" y="57"/>
                  <a:pt x="656" y="61"/>
                  <a:pt x="664" y="69"/>
                </a:cubicBezTo>
                <a:cubicBezTo>
                  <a:pt x="669" y="74"/>
                  <a:pt x="672" y="81"/>
                  <a:pt x="672" y="88"/>
                </a:cubicBezTo>
                <a:lnTo>
                  <a:pt x="672" y="171"/>
                </a:lnTo>
                <a:lnTo>
                  <a:pt x="652" y="171"/>
                </a:lnTo>
                <a:lnTo>
                  <a:pt x="652" y="94"/>
                </a:lnTo>
                <a:cubicBezTo>
                  <a:pt x="652" y="88"/>
                  <a:pt x="650" y="83"/>
                  <a:pt x="646" y="79"/>
                </a:cubicBezTo>
                <a:cubicBezTo>
                  <a:pt x="642" y="75"/>
                  <a:pt x="636" y="73"/>
                  <a:pt x="629" y="73"/>
                </a:cubicBezTo>
                <a:cubicBezTo>
                  <a:pt x="622" y="73"/>
                  <a:pt x="615" y="76"/>
                  <a:pt x="609" y="83"/>
                </a:cubicBezTo>
                <a:cubicBezTo>
                  <a:pt x="599" y="93"/>
                  <a:pt x="594" y="104"/>
                  <a:pt x="594" y="115"/>
                </a:cubicBezTo>
                <a:lnTo>
                  <a:pt x="594" y="171"/>
                </a:lnTo>
                <a:close/>
                <a:moveTo>
                  <a:pt x="699" y="115"/>
                </a:moveTo>
                <a:cubicBezTo>
                  <a:pt x="699" y="97"/>
                  <a:pt x="704" y="82"/>
                  <a:pt x="716" y="71"/>
                </a:cubicBezTo>
                <a:cubicBezTo>
                  <a:pt x="725" y="62"/>
                  <a:pt x="737" y="57"/>
                  <a:pt x="752" y="57"/>
                </a:cubicBezTo>
                <a:cubicBezTo>
                  <a:pt x="766" y="57"/>
                  <a:pt x="778" y="62"/>
                  <a:pt x="788" y="72"/>
                </a:cubicBezTo>
                <a:cubicBezTo>
                  <a:pt x="797" y="81"/>
                  <a:pt x="802" y="96"/>
                  <a:pt x="802" y="115"/>
                </a:cubicBezTo>
                <a:lnTo>
                  <a:pt x="721" y="115"/>
                </a:lnTo>
                <a:cubicBezTo>
                  <a:pt x="721" y="129"/>
                  <a:pt x="724" y="139"/>
                  <a:pt x="731" y="146"/>
                </a:cubicBezTo>
                <a:cubicBezTo>
                  <a:pt x="737" y="152"/>
                  <a:pt x="744" y="155"/>
                  <a:pt x="754" y="155"/>
                </a:cubicBezTo>
                <a:cubicBezTo>
                  <a:pt x="763" y="155"/>
                  <a:pt x="770" y="153"/>
                  <a:pt x="774" y="149"/>
                </a:cubicBezTo>
                <a:cubicBezTo>
                  <a:pt x="778" y="144"/>
                  <a:pt x="781" y="139"/>
                  <a:pt x="781" y="133"/>
                </a:cubicBezTo>
                <a:lnTo>
                  <a:pt x="803" y="133"/>
                </a:lnTo>
                <a:cubicBezTo>
                  <a:pt x="800" y="145"/>
                  <a:pt x="796" y="154"/>
                  <a:pt x="790" y="160"/>
                </a:cubicBezTo>
                <a:cubicBezTo>
                  <a:pt x="781" y="169"/>
                  <a:pt x="769" y="173"/>
                  <a:pt x="754" y="173"/>
                </a:cubicBezTo>
                <a:cubicBezTo>
                  <a:pt x="738" y="173"/>
                  <a:pt x="725" y="168"/>
                  <a:pt x="715" y="158"/>
                </a:cubicBezTo>
                <a:cubicBezTo>
                  <a:pt x="704" y="147"/>
                  <a:pt x="699" y="133"/>
                  <a:pt x="699" y="115"/>
                </a:cubicBezTo>
                <a:close/>
                <a:moveTo>
                  <a:pt x="751" y="74"/>
                </a:moveTo>
                <a:cubicBezTo>
                  <a:pt x="743" y="74"/>
                  <a:pt x="736" y="77"/>
                  <a:pt x="731" y="82"/>
                </a:cubicBezTo>
                <a:cubicBezTo>
                  <a:pt x="726" y="87"/>
                  <a:pt x="723" y="92"/>
                  <a:pt x="722" y="99"/>
                </a:cubicBezTo>
                <a:lnTo>
                  <a:pt x="779" y="99"/>
                </a:lnTo>
                <a:cubicBezTo>
                  <a:pt x="779" y="92"/>
                  <a:pt x="776" y="86"/>
                  <a:pt x="771" y="81"/>
                </a:cubicBezTo>
                <a:cubicBezTo>
                  <a:pt x="766" y="76"/>
                  <a:pt x="759" y="74"/>
                  <a:pt x="751" y="74"/>
                </a:cubicBezTo>
                <a:close/>
                <a:moveTo>
                  <a:pt x="839" y="20"/>
                </a:moveTo>
                <a:lnTo>
                  <a:pt x="859" y="20"/>
                </a:lnTo>
                <a:lnTo>
                  <a:pt x="859" y="59"/>
                </a:lnTo>
                <a:lnTo>
                  <a:pt x="893" y="59"/>
                </a:lnTo>
                <a:lnTo>
                  <a:pt x="893" y="75"/>
                </a:lnTo>
                <a:lnTo>
                  <a:pt x="859" y="75"/>
                </a:lnTo>
                <a:lnTo>
                  <a:pt x="859" y="140"/>
                </a:lnTo>
                <a:cubicBezTo>
                  <a:pt x="859" y="144"/>
                  <a:pt x="860" y="148"/>
                  <a:pt x="864" y="151"/>
                </a:cubicBezTo>
                <a:cubicBezTo>
                  <a:pt x="866" y="154"/>
                  <a:pt x="871" y="155"/>
                  <a:pt x="877" y="155"/>
                </a:cubicBezTo>
                <a:cubicBezTo>
                  <a:pt x="886" y="155"/>
                  <a:pt x="894" y="153"/>
                  <a:pt x="902" y="148"/>
                </a:cubicBezTo>
                <a:lnTo>
                  <a:pt x="902" y="167"/>
                </a:lnTo>
                <a:cubicBezTo>
                  <a:pt x="894" y="171"/>
                  <a:pt x="886" y="173"/>
                  <a:pt x="878" y="173"/>
                </a:cubicBezTo>
                <a:cubicBezTo>
                  <a:pt x="864" y="173"/>
                  <a:pt x="855" y="170"/>
                  <a:pt x="849" y="164"/>
                </a:cubicBezTo>
                <a:cubicBezTo>
                  <a:pt x="842" y="157"/>
                  <a:pt x="839" y="150"/>
                  <a:pt x="839" y="142"/>
                </a:cubicBezTo>
                <a:lnTo>
                  <a:pt x="839" y="75"/>
                </a:lnTo>
                <a:lnTo>
                  <a:pt x="815" y="75"/>
                </a:lnTo>
                <a:lnTo>
                  <a:pt x="815" y="59"/>
                </a:lnTo>
                <a:lnTo>
                  <a:pt x="839" y="59"/>
                </a:lnTo>
                <a:lnTo>
                  <a:pt x="839" y="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582">
            <a:extLst>
              <a:ext uri="{FF2B5EF4-FFF2-40B4-BE49-F238E27FC236}">
                <a16:creationId xmlns:a16="http://schemas.microsoft.com/office/drawing/2014/main" id="{29038BBE-427F-4FD0-B5F8-7E345971508E}"/>
              </a:ext>
            </a:extLst>
          </p:cNvPr>
          <p:cNvSpPr>
            <a:spLocks/>
          </p:cNvSpPr>
          <p:nvPr/>
        </p:nvSpPr>
        <p:spPr bwMode="auto">
          <a:xfrm>
            <a:off x="4077859" y="4170080"/>
            <a:ext cx="203200" cy="269875"/>
          </a:xfrm>
          <a:custGeom>
            <a:avLst/>
            <a:gdLst>
              <a:gd name="T0" fmla="*/ 0 w 128"/>
              <a:gd name="T1" fmla="*/ 0 h 170"/>
              <a:gd name="T2" fmla="*/ 0 w 128"/>
              <a:gd name="T3" fmla="*/ 170 h 170"/>
              <a:gd name="T4" fmla="*/ 128 w 128"/>
              <a:gd name="T5" fmla="*/ 85 h 170"/>
              <a:gd name="T6" fmla="*/ 0 w 128"/>
              <a:gd name="T7" fmla="*/ 0 h 170"/>
            </a:gdLst>
            <a:ahLst/>
            <a:cxnLst>
              <a:cxn ang="0">
                <a:pos x="T0" y="T1"/>
              </a:cxn>
              <a:cxn ang="0">
                <a:pos x="T2" y="T3"/>
              </a:cxn>
              <a:cxn ang="0">
                <a:pos x="T4" y="T5"/>
              </a:cxn>
              <a:cxn ang="0">
                <a:pos x="T6" y="T7"/>
              </a:cxn>
            </a:cxnLst>
            <a:rect l="0" t="0" r="r" b="b"/>
            <a:pathLst>
              <a:path w="128" h="170">
                <a:moveTo>
                  <a:pt x="0" y="0"/>
                </a:moveTo>
                <a:lnTo>
                  <a:pt x="0" y="170"/>
                </a:lnTo>
                <a:lnTo>
                  <a:pt x="128" y="8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1" name="Freeform 583">
            <a:extLst>
              <a:ext uri="{FF2B5EF4-FFF2-40B4-BE49-F238E27FC236}">
                <a16:creationId xmlns:a16="http://schemas.microsoft.com/office/drawing/2014/main" id="{76F99FBE-D2E6-4E6B-8B26-CB9CACE01F60}"/>
              </a:ext>
            </a:extLst>
          </p:cNvPr>
          <p:cNvSpPr>
            <a:spLocks/>
          </p:cNvSpPr>
          <p:nvPr/>
        </p:nvSpPr>
        <p:spPr bwMode="auto">
          <a:xfrm>
            <a:off x="4077859" y="4170080"/>
            <a:ext cx="203200" cy="269875"/>
          </a:xfrm>
          <a:custGeom>
            <a:avLst/>
            <a:gdLst>
              <a:gd name="T0" fmla="*/ 0 w 128"/>
              <a:gd name="T1" fmla="*/ 0 h 170"/>
              <a:gd name="T2" fmla="*/ 0 w 128"/>
              <a:gd name="T3" fmla="*/ 170 h 170"/>
              <a:gd name="T4" fmla="*/ 128 w 128"/>
              <a:gd name="T5" fmla="*/ 85 h 170"/>
              <a:gd name="T6" fmla="*/ 0 w 128"/>
              <a:gd name="T7" fmla="*/ 0 h 170"/>
            </a:gdLst>
            <a:ahLst/>
            <a:cxnLst>
              <a:cxn ang="0">
                <a:pos x="T0" y="T1"/>
              </a:cxn>
              <a:cxn ang="0">
                <a:pos x="T2" y="T3"/>
              </a:cxn>
              <a:cxn ang="0">
                <a:pos x="T4" y="T5"/>
              </a:cxn>
              <a:cxn ang="0">
                <a:pos x="T6" y="T7"/>
              </a:cxn>
            </a:cxnLst>
            <a:rect l="0" t="0" r="r" b="b"/>
            <a:pathLst>
              <a:path w="128" h="170">
                <a:moveTo>
                  <a:pt x="0" y="0"/>
                </a:moveTo>
                <a:lnTo>
                  <a:pt x="0" y="170"/>
                </a:lnTo>
                <a:lnTo>
                  <a:pt x="128" y="85"/>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2" name="Line 584">
            <a:extLst>
              <a:ext uri="{FF2B5EF4-FFF2-40B4-BE49-F238E27FC236}">
                <a16:creationId xmlns:a16="http://schemas.microsoft.com/office/drawing/2014/main" id="{984B3619-3270-4A7C-84A3-0925B18C0399}"/>
              </a:ext>
            </a:extLst>
          </p:cNvPr>
          <p:cNvSpPr>
            <a:spLocks noChangeShapeType="1"/>
          </p:cNvSpPr>
          <p:nvPr/>
        </p:nvSpPr>
        <p:spPr bwMode="auto">
          <a:xfrm flipH="1">
            <a:off x="3822272" y="4305017"/>
            <a:ext cx="266700" cy="15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3" name="Freeform 585">
            <a:extLst>
              <a:ext uri="{FF2B5EF4-FFF2-40B4-BE49-F238E27FC236}">
                <a16:creationId xmlns:a16="http://schemas.microsoft.com/office/drawing/2014/main" id="{2D677CA1-EFB6-4499-8576-825696BCAF88}"/>
              </a:ext>
            </a:extLst>
          </p:cNvPr>
          <p:cNvSpPr>
            <a:spLocks/>
          </p:cNvSpPr>
          <p:nvPr/>
        </p:nvSpPr>
        <p:spPr bwMode="auto">
          <a:xfrm>
            <a:off x="4149297" y="4258980"/>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4" name="Freeform 586">
            <a:extLst>
              <a:ext uri="{FF2B5EF4-FFF2-40B4-BE49-F238E27FC236}">
                <a16:creationId xmlns:a16="http://schemas.microsoft.com/office/drawing/2014/main" id="{5D411CDC-31B1-4251-B5AF-07DE7A066FFD}"/>
              </a:ext>
            </a:extLst>
          </p:cNvPr>
          <p:cNvSpPr>
            <a:spLocks/>
          </p:cNvSpPr>
          <p:nvPr/>
        </p:nvSpPr>
        <p:spPr bwMode="auto">
          <a:xfrm>
            <a:off x="4149297" y="4258980"/>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5" name="Line 587">
            <a:extLst>
              <a:ext uri="{FF2B5EF4-FFF2-40B4-BE49-F238E27FC236}">
                <a16:creationId xmlns:a16="http://schemas.microsoft.com/office/drawing/2014/main" id="{3943EFF5-9E5C-4EB3-B327-268374C10184}"/>
              </a:ext>
            </a:extLst>
          </p:cNvPr>
          <p:cNvSpPr>
            <a:spLocks noChangeShapeType="1"/>
          </p:cNvSpPr>
          <p:nvPr/>
        </p:nvSpPr>
        <p:spPr bwMode="auto">
          <a:xfrm flipH="1">
            <a:off x="3822272" y="4395505"/>
            <a:ext cx="339725" cy="476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7" name="Freeform 588">
            <a:extLst>
              <a:ext uri="{FF2B5EF4-FFF2-40B4-BE49-F238E27FC236}">
                <a16:creationId xmlns:a16="http://schemas.microsoft.com/office/drawing/2014/main" id="{B595C487-DF16-4BD6-BA78-24FA514E74C1}"/>
              </a:ext>
            </a:extLst>
          </p:cNvPr>
          <p:cNvSpPr>
            <a:spLocks/>
          </p:cNvSpPr>
          <p:nvPr/>
        </p:nvSpPr>
        <p:spPr bwMode="auto">
          <a:xfrm>
            <a:off x="4222322" y="4376455"/>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8" name="Freeform 589">
            <a:extLst>
              <a:ext uri="{FF2B5EF4-FFF2-40B4-BE49-F238E27FC236}">
                <a16:creationId xmlns:a16="http://schemas.microsoft.com/office/drawing/2014/main" id="{D4E6110E-A666-477C-A9B2-B7FD430E6064}"/>
              </a:ext>
            </a:extLst>
          </p:cNvPr>
          <p:cNvSpPr>
            <a:spLocks/>
          </p:cNvSpPr>
          <p:nvPr/>
        </p:nvSpPr>
        <p:spPr bwMode="auto">
          <a:xfrm>
            <a:off x="4222322" y="4376455"/>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9" name="Line 590">
            <a:extLst>
              <a:ext uri="{FF2B5EF4-FFF2-40B4-BE49-F238E27FC236}">
                <a16:creationId xmlns:a16="http://schemas.microsoft.com/office/drawing/2014/main" id="{5CB3F939-236C-48AF-9BA6-3BACBF3D4855}"/>
              </a:ext>
            </a:extLst>
          </p:cNvPr>
          <p:cNvSpPr>
            <a:spLocks noChangeShapeType="1"/>
          </p:cNvSpPr>
          <p:nvPr/>
        </p:nvSpPr>
        <p:spPr bwMode="auto">
          <a:xfrm flipH="1">
            <a:off x="3822272" y="4603467"/>
            <a:ext cx="463550" cy="4763"/>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0" name="Freeform 591">
            <a:extLst>
              <a:ext uri="{FF2B5EF4-FFF2-40B4-BE49-F238E27FC236}">
                <a16:creationId xmlns:a16="http://schemas.microsoft.com/office/drawing/2014/main" id="{1ECB69D0-C8FD-4E8B-AD3A-0C4488F6BF13}"/>
              </a:ext>
            </a:extLst>
          </p:cNvPr>
          <p:cNvSpPr>
            <a:spLocks/>
          </p:cNvSpPr>
          <p:nvPr/>
        </p:nvSpPr>
        <p:spPr bwMode="auto">
          <a:xfrm>
            <a:off x="4285822" y="4468530"/>
            <a:ext cx="204788" cy="269875"/>
          </a:xfrm>
          <a:custGeom>
            <a:avLst/>
            <a:gdLst>
              <a:gd name="T0" fmla="*/ 0 w 129"/>
              <a:gd name="T1" fmla="*/ 0 h 170"/>
              <a:gd name="T2" fmla="*/ 0 w 129"/>
              <a:gd name="T3" fmla="*/ 170 h 170"/>
              <a:gd name="T4" fmla="*/ 129 w 129"/>
              <a:gd name="T5" fmla="*/ 85 h 170"/>
              <a:gd name="T6" fmla="*/ 0 w 129"/>
              <a:gd name="T7" fmla="*/ 0 h 170"/>
            </a:gdLst>
            <a:ahLst/>
            <a:cxnLst>
              <a:cxn ang="0">
                <a:pos x="T0" y="T1"/>
              </a:cxn>
              <a:cxn ang="0">
                <a:pos x="T2" y="T3"/>
              </a:cxn>
              <a:cxn ang="0">
                <a:pos x="T4" y="T5"/>
              </a:cxn>
              <a:cxn ang="0">
                <a:pos x="T6" y="T7"/>
              </a:cxn>
            </a:cxnLst>
            <a:rect l="0" t="0" r="r" b="b"/>
            <a:pathLst>
              <a:path w="129" h="170">
                <a:moveTo>
                  <a:pt x="0" y="0"/>
                </a:moveTo>
                <a:lnTo>
                  <a:pt x="0" y="170"/>
                </a:lnTo>
                <a:lnTo>
                  <a:pt x="129" y="8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1" name="Freeform 592">
            <a:extLst>
              <a:ext uri="{FF2B5EF4-FFF2-40B4-BE49-F238E27FC236}">
                <a16:creationId xmlns:a16="http://schemas.microsoft.com/office/drawing/2014/main" id="{19234C0E-8A36-402B-9412-80D695923105}"/>
              </a:ext>
            </a:extLst>
          </p:cNvPr>
          <p:cNvSpPr>
            <a:spLocks/>
          </p:cNvSpPr>
          <p:nvPr/>
        </p:nvSpPr>
        <p:spPr bwMode="auto">
          <a:xfrm>
            <a:off x="4285822" y="4468530"/>
            <a:ext cx="204788" cy="269875"/>
          </a:xfrm>
          <a:custGeom>
            <a:avLst/>
            <a:gdLst>
              <a:gd name="T0" fmla="*/ 0 w 129"/>
              <a:gd name="T1" fmla="*/ 0 h 170"/>
              <a:gd name="T2" fmla="*/ 0 w 129"/>
              <a:gd name="T3" fmla="*/ 170 h 170"/>
              <a:gd name="T4" fmla="*/ 129 w 129"/>
              <a:gd name="T5" fmla="*/ 85 h 170"/>
              <a:gd name="T6" fmla="*/ 0 w 129"/>
              <a:gd name="T7" fmla="*/ 0 h 170"/>
            </a:gdLst>
            <a:ahLst/>
            <a:cxnLst>
              <a:cxn ang="0">
                <a:pos x="T0" y="T1"/>
              </a:cxn>
              <a:cxn ang="0">
                <a:pos x="T2" y="T3"/>
              </a:cxn>
              <a:cxn ang="0">
                <a:pos x="T4" y="T5"/>
              </a:cxn>
              <a:cxn ang="0">
                <a:pos x="T6" y="T7"/>
              </a:cxn>
            </a:cxnLst>
            <a:rect l="0" t="0" r="r" b="b"/>
            <a:pathLst>
              <a:path w="129" h="170">
                <a:moveTo>
                  <a:pt x="0" y="0"/>
                </a:moveTo>
                <a:lnTo>
                  <a:pt x="0" y="170"/>
                </a:lnTo>
                <a:lnTo>
                  <a:pt x="129" y="85"/>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2" name="Line 593">
            <a:extLst>
              <a:ext uri="{FF2B5EF4-FFF2-40B4-BE49-F238E27FC236}">
                <a16:creationId xmlns:a16="http://schemas.microsoft.com/office/drawing/2014/main" id="{47E7A3FC-E99B-4F2D-BD21-D674878CED31}"/>
              </a:ext>
            </a:extLst>
          </p:cNvPr>
          <p:cNvSpPr>
            <a:spLocks noChangeShapeType="1"/>
          </p:cNvSpPr>
          <p:nvPr/>
        </p:nvSpPr>
        <p:spPr bwMode="auto">
          <a:xfrm flipH="1">
            <a:off x="3822272" y="4512980"/>
            <a:ext cx="411163" cy="15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3" name="Freeform 594">
            <a:extLst>
              <a:ext uri="{FF2B5EF4-FFF2-40B4-BE49-F238E27FC236}">
                <a16:creationId xmlns:a16="http://schemas.microsoft.com/office/drawing/2014/main" id="{50257F93-DFEE-44F8-91ED-9176A187FCD4}"/>
              </a:ext>
            </a:extLst>
          </p:cNvPr>
          <p:cNvSpPr>
            <a:spLocks/>
          </p:cNvSpPr>
          <p:nvPr/>
        </p:nvSpPr>
        <p:spPr bwMode="auto">
          <a:xfrm>
            <a:off x="4341384" y="4593942"/>
            <a:ext cx="203200" cy="271463"/>
          </a:xfrm>
          <a:custGeom>
            <a:avLst/>
            <a:gdLst>
              <a:gd name="T0" fmla="*/ 0 w 128"/>
              <a:gd name="T1" fmla="*/ 0 h 171"/>
              <a:gd name="T2" fmla="*/ 0 w 128"/>
              <a:gd name="T3" fmla="*/ 171 h 171"/>
              <a:gd name="T4" fmla="*/ 128 w 128"/>
              <a:gd name="T5" fmla="*/ 86 h 171"/>
              <a:gd name="T6" fmla="*/ 0 w 128"/>
              <a:gd name="T7" fmla="*/ 0 h 171"/>
            </a:gdLst>
            <a:ahLst/>
            <a:cxnLst>
              <a:cxn ang="0">
                <a:pos x="T0" y="T1"/>
              </a:cxn>
              <a:cxn ang="0">
                <a:pos x="T2" y="T3"/>
              </a:cxn>
              <a:cxn ang="0">
                <a:pos x="T4" y="T5"/>
              </a:cxn>
              <a:cxn ang="0">
                <a:pos x="T6" y="T7"/>
              </a:cxn>
            </a:cxnLst>
            <a:rect l="0" t="0" r="r" b="b"/>
            <a:pathLst>
              <a:path w="128" h="171">
                <a:moveTo>
                  <a:pt x="0" y="0"/>
                </a:moveTo>
                <a:lnTo>
                  <a:pt x="0" y="171"/>
                </a:lnTo>
                <a:lnTo>
                  <a:pt x="128" y="8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4" name="Freeform 595">
            <a:extLst>
              <a:ext uri="{FF2B5EF4-FFF2-40B4-BE49-F238E27FC236}">
                <a16:creationId xmlns:a16="http://schemas.microsoft.com/office/drawing/2014/main" id="{6D125773-422D-4778-82B3-6434A621B1E9}"/>
              </a:ext>
            </a:extLst>
          </p:cNvPr>
          <p:cNvSpPr>
            <a:spLocks/>
          </p:cNvSpPr>
          <p:nvPr/>
        </p:nvSpPr>
        <p:spPr bwMode="auto">
          <a:xfrm>
            <a:off x="4341384" y="4593942"/>
            <a:ext cx="203200" cy="271463"/>
          </a:xfrm>
          <a:custGeom>
            <a:avLst/>
            <a:gdLst>
              <a:gd name="T0" fmla="*/ 0 w 128"/>
              <a:gd name="T1" fmla="*/ 0 h 171"/>
              <a:gd name="T2" fmla="*/ 0 w 128"/>
              <a:gd name="T3" fmla="*/ 171 h 171"/>
              <a:gd name="T4" fmla="*/ 128 w 128"/>
              <a:gd name="T5" fmla="*/ 86 h 171"/>
              <a:gd name="T6" fmla="*/ 0 w 128"/>
              <a:gd name="T7" fmla="*/ 0 h 171"/>
            </a:gdLst>
            <a:ahLst/>
            <a:cxnLst>
              <a:cxn ang="0">
                <a:pos x="T0" y="T1"/>
              </a:cxn>
              <a:cxn ang="0">
                <a:pos x="T2" y="T3"/>
              </a:cxn>
              <a:cxn ang="0">
                <a:pos x="T4" y="T5"/>
              </a:cxn>
              <a:cxn ang="0">
                <a:pos x="T6" y="T7"/>
              </a:cxn>
            </a:cxnLst>
            <a:rect l="0" t="0" r="r" b="b"/>
            <a:pathLst>
              <a:path w="128" h="171">
                <a:moveTo>
                  <a:pt x="0" y="0"/>
                </a:moveTo>
                <a:lnTo>
                  <a:pt x="0" y="171"/>
                </a:lnTo>
                <a:lnTo>
                  <a:pt x="128" y="86"/>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5" name="Line 596">
            <a:extLst>
              <a:ext uri="{FF2B5EF4-FFF2-40B4-BE49-F238E27FC236}">
                <a16:creationId xmlns:a16="http://schemas.microsoft.com/office/drawing/2014/main" id="{98F04BE8-A6BB-407A-AB48-E6005A1CEC65}"/>
              </a:ext>
            </a:extLst>
          </p:cNvPr>
          <p:cNvSpPr>
            <a:spLocks noChangeShapeType="1"/>
          </p:cNvSpPr>
          <p:nvPr/>
        </p:nvSpPr>
        <p:spPr bwMode="auto">
          <a:xfrm flipH="1" flipV="1">
            <a:off x="3819097" y="4728880"/>
            <a:ext cx="522288" cy="15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6" name="Freeform 597">
            <a:extLst>
              <a:ext uri="{FF2B5EF4-FFF2-40B4-BE49-F238E27FC236}">
                <a16:creationId xmlns:a16="http://schemas.microsoft.com/office/drawing/2014/main" id="{A39AE67B-E822-4AC9-AE9D-92D21D1C7069}"/>
              </a:ext>
            </a:extLst>
          </p:cNvPr>
          <p:cNvSpPr>
            <a:spLocks/>
          </p:cNvSpPr>
          <p:nvPr/>
        </p:nvSpPr>
        <p:spPr bwMode="auto">
          <a:xfrm>
            <a:off x="4422347" y="4674905"/>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7" name="Freeform 598">
            <a:extLst>
              <a:ext uri="{FF2B5EF4-FFF2-40B4-BE49-F238E27FC236}">
                <a16:creationId xmlns:a16="http://schemas.microsoft.com/office/drawing/2014/main" id="{F42F7850-AE61-4677-8EB1-0771EB7C73F7}"/>
              </a:ext>
            </a:extLst>
          </p:cNvPr>
          <p:cNvSpPr>
            <a:spLocks/>
          </p:cNvSpPr>
          <p:nvPr/>
        </p:nvSpPr>
        <p:spPr bwMode="auto">
          <a:xfrm>
            <a:off x="4422347" y="4674905"/>
            <a:ext cx="204788" cy="271463"/>
          </a:xfrm>
          <a:custGeom>
            <a:avLst/>
            <a:gdLst>
              <a:gd name="T0" fmla="*/ 0 w 129"/>
              <a:gd name="T1" fmla="*/ 0 h 171"/>
              <a:gd name="T2" fmla="*/ 0 w 129"/>
              <a:gd name="T3" fmla="*/ 171 h 171"/>
              <a:gd name="T4" fmla="*/ 129 w 129"/>
              <a:gd name="T5" fmla="*/ 86 h 171"/>
              <a:gd name="T6" fmla="*/ 0 w 129"/>
              <a:gd name="T7" fmla="*/ 0 h 171"/>
            </a:gdLst>
            <a:ahLst/>
            <a:cxnLst>
              <a:cxn ang="0">
                <a:pos x="T0" y="T1"/>
              </a:cxn>
              <a:cxn ang="0">
                <a:pos x="T2" y="T3"/>
              </a:cxn>
              <a:cxn ang="0">
                <a:pos x="T4" y="T5"/>
              </a:cxn>
              <a:cxn ang="0">
                <a:pos x="T6" y="T7"/>
              </a:cxn>
            </a:cxnLst>
            <a:rect l="0" t="0" r="r" b="b"/>
            <a:pathLst>
              <a:path w="129" h="171">
                <a:moveTo>
                  <a:pt x="0" y="0"/>
                </a:moveTo>
                <a:lnTo>
                  <a:pt x="0" y="171"/>
                </a:lnTo>
                <a:lnTo>
                  <a:pt x="129" y="86"/>
                </a:lnTo>
                <a:lnTo>
                  <a:pt x="0"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8" name="Line 599">
            <a:extLst>
              <a:ext uri="{FF2B5EF4-FFF2-40B4-BE49-F238E27FC236}">
                <a16:creationId xmlns:a16="http://schemas.microsoft.com/office/drawing/2014/main" id="{C945EAD8-659C-4CFF-935F-8E3A1FB38F56}"/>
              </a:ext>
            </a:extLst>
          </p:cNvPr>
          <p:cNvSpPr>
            <a:spLocks noChangeShapeType="1"/>
          </p:cNvSpPr>
          <p:nvPr/>
        </p:nvSpPr>
        <p:spPr bwMode="auto">
          <a:xfrm flipH="1">
            <a:off x="3822272" y="4811430"/>
            <a:ext cx="611188" cy="1588"/>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9" name="Freeform 600">
            <a:extLst>
              <a:ext uri="{FF2B5EF4-FFF2-40B4-BE49-F238E27FC236}">
                <a16:creationId xmlns:a16="http://schemas.microsoft.com/office/drawing/2014/main" id="{ABB7873C-0C9C-4FF1-A9A9-D696CAD25AAA}"/>
              </a:ext>
            </a:extLst>
          </p:cNvPr>
          <p:cNvSpPr>
            <a:spLocks/>
          </p:cNvSpPr>
          <p:nvPr/>
        </p:nvSpPr>
        <p:spPr bwMode="auto">
          <a:xfrm>
            <a:off x="1696609" y="3074705"/>
            <a:ext cx="393700" cy="452438"/>
          </a:xfrm>
          <a:custGeom>
            <a:avLst/>
            <a:gdLst>
              <a:gd name="T0" fmla="*/ 248 w 248"/>
              <a:gd name="T1" fmla="*/ 0 h 285"/>
              <a:gd name="T2" fmla="*/ 0 w 248"/>
              <a:gd name="T3" fmla="*/ 0 h 285"/>
              <a:gd name="T4" fmla="*/ 0 w 248"/>
              <a:gd name="T5" fmla="*/ 285 h 285"/>
            </a:gdLst>
            <a:ahLst/>
            <a:cxnLst>
              <a:cxn ang="0">
                <a:pos x="T0" y="T1"/>
              </a:cxn>
              <a:cxn ang="0">
                <a:pos x="T2" y="T3"/>
              </a:cxn>
              <a:cxn ang="0">
                <a:pos x="T4" y="T5"/>
              </a:cxn>
            </a:cxnLst>
            <a:rect l="0" t="0" r="r" b="b"/>
            <a:pathLst>
              <a:path w="248" h="285">
                <a:moveTo>
                  <a:pt x="248" y="0"/>
                </a:moveTo>
                <a:lnTo>
                  <a:pt x="0" y="0"/>
                </a:lnTo>
                <a:lnTo>
                  <a:pt x="0" y="285"/>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0" name="Freeform 601">
            <a:extLst>
              <a:ext uri="{FF2B5EF4-FFF2-40B4-BE49-F238E27FC236}">
                <a16:creationId xmlns:a16="http://schemas.microsoft.com/office/drawing/2014/main" id="{D05AB004-876D-4911-9717-0C730C3008D2}"/>
              </a:ext>
            </a:extLst>
          </p:cNvPr>
          <p:cNvSpPr>
            <a:spLocks/>
          </p:cNvSpPr>
          <p:nvPr/>
        </p:nvSpPr>
        <p:spPr bwMode="auto">
          <a:xfrm>
            <a:off x="1636284" y="3020730"/>
            <a:ext cx="434975" cy="180975"/>
          </a:xfrm>
          <a:custGeom>
            <a:avLst/>
            <a:gdLst>
              <a:gd name="T0" fmla="*/ 274 w 274"/>
              <a:gd name="T1" fmla="*/ 0 h 114"/>
              <a:gd name="T2" fmla="*/ 0 w 274"/>
              <a:gd name="T3" fmla="*/ 0 h 114"/>
              <a:gd name="T4" fmla="*/ 0 w 274"/>
              <a:gd name="T5" fmla="*/ 114 h 114"/>
            </a:gdLst>
            <a:ahLst/>
            <a:cxnLst>
              <a:cxn ang="0">
                <a:pos x="T0" y="T1"/>
              </a:cxn>
              <a:cxn ang="0">
                <a:pos x="T2" y="T3"/>
              </a:cxn>
              <a:cxn ang="0">
                <a:pos x="T4" y="T5"/>
              </a:cxn>
            </a:cxnLst>
            <a:rect l="0" t="0" r="r" b="b"/>
            <a:pathLst>
              <a:path w="274" h="114">
                <a:moveTo>
                  <a:pt x="274" y="0"/>
                </a:moveTo>
                <a:lnTo>
                  <a:pt x="0" y="0"/>
                </a:lnTo>
                <a:lnTo>
                  <a:pt x="0" y="114"/>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1" name="Freeform 602">
            <a:extLst>
              <a:ext uri="{FF2B5EF4-FFF2-40B4-BE49-F238E27FC236}">
                <a16:creationId xmlns:a16="http://schemas.microsoft.com/office/drawing/2014/main" id="{2894A7C4-A6E8-42E3-A6F3-1FF566D3D073}"/>
              </a:ext>
            </a:extLst>
          </p:cNvPr>
          <p:cNvSpPr>
            <a:spLocks/>
          </p:cNvSpPr>
          <p:nvPr/>
        </p:nvSpPr>
        <p:spPr bwMode="auto">
          <a:xfrm>
            <a:off x="1636284" y="3201705"/>
            <a:ext cx="2584450" cy="904875"/>
          </a:xfrm>
          <a:custGeom>
            <a:avLst/>
            <a:gdLst>
              <a:gd name="T0" fmla="*/ 0 w 1628"/>
              <a:gd name="T1" fmla="*/ 0 h 570"/>
              <a:gd name="T2" fmla="*/ 0 w 1628"/>
              <a:gd name="T3" fmla="*/ 262 h 570"/>
              <a:gd name="T4" fmla="*/ 1628 w 1628"/>
              <a:gd name="T5" fmla="*/ 262 h 570"/>
              <a:gd name="T6" fmla="*/ 1628 w 1628"/>
              <a:gd name="T7" fmla="*/ 570 h 570"/>
              <a:gd name="T8" fmla="*/ 1588 w 1628"/>
              <a:gd name="T9" fmla="*/ 570 h 570"/>
            </a:gdLst>
            <a:ahLst/>
            <a:cxnLst>
              <a:cxn ang="0">
                <a:pos x="T0" y="T1"/>
              </a:cxn>
              <a:cxn ang="0">
                <a:pos x="T2" y="T3"/>
              </a:cxn>
              <a:cxn ang="0">
                <a:pos x="T4" y="T5"/>
              </a:cxn>
              <a:cxn ang="0">
                <a:pos x="T6" y="T7"/>
              </a:cxn>
              <a:cxn ang="0">
                <a:pos x="T8" y="T9"/>
              </a:cxn>
            </a:cxnLst>
            <a:rect l="0" t="0" r="r" b="b"/>
            <a:pathLst>
              <a:path w="1628" h="570">
                <a:moveTo>
                  <a:pt x="0" y="0"/>
                </a:moveTo>
                <a:lnTo>
                  <a:pt x="0" y="262"/>
                </a:lnTo>
                <a:lnTo>
                  <a:pt x="1628" y="262"/>
                </a:lnTo>
                <a:lnTo>
                  <a:pt x="1628" y="570"/>
                </a:lnTo>
                <a:lnTo>
                  <a:pt x="1588" y="57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2" name="Freeform 603">
            <a:extLst>
              <a:ext uri="{FF2B5EF4-FFF2-40B4-BE49-F238E27FC236}">
                <a16:creationId xmlns:a16="http://schemas.microsoft.com/office/drawing/2014/main" id="{3046D2B8-3918-44DA-99D3-0C188C2DA6CD}"/>
              </a:ext>
            </a:extLst>
          </p:cNvPr>
          <p:cNvSpPr>
            <a:spLocks/>
          </p:cNvSpPr>
          <p:nvPr/>
        </p:nvSpPr>
        <p:spPr bwMode="auto">
          <a:xfrm>
            <a:off x="1696609" y="3527142"/>
            <a:ext cx="2568575" cy="669925"/>
          </a:xfrm>
          <a:custGeom>
            <a:avLst/>
            <a:gdLst>
              <a:gd name="T0" fmla="*/ 0 w 1618"/>
              <a:gd name="T1" fmla="*/ 0 h 422"/>
              <a:gd name="T2" fmla="*/ 0 w 1618"/>
              <a:gd name="T3" fmla="*/ 31 h 422"/>
              <a:gd name="T4" fmla="*/ 1618 w 1618"/>
              <a:gd name="T5" fmla="*/ 31 h 422"/>
              <a:gd name="T6" fmla="*/ 1618 w 1618"/>
              <a:gd name="T7" fmla="*/ 422 h 422"/>
              <a:gd name="T8" fmla="*/ 1581 w 1618"/>
              <a:gd name="T9" fmla="*/ 422 h 422"/>
            </a:gdLst>
            <a:ahLst/>
            <a:cxnLst>
              <a:cxn ang="0">
                <a:pos x="T0" y="T1"/>
              </a:cxn>
              <a:cxn ang="0">
                <a:pos x="T2" y="T3"/>
              </a:cxn>
              <a:cxn ang="0">
                <a:pos x="T4" y="T5"/>
              </a:cxn>
              <a:cxn ang="0">
                <a:pos x="T6" y="T7"/>
              </a:cxn>
              <a:cxn ang="0">
                <a:pos x="T8" y="T9"/>
              </a:cxn>
            </a:cxnLst>
            <a:rect l="0" t="0" r="r" b="b"/>
            <a:pathLst>
              <a:path w="1618" h="422">
                <a:moveTo>
                  <a:pt x="0" y="0"/>
                </a:moveTo>
                <a:lnTo>
                  <a:pt x="0" y="31"/>
                </a:lnTo>
                <a:lnTo>
                  <a:pt x="1618" y="31"/>
                </a:lnTo>
                <a:lnTo>
                  <a:pt x="1618" y="422"/>
                </a:lnTo>
                <a:lnTo>
                  <a:pt x="1581" y="42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3" name="Freeform 604">
            <a:extLst>
              <a:ext uri="{FF2B5EF4-FFF2-40B4-BE49-F238E27FC236}">
                <a16:creationId xmlns:a16="http://schemas.microsoft.com/office/drawing/2014/main" id="{7AE441DB-AB72-40E5-AF2A-055A801673DB}"/>
              </a:ext>
            </a:extLst>
          </p:cNvPr>
          <p:cNvSpPr>
            <a:spLocks/>
          </p:cNvSpPr>
          <p:nvPr/>
        </p:nvSpPr>
        <p:spPr bwMode="auto">
          <a:xfrm>
            <a:off x="2926922" y="3233455"/>
            <a:ext cx="138113" cy="112713"/>
          </a:xfrm>
          <a:custGeom>
            <a:avLst/>
            <a:gdLst>
              <a:gd name="T0" fmla="*/ 87 w 87"/>
              <a:gd name="T1" fmla="*/ 0 h 71"/>
              <a:gd name="T2" fmla="*/ 0 w 87"/>
              <a:gd name="T3" fmla="*/ 0 h 71"/>
              <a:gd name="T4" fmla="*/ 0 w 87"/>
              <a:gd name="T5" fmla="*/ 71 h 71"/>
            </a:gdLst>
            <a:ahLst/>
            <a:cxnLst>
              <a:cxn ang="0">
                <a:pos x="T0" y="T1"/>
              </a:cxn>
              <a:cxn ang="0">
                <a:pos x="T2" y="T3"/>
              </a:cxn>
              <a:cxn ang="0">
                <a:pos x="T4" y="T5"/>
              </a:cxn>
            </a:cxnLst>
            <a:rect l="0" t="0" r="r" b="b"/>
            <a:pathLst>
              <a:path w="87" h="71">
                <a:moveTo>
                  <a:pt x="87" y="0"/>
                </a:moveTo>
                <a:lnTo>
                  <a:pt x="0" y="0"/>
                </a:lnTo>
                <a:lnTo>
                  <a:pt x="0" y="7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4" name="Freeform 605">
            <a:extLst>
              <a:ext uri="{FF2B5EF4-FFF2-40B4-BE49-F238E27FC236}">
                <a16:creationId xmlns:a16="http://schemas.microsoft.com/office/drawing/2014/main" id="{71123D8E-2591-48C7-9344-D4005D1F5E7B}"/>
              </a:ext>
            </a:extLst>
          </p:cNvPr>
          <p:cNvSpPr>
            <a:spLocks/>
          </p:cNvSpPr>
          <p:nvPr/>
        </p:nvSpPr>
        <p:spPr bwMode="auto">
          <a:xfrm>
            <a:off x="2998359" y="3274730"/>
            <a:ext cx="63500" cy="71438"/>
          </a:xfrm>
          <a:custGeom>
            <a:avLst/>
            <a:gdLst>
              <a:gd name="T0" fmla="*/ 0 w 40"/>
              <a:gd name="T1" fmla="*/ 45 h 45"/>
              <a:gd name="T2" fmla="*/ 0 w 40"/>
              <a:gd name="T3" fmla="*/ 0 h 45"/>
              <a:gd name="T4" fmla="*/ 40 w 40"/>
              <a:gd name="T5" fmla="*/ 0 h 45"/>
            </a:gdLst>
            <a:ahLst/>
            <a:cxnLst>
              <a:cxn ang="0">
                <a:pos x="T0" y="T1"/>
              </a:cxn>
              <a:cxn ang="0">
                <a:pos x="T2" y="T3"/>
              </a:cxn>
              <a:cxn ang="0">
                <a:pos x="T4" y="T5"/>
              </a:cxn>
            </a:cxnLst>
            <a:rect l="0" t="0" r="r" b="b"/>
            <a:pathLst>
              <a:path w="40" h="45">
                <a:moveTo>
                  <a:pt x="0" y="45"/>
                </a:moveTo>
                <a:lnTo>
                  <a:pt x="0" y="0"/>
                </a:lnTo>
                <a:lnTo>
                  <a:pt x="40"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5" name="Freeform 606">
            <a:extLst>
              <a:ext uri="{FF2B5EF4-FFF2-40B4-BE49-F238E27FC236}">
                <a16:creationId xmlns:a16="http://schemas.microsoft.com/office/drawing/2014/main" id="{6D553D1C-448D-445F-94EA-F136190F1645}"/>
              </a:ext>
            </a:extLst>
          </p:cNvPr>
          <p:cNvSpPr>
            <a:spLocks/>
          </p:cNvSpPr>
          <p:nvPr/>
        </p:nvSpPr>
        <p:spPr bwMode="auto">
          <a:xfrm>
            <a:off x="2926922" y="3346167"/>
            <a:ext cx="1525588" cy="958850"/>
          </a:xfrm>
          <a:custGeom>
            <a:avLst/>
            <a:gdLst>
              <a:gd name="T0" fmla="*/ 0 w 961"/>
              <a:gd name="T1" fmla="*/ 0 h 604"/>
              <a:gd name="T2" fmla="*/ 0 w 961"/>
              <a:gd name="T3" fmla="*/ 114 h 604"/>
              <a:gd name="T4" fmla="*/ 961 w 961"/>
              <a:gd name="T5" fmla="*/ 114 h 604"/>
              <a:gd name="T6" fmla="*/ 961 w 961"/>
              <a:gd name="T7" fmla="*/ 604 h 604"/>
              <a:gd name="T8" fmla="*/ 846 w 961"/>
              <a:gd name="T9" fmla="*/ 604 h 604"/>
            </a:gdLst>
            <a:ahLst/>
            <a:cxnLst>
              <a:cxn ang="0">
                <a:pos x="T0" y="T1"/>
              </a:cxn>
              <a:cxn ang="0">
                <a:pos x="T2" y="T3"/>
              </a:cxn>
              <a:cxn ang="0">
                <a:pos x="T4" y="T5"/>
              </a:cxn>
              <a:cxn ang="0">
                <a:pos x="T6" y="T7"/>
              </a:cxn>
              <a:cxn ang="0">
                <a:pos x="T8" y="T9"/>
              </a:cxn>
            </a:cxnLst>
            <a:rect l="0" t="0" r="r" b="b"/>
            <a:pathLst>
              <a:path w="961" h="604">
                <a:moveTo>
                  <a:pt x="0" y="0"/>
                </a:moveTo>
                <a:lnTo>
                  <a:pt x="0" y="114"/>
                </a:lnTo>
                <a:lnTo>
                  <a:pt x="961" y="114"/>
                </a:lnTo>
                <a:lnTo>
                  <a:pt x="961" y="604"/>
                </a:lnTo>
                <a:lnTo>
                  <a:pt x="846" y="604"/>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608">
            <a:extLst>
              <a:ext uri="{FF2B5EF4-FFF2-40B4-BE49-F238E27FC236}">
                <a16:creationId xmlns:a16="http://schemas.microsoft.com/office/drawing/2014/main" id="{6063D8D1-623F-4E01-9643-E56E721FDF91}"/>
              </a:ext>
            </a:extLst>
          </p:cNvPr>
          <p:cNvSpPr>
            <a:spLocks/>
          </p:cNvSpPr>
          <p:nvPr/>
        </p:nvSpPr>
        <p:spPr bwMode="auto">
          <a:xfrm>
            <a:off x="2998359" y="3346167"/>
            <a:ext cx="1508125" cy="1049338"/>
          </a:xfrm>
          <a:custGeom>
            <a:avLst/>
            <a:gdLst>
              <a:gd name="T0" fmla="*/ 0 w 950"/>
              <a:gd name="T1" fmla="*/ 0 h 661"/>
              <a:gd name="T2" fmla="*/ 0 w 950"/>
              <a:gd name="T3" fmla="*/ 68 h 661"/>
              <a:gd name="T4" fmla="*/ 950 w 950"/>
              <a:gd name="T5" fmla="*/ 68 h 661"/>
              <a:gd name="T6" fmla="*/ 950 w 950"/>
              <a:gd name="T7" fmla="*/ 661 h 661"/>
              <a:gd name="T8" fmla="*/ 847 w 950"/>
              <a:gd name="T9" fmla="*/ 661 h 661"/>
            </a:gdLst>
            <a:ahLst/>
            <a:cxnLst>
              <a:cxn ang="0">
                <a:pos x="T0" y="T1"/>
              </a:cxn>
              <a:cxn ang="0">
                <a:pos x="T2" y="T3"/>
              </a:cxn>
              <a:cxn ang="0">
                <a:pos x="T4" y="T5"/>
              </a:cxn>
              <a:cxn ang="0">
                <a:pos x="T6" y="T7"/>
              </a:cxn>
              <a:cxn ang="0">
                <a:pos x="T8" y="T9"/>
              </a:cxn>
            </a:cxnLst>
            <a:rect l="0" t="0" r="r" b="b"/>
            <a:pathLst>
              <a:path w="950" h="661">
                <a:moveTo>
                  <a:pt x="0" y="0"/>
                </a:moveTo>
                <a:lnTo>
                  <a:pt x="0" y="68"/>
                </a:lnTo>
                <a:lnTo>
                  <a:pt x="950" y="68"/>
                </a:lnTo>
                <a:lnTo>
                  <a:pt x="950" y="661"/>
                </a:lnTo>
                <a:lnTo>
                  <a:pt x="847" y="66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09">
            <a:extLst>
              <a:ext uri="{FF2B5EF4-FFF2-40B4-BE49-F238E27FC236}">
                <a16:creationId xmlns:a16="http://schemas.microsoft.com/office/drawing/2014/main" id="{579DCD32-47CA-4156-8F21-DD23276F6A4F}"/>
              </a:ext>
            </a:extLst>
          </p:cNvPr>
          <p:cNvSpPr>
            <a:spLocks/>
          </p:cNvSpPr>
          <p:nvPr/>
        </p:nvSpPr>
        <p:spPr bwMode="auto">
          <a:xfrm>
            <a:off x="2563384" y="2538130"/>
            <a:ext cx="166687" cy="392113"/>
          </a:xfrm>
          <a:custGeom>
            <a:avLst/>
            <a:gdLst>
              <a:gd name="T0" fmla="*/ 105 w 105"/>
              <a:gd name="T1" fmla="*/ 0 h 247"/>
              <a:gd name="T2" fmla="*/ 0 w 105"/>
              <a:gd name="T3" fmla="*/ 0 h 247"/>
              <a:gd name="T4" fmla="*/ 0 w 105"/>
              <a:gd name="T5" fmla="*/ 247 h 247"/>
            </a:gdLst>
            <a:ahLst/>
            <a:cxnLst>
              <a:cxn ang="0">
                <a:pos x="T0" y="T1"/>
              </a:cxn>
              <a:cxn ang="0">
                <a:pos x="T2" y="T3"/>
              </a:cxn>
              <a:cxn ang="0">
                <a:pos x="T4" y="T5"/>
              </a:cxn>
            </a:cxnLst>
            <a:rect l="0" t="0" r="r" b="b"/>
            <a:pathLst>
              <a:path w="105" h="247">
                <a:moveTo>
                  <a:pt x="105" y="0"/>
                </a:moveTo>
                <a:lnTo>
                  <a:pt x="0" y="0"/>
                </a:lnTo>
                <a:lnTo>
                  <a:pt x="0" y="247"/>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10">
            <a:extLst>
              <a:ext uri="{FF2B5EF4-FFF2-40B4-BE49-F238E27FC236}">
                <a16:creationId xmlns:a16="http://schemas.microsoft.com/office/drawing/2014/main" id="{E4A97B0F-C8DB-442F-8E6C-C18F28ACBB53}"/>
              </a:ext>
            </a:extLst>
          </p:cNvPr>
          <p:cNvSpPr>
            <a:spLocks/>
          </p:cNvSpPr>
          <p:nvPr/>
        </p:nvSpPr>
        <p:spPr bwMode="auto">
          <a:xfrm>
            <a:off x="2630059" y="2604805"/>
            <a:ext cx="114300" cy="269875"/>
          </a:xfrm>
          <a:custGeom>
            <a:avLst/>
            <a:gdLst>
              <a:gd name="T0" fmla="*/ 72 w 72"/>
              <a:gd name="T1" fmla="*/ 0 h 170"/>
              <a:gd name="T2" fmla="*/ 0 w 72"/>
              <a:gd name="T3" fmla="*/ 0 h 170"/>
              <a:gd name="T4" fmla="*/ 0 w 72"/>
              <a:gd name="T5" fmla="*/ 170 h 170"/>
            </a:gdLst>
            <a:ahLst/>
            <a:cxnLst>
              <a:cxn ang="0">
                <a:pos x="T0" y="T1"/>
              </a:cxn>
              <a:cxn ang="0">
                <a:pos x="T2" y="T3"/>
              </a:cxn>
              <a:cxn ang="0">
                <a:pos x="T4" y="T5"/>
              </a:cxn>
            </a:cxnLst>
            <a:rect l="0" t="0" r="r" b="b"/>
            <a:pathLst>
              <a:path w="72" h="170">
                <a:moveTo>
                  <a:pt x="72" y="0"/>
                </a:moveTo>
                <a:lnTo>
                  <a:pt x="0" y="0"/>
                </a:lnTo>
                <a:lnTo>
                  <a:pt x="0" y="17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11">
            <a:extLst>
              <a:ext uri="{FF2B5EF4-FFF2-40B4-BE49-F238E27FC236}">
                <a16:creationId xmlns:a16="http://schemas.microsoft.com/office/drawing/2014/main" id="{DFFD8DDF-57A3-41B7-B7F2-B4B27B3CFFD5}"/>
              </a:ext>
            </a:extLst>
          </p:cNvPr>
          <p:cNvSpPr>
            <a:spLocks/>
          </p:cNvSpPr>
          <p:nvPr/>
        </p:nvSpPr>
        <p:spPr bwMode="auto">
          <a:xfrm>
            <a:off x="2630059" y="2874680"/>
            <a:ext cx="2071687" cy="1728788"/>
          </a:xfrm>
          <a:custGeom>
            <a:avLst/>
            <a:gdLst>
              <a:gd name="T0" fmla="*/ 0 w 1305"/>
              <a:gd name="T1" fmla="*/ 0 h 1089"/>
              <a:gd name="T2" fmla="*/ 587 w 1305"/>
              <a:gd name="T3" fmla="*/ 0 h 1089"/>
              <a:gd name="T4" fmla="*/ 587 w 1305"/>
              <a:gd name="T5" fmla="*/ 286 h 1089"/>
              <a:gd name="T6" fmla="*/ 1305 w 1305"/>
              <a:gd name="T7" fmla="*/ 286 h 1089"/>
              <a:gd name="T8" fmla="*/ 1305 w 1305"/>
              <a:gd name="T9" fmla="*/ 1089 h 1089"/>
              <a:gd name="T10" fmla="*/ 1165 w 1305"/>
              <a:gd name="T11" fmla="*/ 1089 h 1089"/>
            </a:gdLst>
            <a:ahLst/>
            <a:cxnLst>
              <a:cxn ang="0">
                <a:pos x="T0" y="T1"/>
              </a:cxn>
              <a:cxn ang="0">
                <a:pos x="T2" y="T3"/>
              </a:cxn>
              <a:cxn ang="0">
                <a:pos x="T4" y="T5"/>
              </a:cxn>
              <a:cxn ang="0">
                <a:pos x="T6" y="T7"/>
              </a:cxn>
              <a:cxn ang="0">
                <a:pos x="T8" y="T9"/>
              </a:cxn>
              <a:cxn ang="0">
                <a:pos x="T10" y="T11"/>
              </a:cxn>
            </a:cxnLst>
            <a:rect l="0" t="0" r="r" b="b"/>
            <a:pathLst>
              <a:path w="1305" h="1089">
                <a:moveTo>
                  <a:pt x="0" y="0"/>
                </a:moveTo>
                <a:lnTo>
                  <a:pt x="587" y="0"/>
                </a:lnTo>
                <a:lnTo>
                  <a:pt x="587" y="286"/>
                </a:lnTo>
                <a:lnTo>
                  <a:pt x="1305" y="286"/>
                </a:lnTo>
                <a:lnTo>
                  <a:pt x="1305" y="1089"/>
                </a:lnTo>
                <a:lnTo>
                  <a:pt x="1165" y="1089"/>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12">
            <a:extLst>
              <a:ext uri="{FF2B5EF4-FFF2-40B4-BE49-F238E27FC236}">
                <a16:creationId xmlns:a16="http://schemas.microsoft.com/office/drawing/2014/main" id="{19694A3B-3636-4A99-AFB8-69ADA3B944BB}"/>
              </a:ext>
            </a:extLst>
          </p:cNvPr>
          <p:cNvSpPr>
            <a:spLocks/>
          </p:cNvSpPr>
          <p:nvPr/>
        </p:nvSpPr>
        <p:spPr bwMode="auto">
          <a:xfrm>
            <a:off x="2563384" y="2930242"/>
            <a:ext cx="2084387" cy="1582738"/>
          </a:xfrm>
          <a:custGeom>
            <a:avLst/>
            <a:gdLst>
              <a:gd name="T0" fmla="*/ 0 w 1313"/>
              <a:gd name="T1" fmla="*/ 0 h 997"/>
              <a:gd name="T2" fmla="*/ 595 w 1313"/>
              <a:gd name="T3" fmla="*/ 0 h 997"/>
              <a:gd name="T4" fmla="*/ 595 w 1313"/>
              <a:gd name="T5" fmla="*/ 285 h 997"/>
              <a:gd name="T6" fmla="*/ 1313 w 1313"/>
              <a:gd name="T7" fmla="*/ 285 h 997"/>
              <a:gd name="T8" fmla="*/ 1313 w 1313"/>
              <a:gd name="T9" fmla="*/ 997 h 997"/>
              <a:gd name="T10" fmla="*/ 1167 w 1313"/>
              <a:gd name="T11" fmla="*/ 997 h 997"/>
            </a:gdLst>
            <a:ahLst/>
            <a:cxnLst>
              <a:cxn ang="0">
                <a:pos x="T0" y="T1"/>
              </a:cxn>
              <a:cxn ang="0">
                <a:pos x="T2" y="T3"/>
              </a:cxn>
              <a:cxn ang="0">
                <a:pos x="T4" y="T5"/>
              </a:cxn>
              <a:cxn ang="0">
                <a:pos x="T6" y="T7"/>
              </a:cxn>
              <a:cxn ang="0">
                <a:pos x="T8" y="T9"/>
              </a:cxn>
              <a:cxn ang="0">
                <a:pos x="T10" y="T11"/>
              </a:cxn>
            </a:cxnLst>
            <a:rect l="0" t="0" r="r" b="b"/>
            <a:pathLst>
              <a:path w="1313" h="997">
                <a:moveTo>
                  <a:pt x="0" y="0"/>
                </a:moveTo>
                <a:lnTo>
                  <a:pt x="595" y="0"/>
                </a:lnTo>
                <a:lnTo>
                  <a:pt x="595" y="285"/>
                </a:lnTo>
                <a:lnTo>
                  <a:pt x="1313" y="285"/>
                </a:lnTo>
                <a:lnTo>
                  <a:pt x="1313" y="997"/>
                </a:lnTo>
                <a:lnTo>
                  <a:pt x="1167" y="997"/>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13">
            <a:extLst>
              <a:ext uri="{FF2B5EF4-FFF2-40B4-BE49-F238E27FC236}">
                <a16:creationId xmlns:a16="http://schemas.microsoft.com/office/drawing/2014/main" id="{09C22DF5-D11A-4202-A39D-8DCF32CA200E}"/>
              </a:ext>
            </a:extLst>
          </p:cNvPr>
          <p:cNvSpPr>
            <a:spLocks/>
          </p:cNvSpPr>
          <p:nvPr/>
        </p:nvSpPr>
        <p:spPr bwMode="auto">
          <a:xfrm>
            <a:off x="3652409" y="2455580"/>
            <a:ext cx="158750" cy="257175"/>
          </a:xfrm>
          <a:custGeom>
            <a:avLst/>
            <a:gdLst>
              <a:gd name="T0" fmla="*/ 100 w 100"/>
              <a:gd name="T1" fmla="*/ 0 h 162"/>
              <a:gd name="T2" fmla="*/ 0 w 100"/>
              <a:gd name="T3" fmla="*/ 0 h 162"/>
              <a:gd name="T4" fmla="*/ 0 w 100"/>
              <a:gd name="T5" fmla="*/ 162 h 162"/>
            </a:gdLst>
            <a:ahLst/>
            <a:cxnLst>
              <a:cxn ang="0">
                <a:pos x="T0" y="T1"/>
              </a:cxn>
              <a:cxn ang="0">
                <a:pos x="T2" y="T3"/>
              </a:cxn>
              <a:cxn ang="0">
                <a:pos x="T4" y="T5"/>
              </a:cxn>
            </a:cxnLst>
            <a:rect l="0" t="0" r="r" b="b"/>
            <a:pathLst>
              <a:path w="100" h="162">
                <a:moveTo>
                  <a:pt x="100" y="0"/>
                </a:moveTo>
                <a:lnTo>
                  <a:pt x="0" y="0"/>
                </a:lnTo>
                <a:lnTo>
                  <a:pt x="0" y="16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14">
            <a:extLst>
              <a:ext uri="{FF2B5EF4-FFF2-40B4-BE49-F238E27FC236}">
                <a16:creationId xmlns:a16="http://schemas.microsoft.com/office/drawing/2014/main" id="{52C85804-D532-443B-B14C-049ABC0399D0}"/>
              </a:ext>
            </a:extLst>
          </p:cNvPr>
          <p:cNvSpPr>
            <a:spLocks/>
          </p:cNvSpPr>
          <p:nvPr/>
        </p:nvSpPr>
        <p:spPr bwMode="auto">
          <a:xfrm>
            <a:off x="3707972" y="2504792"/>
            <a:ext cx="90487" cy="217488"/>
          </a:xfrm>
          <a:custGeom>
            <a:avLst/>
            <a:gdLst>
              <a:gd name="T0" fmla="*/ 57 w 57"/>
              <a:gd name="T1" fmla="*/ 0 h 137"/>
              <a:gd name="T2" fmla="*/ 0 w 57"/>
              <a:gd name="T3" fmla="*/ 0 h 137"/>
              <a:gd name="T4" fmla="*/ 0 w 57"/>
              <a:gd name="T5" fmla="*/ 137 h 137"/>
            </a:gdLst>
            <a:ahLst/>
            <a:cxnLst>
              <a:cxn ang="0">
                <a:pos x="T0" y="T1"/>
              </a:cxn>
              <a:cxn ang="0">
                <a:pos x="T2" y="T3"/>
              </a:cxn>
              <a:cxn ang="0">
                <a:pos x="T4" y="T5"/>
              </a:cxn>
            </a:cxnLst>
            <a:rect l="0" t="0" r="r" b="b"/>
            <a:pathLst>
              <a:path w="57" h="137">
                <a:moveTo>
                  <a:pt x="57" y="0"/>
                </a:moveTo>
                <a:lnTo>
                  <a:pt x="0" y="0"/>
                </a:lnTo>
                <a:lnTo>
                  <a:pt x="0" y="137"/>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615">
            <a:extLst>
              <a:ext uri="{FF2B5EF4-FFF2-40B4-BE49-F238E27FC236}">
                <a16:creationId xmlns:a16="http://schemas.microsoft.com/office/drawing/2014/main" id="{558EACE3-15EE-4706-A9EC-507A767B4516}"/>
              </a:ext>
            </a:extLst>
          </p:cNvPr>
          <p:cNvSpPr>
            <a:spLocks/>
          </p:cNvSpPr>
          <p:nvPr/>
        </p:nvSpPr>
        <p:spPr bwMode="auto">
          <a:xfrm>
            <a:off x="3707972" y="2722280"/>
            <a:ext cx="1162050" cy="2089150"/>
          </a:xfrm>
          <a:custGeom>
            <a:avLst/>
            <a:gdLst>
              <a:gd name="T0" fmla="*/ 0 w 732"/>
              <a:gd name="T1" fmla="*/ 0 h 1316"/>
              <a:gd name="T2" fmla="*/ 0 w 732"/>
              <a:gd name="T3" fmla="*/ 316 h 1316"/>
              <a:gd name="T4" fmla="*/ 732 w 732"/>
              <a:gd name="T5" fmla="*/ 316 h 1316"/>
              <a:gd name="T6" fmla="*/ 732 w 732"/>
              <a:gd name="T7" fmla="*/ 1316 h 1316"/>
              <a:gd name="T8" fmla="*/ 572 w 732"/>
              <a:gd name="T9" fmla="*/ 1316 h 1316"/>
            </a:gdLst>
            <a:ahLst/>
            <a:cxnLst>
              <a:cxn ang="0">
                <a:pos x="T0" y="T1"/>
              </a:cxn>
              <a:cxn ang="0">
                <a:pos x="T2" y="T3"/>
              </a:cxn>
              <a:cxn ang="0">
                <a:pos x="T4" y="T5"/>
              </a:cxn>
              <a:cxn ang="0">
                <a:pos x="T6" y="T7"/>
              </a:cxn>
              <a:cxn ang="0">
                <a:pos x="T8" y="T9"/>
              </a:cxn>
            </a:cxnLst>
            <a:rect l="0" t="0" r="r" b="b"/>
            <a:pathLst>
              <a:path w="732" h="1316">
                <a:moveTo>
                  <a:pt x="0" y="0"/>
                </a:moveTo>
                <a:lnTo>
                  <a:pt x="0" y="316"/>
                </a:lnTo>
                <a:lnTo>
                  <a:pt x="732" y="316"/>
                </a:lnTo>
                <a:lnTo>
                  <a:pt x="732" y="1316"/>
                </a:lnTo>
                <a:lnTo>
                  <a:pt x="572" y="1316"/>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616">
            <a:extLst>
              <a:ext uri="{FF2B5EF4-FFF2-40B4-BE49-F238E27FC236}">
                <a16:creationId xmlns:a16="http://schemas.microsoft.com/office/drawing/2014/main" id="{7243D324-3D2B-4245-9896-F2ACA3BF823F}"/>
              </a:ext>
            </a:extLst>
          </p:cNvPr>
          <p:cNvSpPr>
            <a:spLocks/>
          </p:cNvSpPr>
          <p:nvPr/>
        </p:nvSpPr>
        <p:spPr bwMode="auto">
          <a:xfrm>
            <a:off x="3652409" y="2712755"/>
            <a:ext cx="1162050" cy="2017713"/>
          </a:xfrm>
          <a:custGeom>
            <a:avLst/>
            <a:gdLst>
              <a:gd name="T0" fmla="*/ 0 w 732"/>
              <a:gd name="T1" fmla="*/ 0 h 1271"/>
              <a:gd name="T2" fmla="*/ 0 w 732"/>
              <a:gd name="T3" fmla="*/ 342 h 1271"/>
              <a:gd name="T4" fmla="*/ 732 w 732"/>
              <a:gd name="T5" fmla="*/ 342 h 1271"/>
              <a:gd name="T6" fmla="*/ 732 w 732"/>
              <a:gd name="T7" fmla="*/ 1271 h 1271"/>
              <a:gd name="T8" fmla="*/ 555 w 732"/>
              <a:gd name="T9" fmla="*/ 1271 h 1271"/>
            </a:gdLst>
            <a:ahLst/>
            <a:cxnLst>
              <a:cxn ang="0">
                <a:pos x="T0" y="T1"/>
              </a:cxn>
              <a:cxn ang="0">
                <a:pos x="T2" y="T3"/>
              </a:cxn>
              <a:cxn ang="0">
                <a:pos x="T4" y="T5"/>
              </a:cxn>
              <a:cxn ang="0">
                <a:pos x="T6" y="T7"/>
              </a:cxn>
              <a:cxn ang="0">
                <a:pos x="T8" y="T9"/>
              </a:cxn>
            </a:cxnLst>
            <a:rect l="0" t="0" r="r" b="b"/>
            <a:pathLst>
              <a:path w="732" h="1271">
                <a:moveTo>
                  <a:pt x="0" y="0"/>
                </a:moveTo>
                <a:lnTo>
                  <a:pt x="0" y="342"/>
                </a:lnTo>
                <a:lnTo>
                  <a:pt x="732" y="342"/>
                </a:lnTo>
                <a:lnTo>
                  <a:pt x="732" y="1271"/>
                </a:lnTo>
                <a:lnTo>
                  <a:pt x="555" y="127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17">
            <a:extLst>
              <a:ext uri="{FF2B5EF4-FFF2-40B4-BE49-F238E27FC236}">
                <a16:creationId xmlns:a16="http://schemas.microsoft.com/office/drawing/2014/main" id="{A8E0ABA7-3DCA-4EC9-8214-74D5B1994DA0}"/>
              </a:ext>
            </a:extLst>
          </p:cNvPr>
          <p:cNvSpPr>
            <a:spLocks/>
          </p:cNvSpPr>
          <p:nvPr/>
        </p:nvSpPr>
        <p:spPr bwMode="auto">
          <a:xfrm>
            <a:off x="2980897" y="2614330"/>
            <a:ext cx="1471612" cy="177800"/>
          </a:xfrm>
          <a:custGeom>
            <a:avLst/>
            <a:gdLst>
              <a:gd name="T0" fmla="*/ 927 w 927"/>
              <a:gd name="T1" fmla="*/ 112 h 112"/>
              <a:gd name="T2" fmla="*/ 843 w 927"/>
              <a:gd name="T3" fmla="*/ 107 h 112"/>
              <a:gd name="T4" fmla="*/ 766 w 927"/>
              <a:gd name="T5" fmla="*/ 101 h 112"/>
              <a:gd name="T6" fmla="*/ 696 w 927"/>
              <a:gd name="T7" fmla="*/ 97 h 112"/>
              <a:gd name="T8" fmla="*/ 632 w 927"/>
              <a:gd name="T9" fmla="*/ 92 h 112"/>
              <a:gd name="T10" fmla="*/ 576 w 927"/>
              <a:gd name="T11" fmla="*/ 88 h 112"/>
              <a:gd name="T12" fmla="*/ 527 w 927"/>
              <a:gd name="T13" fmla="*/ 84 h 112"/>
              <a:gd name="T14" fmla="*/ 485 w 927"/>
              <a:gd name="T15" fmla="*/ 80 h 112"/>
              <a:gd name="T16" fmla="*/ 450 w 927"/>
              <a:gd name="T17" fmla="*/ 77 h 112"/>
              <a:gd name="T18" fmla="*/ 422 w 927"/>
              <a:gd name="T19" fmla="*/ 74 h 112"/>
              <a:gd name="T20" fmla="*/ 401 w 927"/>
              <a:gd name="T21" fmla="*/ 71 h 112"/>
              <a:gd name="T22" fmla="*/ 388 w 927"/>
              <a:gd name="T23" fmla="*/ 68 h 112"/>
              <a:gd name="T24" fmla="*/ 381 w 927"/>
              <a:gd name="T25" fmla="*/ 65 h 112"/>
              <a:gd name="T26" fmla="*/ 381 w 927"/>
              <a:gd name="T27" fmla="*/ 63 h 112"/>
              <a:gd name="T28" fmla="*/ 388 w 927"/>
              <a:gd name="T29" fmla="*/ 61 h 112"/>
              <a:gd name="T30" fmla="*/ 403 w 927"/>
              <a:gd name="T31" fmla="*/ 59 h 112"/>
              <a:gd name="T32" fmla="*/ 448 w 927"/>
              <a:gd name="T33" fmla="*/ 56 h 112"/>
              <a:gd name="T34" fmla="*/ 464 w 927"/>
              <a:gd name="T35" fmla="*/ 54 h 112"/>
              <a:gd name="T36" fmla="*/ 473 w 927"/>
              <a:gd name="T37" fmla="*/ 52 h 112"/>
              <a:gd name="T38" fmla="*/ 474 w 927"/>
              <a:gd name="T39" fmla="*/ 49 h 112"/>
              <a:gd name="T40" fmla="*/ 468 w 927"/>
              <a:gd name="T41" fmla="*/ 46 h 112"/>
              <a:gd name="T42" fmla="*/ 454 w 927"/>
              <a:gd name="T43" fmla="*/ 43 h 112"/>
              <a:gd name="T44" fmla="*/ 433 w 927"/>
              <a:gd name="T45" fmla="*/ 40 h 112"/>
              <a:gd name="T46" fmla="*/ 405 w 927"/>
              <a:gd name="T47" fmla="*/ 36 h 112"/>
              <a:gd name="T48" fmla="*/ 369 w 927"/>
              <a:gd name="T49" fmla="*/ 32 h 112"/>
              <a:gd name="T50" fmla="*/ 326 w 927"/>
              <a:gd name="T51" fmla="*/ 27 h 112"/>
              <a:gd name="T52" fmla="*/ 276 w 927"/>
              <a:gd name="T53" fmla="*/ 22 h 112"/>
              <a:gd name="T54" fmla="*/ 218 w 927"/>
              <a:gd name="T55" fmla="*/ 17 h 112"/>
              <a:gd name="T56" fmla="*/ 153 w 927"/>
              <a:gd name="T57" fmla="*/ 12 h 112"/>
              <a:gd name="T58" fmla="*/ 80 w 927"/>
              <a:gd name="T59" fmla="*/ 6 h 112"/>
              <a:gd name="T60" fmla="*/ 0 w 927"/>
              <a:gd name="T6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7" h="112">
                <a:moveTo>
                  <a:pt x="927" y="112"/>
                </a:moveTo>
                <a:lnTo>
                  <a:pt x="843" y="107"/>
                </a:lnTo>
                <a:lnTo>
                  <a:pt x="766" y="101"/>
                </a:lnTo>
                <a:lnTo>
                  <a:pt x="696" y="97"/>
                </a:lnTo>
                <a:lnTo>
                  <a:pt x="632" y="92"/>
                </a:lnTo>
                <a:lnTo>
                  <a:pt x="576" y="88"/>
                </a:lnTo>
                <a:lnTo>
                  <a:pt x="527" y="84"/>
                </a:lnTo>
                <a:lnTo>
                  <a:pt x="485" y="80"/>
                </a:lnTo>
                <a:lnTo>
                  <a:pt x="450" y="77"/>
                </a:lnTo>
                <a:lnTo>
                  <a:pt x="422" y="74"/>
                </a:lnTo>
                <a:lnTo>
                  <a:pt x="401" y="71"/>
                </a:lnTo>
                <a:lnTo>
                  <a:pt x="388" y="68"/>
                </a:lnTo>
                <a:lnTo>
                  <a:pt x="381" y="65"/>
                </a:lnTo>
                <a:lnTo>
                  <a:pt x="381" y="63"/>
                </a:lnTo>
                <a:lnTo>
                  <a:pt x="388" y="61"/>
                </a:lnTo>
                <a:lnTo>
                  <a:pt x="403" y="59"/>
                </a:lnTo>
                <a:lnTo>
                  <a:pt x="448" y="56"/>
                </a:lnTo>
                <a:lnTo>
                  <a:pt x="464" y="54"/>
                </a:lnTo>
                <a:lnTo>
                  <a:pt x="473" y="52"/>
                </a:lnTo>
                <a:lnTo>
                  <a:pt x="474" y="49"/>
                </a:lnTo>
                <a:lnTo>
                  <a:pt x="468" y="46"/>
                </a:lnTo>
                <a:lnTo>
                  <a:pt x="454" y="43"/>
                </a:lnTo>
                <a:lnTo>
                  <a:pt x="433" y="40"/>
                </a:lnTo>
                <a:lnTo>
                  <a:pt x="405" y="36"/>
                </a:lnTo>
                <a:lnTo>
                  <a:pt x="369" y="32"/>
                </a:lnTo>
                <a:lnTo>
                  <a:pt x="326" y="27"/>
                </a:lnTo>
                <a:lnTo>
                  <a:pt x="276" y="22"/>
                </a:lnTo>
                <a:lnTo>
                  <a:pt x="218" y="17"/>
                </a:lnTo>
                <a:lnTo>
                  <a:pt x="153" y="12"/>
                </a:lnTo>
                <a:lnTo>
                  <a:pt x="80" y="6"/>
                </a:lnTo>
                <a:lnTo>
                  <a:pt x="0" y="0"/>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618">
            <a:extLst>
              <a:ext uri="{FF2B5EF4-FFF2-40B4-BE49-F238E27FC236}">
                <a16:creationId xmlns:a16="http://schemas.microsoft.com/office/drawing/2014/main" id="{B2C136EB-3CC5-4365-923C-54654552C94B}"/>
              </a:ext>
            </a:extLst>
          </p:cNvPr>
          <p:cNvSpPr>
            <a:spLocks/>
          </p:cNvSpPr>
          <p:nvPr/>
        </p:nvSpPr>
        <p:spPr bwMode="auto">
          <a:xfrm>
            <a:off x="4433459" y="2755617"/>
            <a:ext cx="73025" cy="69850"/>
          </a:xfrm>
          <a:custGeom>
            <a:avLst/>
            <a:gdLst>
              <a:gd name="T0" fmla="*/ 243 w 243"/>
              <a:gd name="T1" fmla="*/ 132 h 235"/>
              <a:gd name="T2" fmla="*/ 0 w 243"/>
              <a:gd name="T3" fmla="*/ 235 h 235"/>
              <a:gd name="T4" fmla="*/ 15 w 243"/>
              <a:gd name="T5" fmla="*/ 0 h 235"/>
              <a:gd name="T6" fmla="*/ 243 w 243"/>
              <a:gd name="T7" fmla="*/ 132 h 235"/>
            </a:gdLst>
            <a:ahLst/>
            <a:cxnLst>
              <a:cxn ang="0">
                <a:pos x="T0" y="T1"/>
              </a:cxn>
              <a:cxn ang="0">
                <a:pos x="T2" y="T3"/>
              </a:cxn>
              <a:cxn ang="0">
                <a:pos x="T4" y="T5"/>
              </a:cxn>
              <a:cxn ang="0">
                <a:pos x="T6" y="T7"/>
              </a:cxn>
            </a:cxnLst>
            <a:rect l="0" t="0" r="r" b="b"/>
            <a:pathLst>
              <a:path w="243" h="235">
                <a:moveTo>
                  <a:pt x="243" y="132"/>
                </a:moveTo>
                <a:lnTo>
                  <a:pt x="0" y="235"/>
                </a:lnTo>
                <a:cubicBezTo>
                  <a:pt x="42" y="164"/>
                  <a:pt x="47" y="76"/>
                  <a:pt x="15" y="0"/>
                </a:cubicBezTo>
                <a:lnTo>
                  <a:pt x="243" y="13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19">
            <a:extLst>
              <a:ext uri="{FF2B5EF4-FFF2-40B4-BE49-F238E27FC236}">
                <a16:creationId xmlns:a16="http://schemas.microsoft.com/office/drawing/2014/main" id="{E33A1FD4-5FF0-404C-8A19-C908F7393C8C}"/>
              </a:ext>
            </a:extLst>
          </p:cNvPr>
          <p:cNvSpPr>
            <a:spLocks/>
          </p:cNvSpPr>
          <p:nvPr/>
        </p:nvSpPr>
        <p:spPr bwMode="auto">
          <a:xfrm>
            <a:off x="3461909" y="3028667"/>
            <a:ext cx="992187" cy="246063"/>
          </a:xfrm>
          <a:custGeom>
            <a:avLst/>
            <a:gdLst>
              <a:gd name="T0" fmla="*/ 625 w 625"/>
              <a:gd name="T1" fmla="*/ 0 h 155"/>
              <a:gd name="T2" fmla="*/ 555 w 625"/>
              <a:gd name="T3" fmla="*/ 10 h 155"/>
              <a:gd name="T4" fmla="*/ 492 w 625"/>
              <a:gd name="T5" fmla="*/ 20 h 155"/>
              <a:gd name="T6" fmla="*/ 437 w 625"/>
              <a:gd name="T7" fmla="*/ 29 h 155"/>
              <a:gd name="T8" fmla="*/ 388 w 625"/>
              <a:gd name="T9" fmla="*/ 37 h 155"/>
              <a:gd name="T10" fmla="*/ 346 w 625"/>
              <a:gd name="T11" fmla="*/ 44 h 155"/>
              <a:gd name="T12" fmla="*/ 311 w 625"/>
              <a:gd name="T13" fmla="*/ 51 h 155"/>
              <a:gd name="T14" fmla="*/ 283 w 625"/>
              <a:gd name="T15" fmla="*/ 58 h 155"/>
              <a:gd name="T16" fmla="*/ 262 w 625"/>
              <a:gd name="T17" fmla="*/ 63 h 155"/>
              <a:gd name="T18" fmla="*/ 247 w 625"/>
              <a:gd name="T19" fmla="*/ 68 h 155"/>
              <a:gd name="T20" fmla="*/ 240 w 625"/>
              <a:gd name="T21" fmla="*/ 72 h 155"/>
              <a:gd name="T22" fmla="*/ 240 w 625"/>
              <a:gd name="T23" fmla="*/ 76 h 155"/>
              <a:gd name="T24" fmla="*/ 246 w 625"/>
              <a:gd name="T25" fmla="*/ 78 h 155"/>
              <a:gd name="T26" fmla="*/ 260 w 625"/>
              <a:gd name="T27" fmla="*/ 81 h 155"/>
              <a:gd name="T28" fmla="*/ 280 w 625"/>
              <a:gd name="T29" fmla="*/ 82 h 155"/>
              <a:gd name="T30" fmla="*/ 335 w 625"/>
              <a:gd name="T31" fmla="*/ 83 h 155"/>
              <a:gd name="T32" fmla="*/ 357 w 625"/>
              <a:gd name="T33" fmla="*/ 85 h 155"/>
              <a:gd name="T34" fmla="*/ 371 w 625"/>
              <a:gd name="T35" fmla="*/ 87 h 155"/>
              <a:gd name="T36" fmla="*/ 378 w 625"/>
              <a:gd name="T37" fmla="*/ 89 h 155"/>
              <a:gd name="T38" fmla="*/ 379 w 625"/>
              <a:gd name="T39" fmla="*/ 92 h 155"/>
              <a:gd name="T40" fmla="*/ 372 w 625"/>
              <a:gd name="T41" fmla="*/ 96 h 155"/>
              <a:gd name="T42" fmla="*/ 359 w 625"/>
              <a:gd name="T43" fmla="*/ 100 h 155"/>
              <a:gd name="T44" fmla="*/ 338 w 625"/>
              <a:gd name="T45" fmla="*/ 105 h 155"/>
              <a:gd name="T46" fmla="*/ 311 w 625"/>
              <a:gd name="T47" fmla="*/ 110 h 155"/>
              <a:gd name="T48" fmla="*/ 276 w 625"/>
              <a:gd name="T49" fmla="*/ 116 h 155"/>
              <a:gd name="T50" fmla="*/ 235 w 625"/>
              <a:gd name="T51" fmla="*/ 123 h 155"/>
              <a:gd name="T52" fmla="*/ 187 w 625"/>
              <a:gd name="T53" fmla="*/ 130 h 155"/>
              <a:gd name="T54" fmla="*/ 132 w 625"/>
              <a:gd name="T55" fmla="*/ 138 h 155"/>
              <a:gd name="T56" fmla="*/ 69 w 625"/>
              <a:gd name="T57" fmla="*/ 146 h 155"/>
              <a:gd name="T58" fmla="*/ 0 w 625"/>
              <a:gd name="T5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5" h="155">
                <a:moveTo>
                  <a:pt x="625" y="0"/>
                </a:moveTo>
                <a:lnTo>
                  <a:pt x="555" y="10"/>
                </a:lnTo>
                <a:lnTo>
                  <a:pt x="492" y="20"/>
                </a:lnTo>
                <a:lnTo>
                  <a:pt x="437" y="29"/>
                </a:lnTo>
                <a:lnTo>
                  <a:pt x="388" y="37"/>
                </a:lnTo>
                <a:lnTo>
                  <a:pt x="346" y="44"/>
                </a:lnTo>
                <a:lnTo>
                  <a:pt x="311" y="51"/>
                </a:lnTo>
                <a:lnTo>
                  <a:pt x="283" y="58"/>
                </a:lnTo>
                <a:lnTo>
                  <a:pt x="262" y="63"/>
                </a:lnTo>
                <a:lnTo>
                  <a:pt x="247" y="68"/>
                </a:lnTo>
                <a:lnTo>
                  <a:pt x="240" y="72"/>
                </a:lnTo>
                <a:lnTo>
                  <a:pt x="240" y="76"/>
                </a:lnTo>
                <a:lnTo>
                  <a:pt x="246" y="78"/>
                </a:lnTo>
                <a:lnTo>
                  <a:pt x="260" y="81"/>
                </a:lnTo>
                <a:lnTo>
                  <a:pt x="280" y="82"/>
                </a:lnTo>
                <a:lnTo>
                  <a:pt x="335" y="83"/>
                </a:lnTo>
                <a:lnTo>
                  <a:pt x="357" y="85"/>
                </a:lnTo>
                <a:lnTo>
                  <a:pt x="371" y="87"/>
                </a:lnTo>
                <a:lnTo>
                  <a:pt x="378" y="89"/>
                </a:lnTo>
                <a:lnTo>
                  <a:pt x="379" y="92"/>
                </a:lnTo>
                <a:lnTo>
                  <a:pt x="372" y="96"/>
                </a:lnTo>
                <a:lnTo>
                  <a:pt x="359" y="100"/>
                </a:lnTo>
                <a:lnTo>
                  <a:pt x="338" y="105"/>
                </a:lnTo>
                <a:lnTo>
                  <a:pt x="311" y="110"/>
                </a:lnTo>
                <a:lnTo>
                  <a:pt x="276" y="116"/>
                </a:lnTo>
                <a:lnTo>
                  <a:pt x="235" y="123"/>
                </a:lnTo>
                <a:lnTo>
                  <a:pt x="187" y="130"/>
                </a:lnTo>
                <a:lnTo>
                  <a:pt x="132" y="138"/>
                </a:lnTo>
                <a:lnTo>
                  <a:pt x="69" y="146"/>
                </a:lnTo>
                <a:lnTo>
                  <a:pt x="0" y="155"/>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620">
            <a:extLst>
              <a:ext uri="{FF2B5EF4-FFF2-40B4-BE49-F238E27FC236}">
                <a16:creationId xmlns:a16="http://schemas.microsoft.com/office/drawing/2014/main" id="{CBEEAE1F-4690-45DA-B0DA-340FCDD84F27}"/>
              </a:ext>
            </a:extLst>
          </p:cNvPr>
          <p:cNvSpPr>
            <a:spLocks/>
          </p:cNvSpPr>
          <p:nvPr/>
        </p:nvSpPr>
        <p:spPr bwMode="auto">
          <a:xfrm>
            <a:off x="4431872" y="2995330"/>
            <a:ext cx="74612" cy="69850"/>
          </a:xfrm>
          <a:custGeom>
            <a:avLst/>
            <a:gdLst>
              <a:gd name="T0" fmla="*/ 250 w 250"/>
              <a:gd name="T1" fmla="*/ 83 h 233"/>
              <a:gd name="T2" fmla="*/ 0 w 250"/>
              <a:gd name="T3" fmla="*/ 0 h 233"/>
              <a:gd name="T4" fmla="*/ 33 w 250"/>
              <a:gd name="T5" fmla="*/ 233 h 233"/>
              <a:gd name="T6" fmla="*/ 250 w 250"/>
              <a:gd name="T7" fmla="*/ 83 h 233"/>
            </a:gdLst>
            <a:ahLst/>
            <a:cxnLst>
              <a:cxn ang="0">
                <a:pos x="T0" y="T1"/>
              </a:cxn>
              <a:cxn ang="0">
                <a:pos x="T2" y="T3"/>
              </a:cxn>
              <a:cxn ang="0">
                <a:pos x="T4" y="T5"/>
              </a:cxn>
              <a:cxn ang="0">
                <a:pos x="T6" y="T7"/>
              </a:cxn>
            </a:cxnLst>
            <a:rect l="0" t="0" r="r" b="b"/>
            <a:pathLst>
              <a:path w="250" h="233">
                <a:moveTo>
                  <a:pt x="250" y="83"/>
                </a:moveTo>
                <a:lnTo>
                  <a:pt x="0" y="0"/>
                </a:lnTo>
                <a:cubicBezTo>
                  <a:pt x="47" y="68"/>
                  <a:pt x="60" y="155"/>
                  <a:pt x="33" y="233"/>
                </a:cubicBezTo>
                <a:lnTo>
                  <a:pt x="250" y="83"/>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21">
            <a:extLst>
              <a:ext uri="{FF2B5EF4-FFF2-40B4-BE49-F238E27FC236}">
                <a16:creationId xmlns:a16="http://schemas.microsoft.com/office/drawing/2014/main" id="{F45A5996-4F17-4F1F-BFF1-E3FF4B42EC9E}"/>
              </a:ext>
            </a:extLst>
          </p:cNvPr>
          <p:cNvSpPr>
            <a:spLocks/>
          </p:cNvSpPr>
          <p:nvPr/>
        </p:nvSpPr>
        <p:spPr bwMode="auto">
          <a:xfrm>
            <a:off x="2363359" y="2884205"/>
            <a:ext cx="2143125" cy="98425"/>
          </a:xfrm>
          <a:custGeom>
            <a:avLst/>
            <a:gdLst>
              <a:gd name="T0" fmla="*/ 1350 w 1350"/>
              <a:gd name="T1" fmla="*/ 1 h 62"/>
              <a:gd name="T2" fmla="*/ 1241 w 1350"/>
              <a:gd name="T3" fmla="*/ 0 h 62"/>
              <a:gd name="T4" fmla="*/ 1140 w 1350"/>
              <a:gd name="T5" fmla="*/ 0 h 62"/>
              <a:gd name="T6" fmla="*/ 1046 w 1350"/>
              <a:gd name="T7" fmla="*/ 0 h 62"/>
              <a:gd name="T8" fmla="*/ 959 w 1350"/>
              <a:gd name="T9" fmla="*/ 0 h 62"/>
              <a:gd name="T10" fmla="*/ 880 w 1350"/>
              <a:gd name="T11" fmla="*/ 0 h 62"/>
              <a:gd name="T12" fmla="*/ 809 w 1350"/>
              <a:gd name="T13" fmla="*/ 1 h 62"/>
              <a:gd name="T14" fmla="*/ 744 w 1350"/>
              <a:gd name="T15" fmla="*/ 1 h 62"/>
              <a:gd name="T16" fmla="*/ 688 w 1350"/>
              <a:gd name="T17" fmla="*/ 2 h 62"/>
              <a:gd name="T18" fmla="*/ 639 w 1350"/>
              <a:gd name="T19" fmla="*/ 3 h 62"/>
              <a:gd name="T20" fmla="*/ 597 w 1350"/>
              <a:gd name="T21" fmla="*/ 5 h 62"/>
              <a:gd name="T22" fmla="*/ 562 w 1350"/>
              <a:gd name="T23" fmla="*/ 6 h 62"/>
              <a:gd name="T24" fmla="*/ 536 w 1350"/>
              <a:gd name="T25" fmla="*/ 8 h 62"/>
              <a:gd name="T26" fmla="*/ 516 w 1350"/>
              <a:gd name="T27" fmla="*/ 10 h 62"/>
              <a:gd name="T28" fmla="*/ 504 w 1350"/>
              <a:gd name="T29" fmla="*/ 12 h 62"/>
              <a:gd name="T30" fmla="*/ 500 w 1350"/>
              <a:gd name="T31" fmla="*/ 15 h 62"/>
              <a:gd name="T32" fmla="*/ 503 w 1350"/>
              <a:gd name="T33" fmla="*/ 17 h 62"/>
              <a:gd name="T34" fmla="*/ 513 w 1350"/>
              <a:gd name="T35" fmla="*/ 20 h 62"/>
              <a:gd name="T36" fmla="*/ 531 w 1350"/>
              <a:gd name="T37" fmla="*/ 23 h 62"/>
              <a:gd name="T38" fmla="*/ 556 w 1350"/>
              <a:gd name="T39" fmla="*/ 27 h 62"/>
              <a:gd name="T40" fmla="*/ 589 w 1350"/>
              <a:gd name="T41" fmla="*/ 30 h 62"/>
              <a:gd name="T42" fmla="*/ 671 w 1350"/>
              <a:gd name="T43" fmla="*/ 38 h 62"/>
              <a:gd name="T44" fmla="*/ 706 w 1350"/>
              <a:gd name="T45" fmla="*/ 41 h 62"/>
              <a:gd name="T46" fmla="*/ 733 w 1350"/>
              <a:gd name="T47" fmla="*/ 44 h 62"/>
              <a:gd name="T48" fmla="*/ 751 w 1350"/>
              <a:gd name="T49" fmla="*/ 47 h 62"/>
              <a:gd name="T50" fmla="*/ 763 w 1350"/>
              <a:gd name="T51" fmla="*/ 50 h 62"/>
              <a:gd name="T52" fmla="*/ 766 w 1350"/>
              <a:gd name="T53" fmla="*/ 53 h 62"/>
              <a:gd name="T54" fmla="*/ 762 w 1350"/>
              <a:gd name="T55" fmla="*/ 55 h 62"/>
              <a:gd name="T56" fmla="*/ 750 w 1350"/>
              <a:gd name="T57" fmla="*/ 57 h 62"/>
              <a:gd name="T58" fmla="*/ 730 w 1350"/>
              <a:gd name="T59" fmla="*/ 58 h 62"/>
              <a:gd name="T60" fmla="*/ 702 w 1350"/>
              <a:gd name="T61" fmla="*/ 60 h 62"/>
              <a:gd name="T62" fmla="*/ 667 w 1350"/>
              <a:gd name="T63" fmla="*/ 61 h 62"/>
              <a:gd name="T64" fmla="*/ 624 w 1350"/>
              <a:gd name="T65" fmla="*/ 61 h 62"/>
              <a:gd name="T66" fmla="*/ 573 w 1350"/>
              <a:gd name="T67" fmla="*/ 62 h 62"/>
              <a:gd name="T68" fmla="*/ 514 w 1350"/>
              <a:gd name="T69" fmla="*/ 62 h 62"/>
              <a:gd name="T70" fmla="*/ 448 w 1350"/>
              <a:gd name="T71" fmla="*/ 62 h 62"/>
              <a:gd name="T72" fmla="*/ 374 w 1350"/>
              <a:gd name="T73" fmla="*/ 62 h 62"/>
              <a:gd name="T74" fmla="*/ 292 w 1350"/>
              <a:gd name="T75" fmla="*/ 61 h 62"/>
              <a:gd name="T76" fmla="*/ 202 w 1350"/>
              <a:gd name="T77" fmla="*/ 60 h 62"/>
              <a:gd name="T78" fmla="*/ 105 w 1350"/>
              <a:gd name="T79" fmla="*/ 59 h 62"/>
              <a:gd name="T80" fmla="*/ 0 w 1350"/>
              <a:gd name="T81"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0" h="62">
                <a:moveTo>
                  <a:pt x="1350" y="1"/>
                </a:moveTo>
                <a:lnTo>
                  <a:pt x="1241" y="0"/>
                </a:lnTo>
                <a:lnTo>
                  <a:pt x="1140" y="0"/>
                </a:lnTo>
                <a:lnTo>
                  <a:pt x="1046" y="0"/>
                </a:lnTo>
                <a:lnTo>
                  <a:pt x="959" y="0"/>
                </a:lnTo>
                <a:lnTo>
                  <a:pt x="880" y="0"/>
                </a:lnTo>
                <a:lnTo>
                  <a:pt x="809" y="1"/>
                </a:lnTo>
                <a:lnTo>
                  <a:pt x="744" y="1"/>
                </a:lnTo>
                <a:lnTo>
                  <a:pt x="688" y="2"/>
                </a:lnTo>
                <a:lnTo>
                  <a:pt x="639" y="3"/>
                </a:lnTo>
                <a:lnTo>
                  <a:pt x="597" y="5"/>
                </a:lnTo>
                <a:lnTo>
                  <a:pt x="562" y="6"/>
                </a:lnTo>
                <a:lnTo>
                  <a:pt x="536" y="8"/>
                </a:lnTo>
                <a:lnTo>
                  <a:pt x="516" y="10"/>
                </a:lnTo>
                <a:lnTo>
                  <a:pt x="504" y="12"/>
                </a:lnTo>
                <a:lnTo>
                  <a:pt x="500" y="15"/>
                </a:lnTo>
                <a:lnTo>
                  <a:pt x="503" y="17"/>
                </a:lnTo>
                <a:lnTo>
                  <a:pt x="513" y="20"/>
                </a:lnTo>
                <a:lnTo>
                  <a:pt x="531" y="23"/>
                </a:lnTo>
                <a:lnTo>
                  <a:pt x="556" y="27"/>
                </a:lnTo>
                <a:lnTo>
                  <a:pt x="589" y="30"/>
                </a:lnTo>
                <a:lnTo>
                  <a:pt x="671" y="38"/>
                </a:lnTo>
                <a:lnTo>
                  <a:pt x="706" y="41"/>
                </a:lnTo>
                <a:lnTo>
                  <a:pt x="733" y="44"/>
                </a:lnTo>
                <a:lnTo>
                  <a:pt x="751" y="47"/>
                </a:lnTo>
                <a:lnTo>
                  <a:pt x="763" y="50"/>
                </a:lnTo>
                <a:lnTo>
                  <a:pt x="766" y="53"/>
                </a:lnTo>
                <a:lnTo>
                  <a:pt x="762" y="55"/>
                </a:lnTo>
                <a:lnTo>
                  <a:pt x="750" y="57"/>
                </a:lnTo>
                <a:lnTo>
                  <a:pt x="730" y="58"/>
                </a:lnTo>
                <a:lnTo>
                  <a:pt x="702" y="60"/>
                </a:lnTo>
                <a:lnTo>
                  <a:pt x="667" y="61"/>
                </a:lnTo>
                <a:lnTo>
                  <a:pt x="624" y="61"/>
                </a:lnTo>
                <a:lnTo>
                  <a:pt x="573" y="62"/>
                </a:lnTo>
                <a:lnTo>
                  <a:pt x="514" y="62"/>
                </a:lnTo>
                <a:lnTo>
                  <a:pt x="448" y="62"/>
                </a:lnTo>
                <a:lnTo>
                  <a:pt x="374" y="62"/>
                </a:lnTo>
                <a:lnTo>
                  <a:pt x="292" y="61"/>
                </a:lnTo>
                <a:lnTo>
                  <a:pt x="202" y="60"/>
                </a:lnTo>
                <a:lnTo>
                  <a:pt x="105" y="59"/>
                </a:lnTo>
                <a:lnTo>
                  <a:pt x="0" y="58"/>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22">
            <a:extLst>
              <a:ext uri="{FF2B5EF4-FFF2-40B4-BE49-F238E27FC236}">
                <a16:creationId xmlns:a16="http://schemas.microsoft.com/office/drawing/2014/main" id="{099466A3-B70E-42BC-AAF5-48E20569F8B2}"/>
              </a:ext>
            </a:extLst>
          </p:cNvPr>
          <p:cNvSpPr>
            <a:spLocks/>
          </p:cNvSpPr>
          <p:nvPr/>
        </p:nvSpPr>
        <p:spPr bwMode="auto">
          <a:xfrm>
            <a:off x="4435047" y="2849280"/>
            <a:ext cx="71437" cy="71438"/>
          </a:xfrm>
          <a:custGeom>
            <a:avLst/>
            <a:gdLst>
              <a:gd name="T0" fmla="*/ 237 w 237"/>
              <a:gd name="T1" fmla="*/ 119 h 236"/>
              <a:gd name="T2" fmla="*/ 2 w 237"/>
              <a:gd name="T3" fmla="*/ 0 h 236"/>
              <a:gd name="T4" fmla="*/ 0 w 237"/>
              <a:gd name="T5" fmla="*/ 236 h 236"/>
              <a:gd name="T6" fmla="*/ 237 w 237"/>
              <a:gd name="T7" fmla="*/ 119 h 236"/>
            </a:gdLst>
            <a:ahLst/>
            <a:cxnLst>
              <a:cxn ang="0">
                <a:pos x="T0" y="T1"/>
              </a:cxn>
              <a:cxn ang="0">
                <a:pos x="T2" y="T3"/>
              </a:cxn>
              <a:cxn ang="0">
                <a:pos x="T4" y="T5"/>
              </a:cxn>
              <a:cxn ang="0">
                <a:pos x="T6" y="T7"/>
              </a:cxn>
            </a:cxnLst>
            <a:rect l="0" t="0" r="r" b="b"/>
            <a:pathLst>
              <a:path w="237" h="236">
                <a:moveTo>
                  <a:pt x="237" y="119"/>
                </a:moveTo>
                <a:lnTo>
                  <a:pt x="2" y="0"/>
                </a:lnTo>
                <a:cubicBezTo>
                  <a:pt x="38" y="75"/>
                  <a:pt x="38" y="162"/>
                  <a:pt x="0" y="236"/>
                </a:cubicBezTo>
                <a:lnTo>
                  <a:pt x="237" y="119"/>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647" name="Picture 623">
            <a:extLst>
              <a:ext uri="{FF2B5EF4-FFF2-40B4-BE49-F238E27FC236}">
                <a16:creationId xmlns:a16="http://schemas.microsoft.com/office/drawing/2014/main" id="{6FCB2D8D-A9CB-4127-9426-B18C9CF9AB07}"/>
              </a:ext>
            </a:extLst>
          </p:cNvPr>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3777822" y="3200117"/>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 name="Picture 624">
            <a:extLst>
              <a:ext uri="{FF2B5EF4-FFF2-40B4-BE49-F238E27FC236}">
                <a16:creationId xmlns:a16="http://schemas.microsoft.com/office/drawing/2014/main" id="{57FD7054-5B1E-41EF-8F01-44DDEBA6AC05}"/>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3777822" y="3200117"/>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9" name="Picture 625">
            <a:extLst>
              <a:ext uri="{FF2B5EF4-FFF2-40B4-BE49-F238E27FC236}">
                <a16:creationId xmlns:a16="http://schemas.microsoft.com/office/drawing/2014/main" id="{62C51914-1AC9-4367-BEAE-1EE5C8D3F01D}"/>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4503309" y="3290605"/>
            <a:ext cx="2365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0" name="Picture 626">
            <a:extLst>
              <a:ext uri="{FF2B5EF4-FFF2-40B4-BE49-F238E27FC236}">
                <a16:creationId xmlns:a16="http://schemas.microsoft.com/office/drawing/2014/main" id="{79F79370-7300-40E4-9F0F-D342F941ADE0}"/>
              </a:ext>
            </a:extLst>
          </p:cNvPr>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5954284" y="3247742"/>
            <a:ext cx="2889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1" name="Picture 627">
            <a:extLst>
              <a:ext uri="{FF2B5EF4-FFF2-40B4-BE49-F238E27FC236}">
                <a16:creationId xmlns:a16="http://schemas.microsoft.com/office/drawing/2014/main" id="{4ACCBA4E-8C83-4BBF-8CDE-572E556A2ECA}"/>
              </a:ext>
            </a:extLst>
          </p:cNvPr>
          <p:cNvPicPr>
            <a:picLocks noChangeAspect="1" noChangeArrowheads="1"/>
          </p:cNvPicPr>
          <p:nvPr/>
        </p:nvPicPr>
        <p:blipFill>
          <a:blip r:embed="rId22" cstate="screen">
            <a:extLst>
              <a:ext uri="{28A0092B-C50C-407E-A947-70E740481C1C}">
                <a14:useLocalDpi xmlns:a14="http://schemas.microsoft.com/office/drawing/2010/main" val="0"/>
              </a:ext>
            </a:extLst>
          </a:blip>
          <a:srcRect/>
          <a:stretch>
            <a:fillRect/>
          </a:stretch>
        </p:blipFill>
        <p:spPr bwMode="auto">
          <a:xfrm>
            <a:off x="5954284" y="3247742"/>
            <a:ext cx="2889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 name="Picture 628">
            <a:extLst>
              <a:ext uri="{FF2B5EF4-FFF2-40B4-BE49-F238E27FC236}">
                <a16:creationId xmlns:a16="http://schemas.microsoft.com/office/drawing/2014/main" id="{1DE04FC3-6D1A-4368-949C-2229931CA046}"/>
              </a:ext>
            </a:extLst>
          </p:cNvPr>
          <p:cNvPicPr>
            <a:picLocks noChangeAspect="1" noChangeArrowheads="1"/>
          </p:cNvPicPr>
          <p:nvPr/>
        </p:nvPicPr>
        <p:blipFill>
          <a:blip r:embed="rId23" cstate="screen">
            <a:extLst>
              <a:ext uri="{28A0092B-C50C-407E-A947-70E740481C1C}">
                <a14:useLocalDpi xmlns:a14="http://schemas.microsoft.com/office/drawing/2010/main" val="0"/>
              </a:ext>
            </a:extLst>
          </a:blip>
          <a:srcRect/>
          <a:stretch>
            <a:fillRect/>
          </a:stretch>
        </p:blipFill>
        <p:spPr bwMode="auto">
          <a:xfrm>
            <a:off x="4403297" y="2257142"/>
            <a:ext cx="2873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3" name="Picture 629">
            <a:extLst>
              <a:ext uri="{FF2B5EF4-FFF2-40B4-BE49-F238E27FC236}">
                <a16:creationId xmlns:a16="http://schemas.microsoft.com/office/drawing/2014/main" id="{09861014-42EC-4787-AFFA-4B77E280CB05}"/>
              </a:ext>
            </a:extLst>
          </p:cNvPr>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4403297" y="2257142"/>
            <a:ext cx="2873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4" name="Picture 630">
            <a:extLst>
              <a:ext uri="{FF2B5EF4-FFF2-40B4-BE49-F238E27FC236}">
                <a16:creationId xmlns:a16="http://schemas.microsoft.com/office/drawing/2014/main" id="{DBE40ECD-B500-41F3-A667-1CC932060773}"/>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5387547" y="2266667"/>
            <a:ext cx="2365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 name="Picture 631">
            <a:extLst>
              <a:ext uri="{FF2B5EF4-FFF2-40B4-BE49-F238E27FC236}">
                <a16:creationId xmlns:a16="http://schemas.microsoft.com/office/drawing/2014/main" id="{A7994FDD-C2BE-4B28-9F04-8432E46A3CBA}"/>
              </a:ext>
            </a:extLst>
          </p:cNvPr>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6954409" y="2568292"/>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6" name="Picture 632">
            <a:extLst>
              <a:ext uri="{FF2B5EF4-FFF2-40B4-BE49-F238E27FC236}">
                <a16:creationId xmlns:a16="http://schemas.microsoft.com/office/drawing/2014/main" id="{335F22D2-AFC6-474D-91F5-22AAA30BE036}"/>
              </a:ext>
            </a:extLst>
          </p:cNvPr>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6954409" y="2568292"/>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7" name="Picture 633">
            <a:extLst>
              <a:ext uri="{FF2B5EF4-FFF2-40B4-BE49-F238E27FC236}">
                <a16:creationId xmlns:a16="http://schemas.microsoft.com/office/drawing/2014/main" id="{76454C56-F1CB-43E9-B26E-B1EA6B7428F8}"/>
              </a:ext>
            </a:extLst>
          </p:cNvPr>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5916184" y="2295242"/>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 name="Picture 634">
            <a:extLst>
              <a:ext uri="{FF2B5EF4-FFF2-40B4-BE49-F238E27FC236}">
                <a16:creationId xmlns:a16="http://schemas.microsoft.com/office/drawing/2014/main" id="{14A902F0-4C4F-403B-9BD8-FCA77782862E}"/>
              </a:ext>
            </a:extLst>
          </p:cNvPr>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5916184" y="2295242"/>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 name="Picture 635">
            <a:extLst>
              <a:ext uri="{FF2B5EF4-FFF2-40B4-BE49-F238E27FC236}">
                <a16:creationId xmlns:a16="http://schemas.microsoft.com/office/drawing/2014/main" id="{9F9B0726-D967-4321-89F2-4FB5EC0841DC}"/>
              </a:ext>
            </a:extLst>
          </p:cNvPr>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7329059" y="283023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0" name="Picture 636">
            <a:extLst>
              <a:ext uri="{FF2B5EF4-FFF2-40B4-BE49-F238E27FC236}">
                <a16:creationId xmlns:a16="http://schemas.microsoft.com/office/drawing/2014/main" id="{E064A4AF-7593-4861-9B60-25E9E57D5AE9}"/>
              </a:ext>
            </a:extLst>
          </p:cNvPr>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7329059" y="283023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1" name="Picture 637">
            <a:extLst>
              <a:ext uri="{FF2B5EF4-FFF2-40B4-BE49-F238E27FC236}">
                <a16:creationId xmlns:a16="http://schemas.microsoft.com/office/drawing/2014/main" id="{897F697C-1BE3-4CFD-9699-D27B3AC847DA}"/>
              </a:ext>
            </a:extLst>
          </p:cNvPr>
          <p:cNvPicPr>
            <a:picLocks noChangeAspect="1" noChangeArrowheads="1"/>
          </p:cNvPicPr>
          <p:nvPr/>
        </p:nvPicPr>
        <p:blipFill>
          <a:blip r:embed="rId32" cstate="screen">
            <a:extLst>
              <a:ext uri="{28A0092B-C50C-407E-A947-70E740481C1C}">
                <a14:useLocalDpi xmlns:a14="http://schemas.microsoft.com/office/drawing/2010/main" val="0"/>
              </a:ext>
            </a:extLst>
          </a:blip>
          <a:srcRect/>
          <a:stretch>
            <a:fillRect/>
          </a:stretch>
        </p:blipFill>
        <p:spPr bwMode="auto">
          <a:xfrm>
            <a:off x="6551184" y="3131855"/>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2" name="Picture 638">
            <a:extLst>
              <a:ext uri="{FF2B5EF4-FFF2-40B4-BE49-F238E27FC236}">
                <a16:creationId xmlns:a16="http://schemas.microsoft.com/office/drawing/2014/main" id="{5CEE01F3-0BE0-4336-AEDD-422A51B94ECD}"/>
              </a:ext>
            </a:extLst>
          </p:cNvPr>
          <p:cNvPicPr>
            <a:picLocks noChangeAspect="1" noChangeArrowheads="1"/>
          </p:cNvPicPr>
          <p:nvPr/>
        </p:nvPicPr>
        <p:blipFill>
          <a:blip r:embed="rId33" cstate="screen">
            <a:extLst>
              <a:ext uri="{28A0092B-C50C-407E-A947-70E740481C1C}">
                <a14:useLocalDpi xmlns:a14="http://schemas.microsoft.com/office/drawing/2010/main" val="0"/>
              </a:ext>
            </a:extLst>
          </a:blip>
          <a:srcRect/>
          <a:stretch>
            <a:fillRect/>
          </a:stretch>
        </p:blipFill>
        <p:spPr bwMode="auto">
          <a:xfrm>
            <a:off x="6551184" y="3131855"/>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3" name="Picture 639">
            <a:extLst>
              <a:ext uri="{FF2B5EF4-FFF2-40B4-BE49-F238E27FC236}">
                <a16:creationId xmlns:a16="http://schemas.microsoft.com/office/drawing/2014/main" id="{B734F950-06DA-40F3-87F6-3DA3703C174C}"/>
              </a:ext>
            </a:extLst>
          </p:cNvPr>
          <p:cNvPicPr>
            <a:picLocks noChangeAspect="1" noChangeArrowheads="1"/>
          </p:cNvPicPr>
          <p:nvPr/>
        </p:nvPicPr>
        <p:blipFill>
          <a:blip r:embed="rId34" cstate="screen">
            <a:extLst>
              <a:ext uri="{28A0092B-C50C-407E-A947-70E740481C1C}">
                <a14:useLocalDpi xmlns:a14="http://schemas.microsoft.com/office/drawing/2010/main" val="0"/>
              </a:ext>
            </a:extLst>
          </a:blip>
          <a:srcRect/>
          <a:stretch>
            <a:fillRect/>
          </a:stretch>
        </p:blipFill>
        <p:spPr bwMode="auto">
          <a:xfrm>
            <a:off x="6435297" y="2385730"/>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4" name="Picture 640">
            <a:extLst>
              <a:ext uri="{FF2B5EF4-FFF2-40B4-BE49-F238E27FC236}">
                <a16:creationId xmlns:a16="http://schemas.microsoft.com/office/drawing/2014/main" id="{6461CE88-C573-4CCD-905F-A4006EDBC924}"/>
              </a:ext>
            </a:extLst>
          </p:cNvPr>
          <p:cNvPicPr>
            <a:picLocks noChangeAspect="1" noChangeArrowheads="1"/>
          </p:cNvPicPr>
          <p:nvPr/>
        </p:nvPicPr>
        <p:blipFill>
          <a:blip r:embed="rId35" cstate="screen">
            <a:extLst>
              <a:ext uri="{28A0092B-C50C-407E-A947-70E740481C1C}">
                <a14:useLocalDpi xmlns:a14="http://schemas.microsoft.com/office/drawing/2010/main" val="0"/>
              </a:ext>
            </a:extLst>
          </a:blip>
          <a:srcRect/>
          <a:stretch>
            <a:fillRect/>
          </a:stretch>
        </p:blipFill>
        <p:spPr bwMode="auto">
          <a:xfrm>
            <a:off x="6435297" y="2385730"/>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5" name="Picture 641">
            <a:extLst>
              <a:ext uri="{FF2B5EF4-FFF2-40B4-BE49-F238E27FC236}">
                <a16:creationId xmlns:a16="http://schemas.microsoft.com/office/drawing/2014/main" id="{C12E1210-CEBC-4CB2-88FF-36E3C97C5839}"/>
              </a:ext>
            </a:extLst>
          </p:cNvPr>
          <p:cNvPicPr>
            <a:picLocks noChangeAspect="1" noChangeArrowheads="1"/>
          </p:cNvPicPr>
          <p:nvPr/>
        </p:nvPicPr>
        <p:blipFill>
          <a:blip r:embed="rId36" cstate="screen">
            <a:extLst>
              <a:ext uri="{28A0092B-C50C-407E-A947-70E740481C1C}">
                <a14:useLocalDpi xmlns:a14="http://schemas.microsoft.com/office/drawing/2010/main" val="0"/>
              </a:ext>
            </a:extLst>
          </a:blip>
          <a:srcRect/>
          <a:stretch>
            <a:fillRect/>
          </a:stretch>
        </p:blipFill>
        <p:spPr bwMode="auto">
          <a:xfrm>
            <a:off x="5204984" y="3290605"/>
            <a:ext cx="2365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6" name="Picture 642">
            <a:extLst>
              <a:ext uri="{FF2B5EF4-FFF2-40B4-BE49-F238E27FC236}">
                <a16:creationId xmlns:a16="http://schemas.microsoft.com/office/drawing/2014/main" id="{22F73B57-15F1-4DE7-80D2-7654F81AC383}"/>
              </a:ext>
            </a:extLst>
          </p:cNvPr>
          <p:cNvPicPr>
            <a:picLocks noChangeAspect="1" noChangeArrowheads="1"/>
          </p:cNvPicPr>
          <p:nvPr/>
        </p:nvPicPr>
        <p:blipFill>
          <a:blip r:embed="rId37" cstate="screen">
            <a:extLst>
              <a:ext uri="{28A0092B-C50C-407E-A947-70E740481C1C}">
                <a14:useLocalDpi xmlns:a14="http://schemas.microsoft.com/office/drawing/2010/main" val="0"/>
              </a:ext>
            </a:extLst>
          </a:blip>
          <a:srcRect/>
          <a:stretch>
            <a:fillRect/>
          </a:stretch>
        </p:blipFill>
        <p:spPr bwMode="auto">
          <a:xfrm>
            <a:off x="7006797" y="3041367"/>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7" name="Picture 643">
            <a:extLst>
              <a:ext uri="{FF2B5EF4-FFF2-40B4-BE49-F238E27FC236}">
                <a16:creationId xmlns:a16="http://schemas.microsoft.com/office/drawing/2014/main" id="{B6A6C050-9DDC-4D81-BCEE-7143A189C709}"/>
              </a:ext>
            </a:extLst>
          </p:cNvPr>
          <p:cNvPicPr>
            <a:picLocks noChangeAspect="1" noChangeArrowheads="1"/>
          </p:cNvPicPr>
          <p:nvPr/>
        </p:nvPicPr>
        <p:blipFill>
          <a:blip r:embed="rId38" cstate="screen">
            <a:extLst>
              <a:ext uri="{28A0092B-C50C-407E-A947-70E740481C1C}">
                <a14:useLocalDpi xmlns:a14="http://schemas.microsoft.com/office/drawing/2010/main" val="0"/>
              </a:ext>
            </a:extLst>
          </a:blip>
          <a:srcRect/>
          <a:stretch>
            <a:fillRect/>
          </a:stretch>
        </p:blipFill>
        <p:spPr bwMode="auto">
          <a:xfrm>
            <a:off x="7006797" y="3041367"/>
            <a:ext cx="322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644">
            <a:extLst>
              <a:ext uri="{FF2B5EF4-FFF2-40B4-BE49-F238E27FC236}">
                <a16:creationId xmlns:a16="http://schemas.microsoft.com/office/drawing/2014/main" id="{F01DBF10-C972-4089-B566-D733462B4672}"/>
              </a:ext>
            </a:extLst>
          </p:cNvPr>
          <p:cNvSpPr>
            <a:spLocks/>
          </p:cNvSpPr>
          <p:nvPr/>
        </p:nvSpPr>
        <p:spPr bwMode="auto">
          <a:xfrm>
            <a:off x="5792359" y="2568292"/>
            <a:ext cx="493712" cy="254000"/>
          </a:xfrm>
          <a:custGeom>
            <a:avLst/>
            <a:gdLst>
              <a:gd name="T0" fmla="*/ 0 w 311"/>
              <a:gd name="T1" fmla="*/ 160 h 160"/>
              <a:gd name="T2" fmla="*/ 44 w 311"/>
              <a:gd name="T3" fmla="*/ 143 h 160"/>
              <a:gd name="T4" fmla="*/ 82 w 311"/>
              <a:gd name="T5" fmla="*/ 129 h 160"/>
              <a:gd name="T6" fmla="*/ 115 w 311"/>
              <a:gd name="T7" fmla="*/ 116 h 160"/>
              <a:gd name="T8" fmla="*/ 143 w 311"/>
              <a:gd name="T9" fmla="*/ 105 h 160"/>
              <a:gd name="T10" fmla="*/ 164 w 311"/>
              <a:gd name="T11" fmla="*/ 95 h 160"/>
              <a:gd name="T12" fmla="*/ 180 w 311"/>
              <a:gd name="T13" fmla="*/ 87 h 160"/>
              <a:gd name="T14" fmla="*/ 190 w 311"/>
              <a:gd name="T15" fmla="*/ 81 h 160"/>
              <a:gd name="T16" fmla="*/ 194 w 311"/>
              <a:gd name="T17" fmla="*/ 76 h 160"/>
              <a:gd name="T18" fmla="*/ 193 w 311"/>
              <a:gd name="T19" fmla="*/ 73 h 160"/>
              <a:gd name="T20" fmla="*/ 186 w 311"/>
              <a:gd name="T21" fmla="*/ 71 h 160"/>
              <a:gd name="T22" fmla="*/ 173 w 311"/>
              <a:gd name="T23" fmla="*/ 72 h 160"/>
              <a:gd name="T24" fmla="*/ 134 w 311"/>
              <a:gd name="T25" fmla="*/ 76 h 160"/>
              <a:gd name="T26" fmla="*/ 120 w 311"/>
              <a:gd name="T27" fmla="*/ 76 h 160"/>
              <a:gd name="T28" fmla="*/ 113 w 311"/>
              <a:gd name="T29" fmla="*/ 75 h 160"/>
              <a:gd name="T30" fmla="*/ 113 w 311"/>
              <a:gd name="T31" fmla="*/ 72 h 160"/>
              <a:gd name="T32" fmla="*/ 121 w 311"/>
              <a:gd name="T33" fmla="*/ 67 h 160"/>
              <a:gd name="T34" fmla="*/ 135 w 311"/>
              <a:gd name="T35" fmla="*/ 60 h 160"/>
              <a:gd name="T36" fmla="*/ 156 w 311"/>
              <a:gd name="T37" fmla="*/ 52 h 160"/>
              <a:gd name="T38" fmla="*/ 184 w 311"/>
              <a:gd name="T39" fmla="*/ 42 h 160"/>
              <a:gd name="T40" fmla="*/ 220 w 311"/>
              <a:gd name="T41" fmla="*/ 30 h 160"/>
              <a:gd name="T42" fmla="*/ 262 w 311"/>
              <a:gd name="T43" fmla="*/ 16 h 160"/>
              <a:gd name="T44" fmla="*/ 311 w 311"/>
              <a:gd name="T4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1" h="160">
                <a:moveTo>
                  <a:pt x="0" y="160"/>
                </a:moveTo>
                <a:lnTo>
                  <a:pt x="44" y="143"/>
                </a:lnTo>
                <a:lnTo>
                  <a:pt x="82" y="129"/>
                </a:lnTo>
                <a:lnTo>
                  <a:pt x="115" y="116"/>
                </a:lnTo>
                <a:lnTo>
                  <a:pt x="143" y="105"/>
                </a:lnTo>
                <a:lnTo>
                  <a:pt x="164" y="95"/>
                </a:lnTo>
                <a:lnTo>
                  <a:pt x="180" y="87"/>
                </a:lnTo>
                <a:lnTo>
                  <a:pt x="190" y="81"/>
                </a:lnTo>
                <a:lnTo>
                  <a:pt x="194" y="76"/>
                </a:lnTo>
                <a:lnTo>
                  <a:pt x="193" y="73"/>
                </a:lnTo>
                <a:lnTo>
                  <a:pt x="186" y="71"/>
                </a:lnTo>
                <a:lnTo>
                  <a:pt x="173" y="72"/>
                </a:lnTo>
                <a:lnTo>
                  <a:pt x="134" y="76"/>
                </a:lnTo>
                <a:lnTo>
                  <a:pt x="120" y="76"/>
                </a:lnTo>
                <a:lnTo>
                  <a:pt x="113" y="75"/>
                </a:lnTo>
                <a:lnTo>
                  <a:pt x="113" y="72"/>
                </a:lnTo>
                <a:lnTo>
                  <a:pt x="121" y="67"/>
                </a:lnTo>
                <a:lnTo>
                  <a:pt x="135" y="60"/>
                </a:lnTo>
                <a:lnTo>
                  <a:pt x="156" y="52"/>
                </a:lnTo>
                <a:lnTo>
                  <a:pt x="184" y="42"/>
                </a:lnTo>
                <a:lnTo>
                  <a:pt x="220" y="30"/>
                </a:lnTo>
                <a:lnTo>
                  <a:pt x="262" y="16"/>
                </a:lnTo>
                <a:lnTo>
                  <a:pt x="311" y="0"/>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645">
            <a:extLst>
              <a:ext uri="{FF2B5EF4-FFF2-40B4-BE49-F238E27FC236}">
                <a16:creationId xmlns:a16="http://schemas.microsoft.com/office/drawing/2014/main" id="{62608763-1CE1-453E-9EFA-5387F55BF506}"/>
              </a:ext>
            </a:extLst>
          </p:cNvPr>
          <p:cNvSpPr>
            <a:spLocks/>
          </p:cNvSpPr>
          <p:nvPr/>
        </p:nvSpPr>
        <p:spPr bwMode="auto">
          <a:xfrm>
            <a:off x="5741559" y="2782605"/>
            <a:ext cx="77787" cy="66675"/>
          </a:xfrm>
          <a:custGeom>
            <a:avLst/>
            <a:gdLst>
              <a:gd name="T0" fmla="*/ 0 w 261"/>
              <a:gd name="T1" fmla="*/ 191 h 222"/>
              <a:gd name="T2" fmla="*/ 261 w 261"/>
              <a:gd name="T3" fmla="*/ 222 h 222"/>
              <a:gd name="T4" fmla="*/ 181 w 261"/>
              <a:gd name="T5" fmla="*/ 0 h 222"/>
              <a:gd name="T6" fmla="*/ 0 w 261"/>
              <a:gd name="T7" fmla="*/ 191 h 222"/>
            </a:gdLst>
            <a:ahLst/>
            <a:cxnLst>
              <a:cxn ang="0">
                <a:pos x="T0" y="T1"/>
              </a:cxn>
              <a:cxn ang="0">
                <a:pos x="T2" y="T3"/>
              </a:cxn>
              <a:cxn ang="0">
                <a:pos x="T4" y="T5"/>
              </a:cxn>
              <a:cxn ang="0">
                <a:pos x="T6" y="T7"/>
              </a:cxn>
            </a:cxnLst>
            <a:rect l="0" t="0" r="r" b="b"/>
            <a:pathLst>
              <a:path w="261" h="222">
                <a:moveTo>
                  <a:pt x="0" y="191"/>
                </a:moveTo>
                <a:lnTo>
                  <a:pt x="261" y="222"/>
                </a:lnTo>
                <a:cubicBezTo>
                  <a:pt x="201" y="165"/>
                  <a:pt x="172" y="83"/>
                  <a:pt x="181" y="0"/>
                </a:cubicBezTo>
                <a:lnTo>
                  <a:pt x="0" y="191"/>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46">
            <a:extLst>
              <a:ext uri="{FF2B5EF4-FFF2-40B4-BE49-F238E27FC236}">
                <a16:creationId xmlns:a16="http://schemas.microsoft.com/office/drawing/2014/main" id="{462F9CA9-71A8-4AB9-832E-953F9FF75A23}"/>
              </a:ext>
            </a:extLst>
          </p:cNvPr>
          <p:cNvSpPr>
            <a:spLocks/>
          </p:cNvSpPr>
          <p:nvPr/>
        </p:nvSpPr>
        <p:spPr bwMode="auto">
          <a:xfrm>
            <a:off x="5795534" y="2900080"/>
            <a:ext cx="1125537" cy="69850"/>
          </a:xfrm>
          <a:custGeom>
            <a:avLst/>
            <a:gdLst>
              <a:gd name="T0" fmla="*/ 0 w 709"/>
              <a:gd name="T1" fmla="*/ 17 h 44"/>
              <a:gd name="T2" fmla="*/ 73 w 709"/>
              <a:gd name="T3" fmla="*/ 13 h 44"/>
              <a:gd name="T4" fmla="*/ 140 w 709"/>
              <a:gd name="T5" fmla="*/ 9 h 44"/>
              <a:gd name="T6" fmla="*/ 201 w 709"/>
              <a:gd name="T7" fmla="*/ 6 h 44"/>
              <a:gd name="T8" fmla="*/ 254 w 709"/>
              <a:gd name="T9" fmla="*/ 4 h 44"/>
              <a:gd name="T10" fmla="*/ 301 w 709"/>
              <a:gd name="T11" fmla="*/ 2 h 44"/>
              <a:gd name="T12" fmla="*/ 341 w 709"/>
              <a:gd name="T13" fmla="*/ 1 h 44"/>
              <a:gd name="T14" fmla="*/ 375 w 709"/>
              <a:gd name="T15" fmla="*/ 0 h 44"/>
              <a:gd name="T16" fmla="*/ 402 w 709"/>
              <a:gd name="T17" fmla="*/ 0 h 44"/>
              <a:gd name="T18" fmla="*/ 422 w 709"/>
              <a:gd name="T19" fmla="*/ 1 h 44"/>
              <a:gd name="T20" fmla="*/ 436 w 709"/>
              <a:gd name="T21" fmla="*/ 2 h 44"/>
              <a:gd name="T22" fmla="*/ 442 w 709"/>
              <a:gd name="T23" fmla="*/ 4 h 44"/>
              <a:gd name="T24" fmla="*/ 442 w 709"/>
              <a:gd name="T25" fmla="*/ 7 h 44"/>
              <a:gd name="T26" fmla="*/ 436 w 709"/>
              <a:gd name="T27" fmla="*/ 10 h 44"/>
              <a:gd name="T28" fmla="*/ 422 w 709"/>
              <a:gd name="T29" fmla="*/ 14 h 44"/>
              <a:gd name="T30" fmla="*/ 402 w 709"/>
              <a:gd name="T31" fmla="*/ 18 h 44"/>
              <a:gd name="T32" fmla="*/ 346 w 709"/>
              <a:gd name="T33" fmla="*/ 29 h 44"/>
              <a:gd name="T34" fmla="*/ 324 w 709"/>
              <a:gd name="T35" fmla="*/ 33 h 44"/>
              <a:gd name="T36" fmla="*/ 309 w 709"/>
              <a:gd name="T37" fmla="*/ 37 h 44"/>
              <a:gd name="T38" fmla="*/ 302 w 709"/>
              <a:gd name="T39" fmla="*/ 40 h 44"/>
              <a:gd name="T40" fmla="*/ 302 w 709"/>
              <a:gd name="T41" fmla="*/ 42 h 44"/>
              <a:gd name="T42" fmla="*/ 310 w 709"/>
              <a:gd name="T43" fmla="*/ 44 h 44"/>
              <a:gd name="T44" fmla="*/ 325 w 709"/>
              <a:gd name="T45" fmla="*/ 44 h 44"/>
              <a:gd name="T46" fmla="*/ 347 w 709"/>
              <a:gd name="T47" fmla="*/ 44 h 44"/>
              <a:gd name="T48" fmla="*/ 377 w 709"/>
              <a:gd name="T49" fmla="*/ 43 h 44"/>
              <a:gd name="T50" fmla="*/ 414 w 709"/>
              <a:gd name="T51" fmla="*/ 41 h 44"/>
              <a:gd name="T52" fmla="*/ 458 w 709"/>
              <a:gd name="T53" fmla="*/ 38 h 44"/>
              <a:gd name="T54" fmla="*/ 510 w 709"/>
              <a:gd name="T55" fmla="*/ 35 h 44"/>
              <a:gd name="T56" fmla="*/ 569 w 709"/>
              <a:gd name="T57" fmla="*/ 30 h 44"/>
              <a:gd name="T58" fmla="*/ 636 w 709"/>
              <a:gd name="T59" fmla="*/ 25 h 44"/>
              <a:gd name="T60" fmla="*/ 709 w 709"/>
              <a:gd name="T61"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9" h="44">
                <a:moveTo>
                  <a:pt x="0" y="17"/>
                </a:moveTo>
                <a:lnTo>
                  <a:pt x="73" y="13"/>
                </a:lnTo>
                <a:lnTo>
                  <a:pt x="140" y="9"/>
                </a:lnTo>
                <a:lnTo>
                  <a:pt x="201" y="6"/>
                </a:lnTo>
                <a:lnTo>
                  <a:pt x="254" y="4"/>
                </a:lnTo>
                <a:lnTo>
                  <a:pt x="301" y="2"/>
                </a:lnTo>
                <a:lnTo>
                  <a:pt x="341" y="1"/>
                </a:lnTo>
                <a:lnTo>
                  <a:pt x="375" y="0"/>
                </a:lnTo>
                <a:lnTo>
                  <a:pt x="402" y="0"/>
                </a:lnTo>
                <a:lnTo>
                  <a:pt x="422" y="1"/>
                </a:lnTo>
                <a:lnTo>
                  <a:pt x="436" y="2"/>
                </a:lnTo>
                <a:lnTo>
                  <a:pt x="442" y="4"/>
                </a:lnTo>
                <a:lnTo>
                  <a:pt x="442" y="7"/>
                </a:lnTo>
                <a:lnTo>
                  <a:pt x="436" y="10"/>
                </a:lnTo>
                <a:lnTo>
                  <a:pt x="422" y="14"/>
                </a:lnTo>
                <a:lnTo>
                  <a:pt x="402" y="18"/>
                </a:lnTo>
                <a:lnTo>
                  <a:pt x="346" y="29"/>
                </a:lnTo>
                <a:lnTo>
                  <a:pt x="324" y="33"/>
                </a:lnTo>
                <a:lnTo>
                  <a:pt x="309" y="37"/>
                </a:lnTo>
                <a:lnTo>
                  <a:pt x="302" y="40"/>
                </a:lnTo>
                <a:lnTo>
                  <a:pt x="302" y="42"/>
                </a:lnTo>
                <a:lnTo>
                  <a:pt x="310" y="44"/>
                </a:lnTo>
                <a:lnTo>
                  <a:pt x="325" y="44"/>
                </a:lnTo>
                <a:lnTo>
                  <a:pt x="347" y="44"/>
                </a:lnTo>
                <a:lnTo>
                  <a:pt x="377" y="43"/>
                </a:lnTo>
                <a:lnTo>
                  <a:pt x="414" y="41"/>
                </a:lnTo>
                <a:lnTo>
                  <a:pt x="458" y="38"/>
                </a:lnTo>
                <a:lnTo>
                  <a:pt x="510" y="35"/>
                </a:lnTo>
                <a:lnTo>
                  <a:pt x="569" y="30"/>
                </a:lnTo>
                <a:lnTo>
                  <a:pt x="636" y="25"/>
                </a:lnTo>
                <a:lnTo>
                  <a:pt x="709" y="19"/>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647">
            <a:extLst>
              <a:ext uri="{FF2B5EF4-FFF2-40B4-BE49-F238E27FC236}">
                <a16:creationId xmlns:a16="http://schemas.microsoft.com/office/drawing/2014/main" id="{D3133692-67AD-4897-91B5-37398FC2B2E9}"/>
              </a:ext>
            </a:extLst>
          </p:cNvPr>
          <p:cNvSpPr>
            <a:spLocks/>
          </p:cNvSpPr>
          <p:nvPr/>
        </p:nvSpPr>
        <p:spPr bwMode="auto">
          <a:xfrm>
            <a:off x="5741559" y="2890555"/>
            <a:ext cx="73025" cy="71438"/>
          </a:xfrm>
          <a:custGeom>
            <a:avLst/>
            <a:gdLst>
              <a:gd name="T0" fmla="*/ 0 w 242"/>
              <a:gd name="T1" fmla="*/ 132 h 235"/>
              <a:gd name="T2" fmla="*/ 228 w 242"/>
              <a:gd name="T3" fmla="*/ 0 h 235"/>
              <a:gd name="T4" fmla="*/ 242 w 242"/>
              <a:gd name="T5" fmla="*/ 235 h 235"/>
              <a:gd name="T6" fmla="*/ 0 w 242"/>
              <a:gd name="T7" fmla="*/ 132 h 235"/>
            </a:gdLst>
            <a:ahLst/>
            <a:cxnLst>
              <a:cxn ang="0">
                <a:pos x="T0" y="T1"/>
              </a:cxn>
              <a:cxn ang="0">
                <a:pos x="T2" y="T3"/>
              </a:cxn>
              <a:cxn ang="0">
                <a:pos x="T4" y="T5"/>
              </a:cxn>
              <a:cxn ang="0">
                <a:pos x="T6" y="T7"/>
              </a:cxn>
            </a:cxnLst>
            <a:rect l="0" t="0" r="r" b="b"/>
            <a:pathLst>
              <a:path w="242" h="235">
                <a:moveTo>
                  <a:pt x="0" y="132"/>
                </a:moveTo>
                <a:lnTo>
                  <a:pt x="228" y="0"/>
                </a:lnTo>
                <a:cubicBezTo>
                  <a:pt x="195" y="76"/>
                  <a:pt x="201" y="163"/>
                  <a:pt x="242" y="235"/>
                </a:cubicBezTo>
                <a:lnTo>
                  <a:pt x="0" y="13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48">
            <a:extLst>
              <a:ext uri="{FF2B5EF4-FFF2-40B4-BE49-F238E27FC236}">
                <a16:creationId xmlns:a16="http://schemas.microsoft.com/office/drawing/2014/main" id="{FE475454-FCB8-47BD-8F0D-14958CFCCD1D}"/>
              </a:ext>
            </a:extLst>
          </p:cNvPr>
          <p:cNvSpPr>
            <a:spLocks/>
          </p:cNvSpPr>
          <p:nvPr/>
        </p:nvSpPr>
        <p:spPr bwMode="auto">
          <a:xfrm>
            <a:off x="5736797" y="3041367"/>
            <a:ext cx="222250" cy="160338"/>
          </a:xfrm>
          <a:custGeom>
            <a:avLst/>
            <a:gdLst>
              <a:gd name="T0" fmla="*/ 0 w 140"/>
              <a:gd name="T1" fmla="*/ 0 h 101"/>
              <a:gd name="T2" fmla="*/ 27 w 140"/>
              <a:gd name="T3" fmla="*/ 11 h 101"/>
              <a:gd name="T4" fmla="*/ 49 w 140"/>
              <a:gd name="T5" fmla="*/ 21 h 101"/>
              <a:gd name="T6" fmla="*/ 67 w 140"/>
              <a:gd name="T7" fmla="*/ 30 h 101"/>
              <a:gd name="T8" fmla="*/ 79 w 140"/>
              <a:gd name="T9" fmla="*/ 37 h 101"/>
              <a:gd name="T10" fmla="*/ 85 w 140"/>
              <a:gd name="T11" fmla="*/ 43 h 101"/>
              <a:gd name="T12" fmla="*/ 87 w 140"/>
              <a:gd name="T13" fmla="*/ 48 h 101"/>
              <a:gd name="T14" fmla="*/ 83 w 140"/>
              <a:gd name="T15" fmla="*/ 51 h 101"/>
              <a:gd name="T16" fmla="*/ 75 w 140"/>
              <a:gd name="T17" fmla="*/ 53 h 101"/>
              <a:gd name="T18" fmla="*/ 46 w 140"/>
              <a:gd name="T19" fmla="*/ 54 h 101"/>
              <a:gd name="T20" fmla="*/ 36 w 140"/>
              <a:gd name="T21" fmla="*/ 55 h 101"/>
              <a:gd name="T22" fmla="*/ 33 w 140"/>
              <a:gd name="T23" fmla="*/ 58 h 101"/>
              <a:gd name="T24" fmla="*/ 36 w 140"/>
              <a:gd name="T25" fmla="*/ 62 h 101"/>
              <a:gd name="T26" fmla="*/ 45 w 140"/>
              <a:gd name="T27" fmla="*/ 67 h 101"/>
              <a:gd name="T28" fmla="*/ 60 w 140"/>
              <a:gd name="T29" fmla="*/ 74 h 101"/>
              <a:gd name="T30" fmla="*/ 81 w 140"/>
              <a:gd name="T31" fmla="*/ 82 h 101"/>
              <a:gd name="T32" fmla="*/ 107 w 140"/>
              <a:gd name="T33" fmla="*/ 91 h 101"/>
              <a:gd name="T34" fmla="*/ 140 w 140"/>
              <a:gd name="T3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1">
                <a:moveTo>
                  <a:pt x="0" y="0"/>
                </a:moveTo>
                <a:lnTo>
                  <a:pt x="27" y="11"/>
                </a:lnTo>
                <a:lnTo>
                  <a:pt x="49" y="21"/>
                </a:lnTo>
                <a:lnTo>
                  <a:pt x="67" y="30"/>
                </a:lnTo>
                <a:lnTo>
                  <a:pt x="79" y="37"/>
                </a:lnTo>
                <a:lnTo>
                  <a:pt x="85" y="43"/>
                </a:lnTo>
                <a:lnTo>
                  <a:pt x="87" y="48"/>
                </a:lnTo>
                <a:lnTo>
                  <a:pt x="83" y="51"/>
                </a:lnTo>
                <a:lnTo>
                  <a:pt x="75" y="53"/>
                </a:lnTo>
                <a:lnTo>
                  <a:pt x="46" y="54"/>
                </a:lnTo>
                <a:lnTo>
                  <a:pt x="36" y="55"/>
                </a:lnTo>
                <a:lnTo>
                  <a:pt x="33" y="58"/>
                </a:lnTo>
                <a:lnTo>
                  <a:pt x="36" y="62"/>
                </a:lnTo>
                <a:lnTo>
                  <a:pt x="45" y="67"/>
                </a:lnTo>
                <a:lnTo>
                  <a:pt x="60" y="74"/>
                </a:lnTo>
                <a:lnTo>
                  <a:pt x="81" y="82"/>
                </a:lnTo>
                <a:lnTo>
                  <a:pt x="107" y="91"/>
                </a:lnTo>
                <a:lnTo>
                  <a:pt x="140" y="101"/>
                </a:lnTo>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649">
            <a:extLst>
              <a:ext uri="{FF2B5EF4-FFF2-40B4-BE49-F238E27FC236}">
                <a16:creationId xmlns:a16="http://schemas.microsoft.com/office/drawing/2014/main" id="{29CA2313-D372-444F-81A9-9FA1FBD54605}"/>
              </a:ext>
            </a:extLst>
          </p:cNvPr>
          <p:cNvSpPr>
            <a:spLocks/>
          </p:cNvSpPr>
          <p:nvPr/>
        </p:nvSpPr>
        <p:spPr bwMode="auto">
          <a:xfrm>
            <a:off x="5687584" y="3014380"/>
            <a:ext cx="77787" cy="65088"/>
          </a:xfrm>
          <a:custGeom>
            <a:avLst/>
            <a:gdLst>
              <a:gd name="T0" fmla="*/ 0 w 263"/>
              <a:gd name="T1" fmla="*/ 23 h 219"/>
              <a:gd name="T2" fmla="*/ 263 w 263"/>
              <a:gd name="T3" fmla="*/ 0 h 219"/>
              <a:gd name="T4" fmla="*/ 176 w 263"/>
              <a:gd name="T5" fmla="*/ 219 h 219"/>
              <a:gd name="T6" fmla="*/ 0 w 263"/>
              <a:gd name="T7" fmla="*/ 23 h 219"/>
            </a:gdLst>
            <a:ahLst/>
            <a:cxnLst>
              <a:cxn ang="0">
                <a:pos x="T0" y="T1"/>
              </a:cxn>
              <a:cxn ang="0">
                <a:pos x="T2" y="T3"/>
              </a:cxn>
              <a:cxn ang="0">
                <a:pos x="T4" y="T5"/>
              </a:cxn>
              <a:cxn ang="0">
                <a:pos x="T6" y="T7"/>
              </a:cxn>
            </a:cxnLst>
            <a:rect l="0" t="0" r="r" b="b"/>
            <a:pathLst>
              <a:path w="263" h="219">
                <a:moveTo>
                  <a:pt x="0" y="23"/>
                </a:moveTo>
                <a:lnTo>
                  <a:pt x="263" y="0"/>
                </a:lnTo>
                <a:cubicBezTo>
                  <a:pt x="201" y="55"/>
                  <a:pt x="169" y="137"/>
                  <a:pt x="176" y="219"/>
                </a:cubicBezTo>
                <a:lnTo>
                  <a:pt x="0" y="23"/>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50">
            <a:extLst>
              <a:ext uri="{FF2B5EF4-FFF2-40B4-BE49-F238E27FC236}">
                <a16:creationId xmlns:a16="http://schemas.microsoft.com/office/drawing/2014/main" id="{158B9DDE-E6CF-42DF-92A1-76EE4691F501}"/>
              </a:ext>
            </a:extLst>
          </p:cNvPr>
          <p:cNvSpPr>
            <a:spLocks/>
          </p:cNvSpPr>
          <p:nvPr/>
        </p:nvSpPr>
        <p:spPr bwMode="auto">
          <a:xfrm>
            <a:off x="518752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51">
            <a:extLst>
              <a:ext uri="{FF2B5EF4-FFF2-40B4-BE49-F238E27FC236}">
                <a16:creationId xmlns:a16="http://schemas.microsoft.com/office/drawing/2014/main" id="{A523E908-A300-4979-B0FD-8C0E14513DD9}"/>
              </a:ext>
            </a:extLst>
          </p:cNvPr>
          <p:cNvSpPr>
            <a:spLocks/>
          </p:cNvSpPr>
          <p:nvPr/>
        </p:nvSpPr>
        <p:spPr bwMode="auto">
          <a:xfrm>
            <a:off x="518752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652">
            <a:extLst>
              <a:ext uri="{FF2B5EF4-FFF2-40B4-BE49-F238E27FC236}">
                <a16:creationId xmlns:a16="http://schemas.microsoft.com/office/drawing/2014/main" id="{0F000D2D-4E77-4D73-94FD-03036945DEEC}"/>
              </a:ext>
            </a:extLst>
          </p:cNvPr>
          <p:cNvSpPr>
            <a:spLocks noChangeShapeType="1"/>
          </p:cNvSpPr>
          <p:nvPr/>
        </p:nvSpPr>
        <p:spPr bwMode="auto">
          <a:xfrm flipV="1">
            <a:off x="532404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653">
            <a:extLst>
              <a:ext uri="{FF2B5EF4-FFF2-40B4-BE49-F238E27FC236}">
                <a16:creationId xmlns:a16="http://schemas.microsoft.com/office/drawing/2014/main" id="{479773BF-A388-4E52-ACED-C9BA21E3B83B}"/>
              </a:ext>
            </a:extLst>
          </p:cNvPr>
          <p:cNvSpPr>
            <a:spLocks noChangeShapeType="1"/>
          </p:cNvSpPr>
          <p:nvPr/>
        </p:nvSpPr>
        <p:spPr bwMode="auto">
          <a:xfrm flipV="1">
            <a:off x="532404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654">
            <a:extLst>
              <a:ext uri="{FF2B5EF4-FFF2-40B4-BE49-F238E27FC236}">
                <a16:creationId xmlns:a16="http://schemas.microsoft.com/office/drawing/2014/main" id="{B2CCFE9C-E538-4FD2-B250-1AE552960892}"/>
              </a:ext>
            </a:extLst>
          </p:cNvPr>
          <p:cNvSpPr>
            <a:spLocks/>
          </p:cNvSpPr>
          <p:nvPr/>
        </p:nvSpPr>
        <p:spPr bwMode="auto">
          <a:xfrm>
            <a:off x="5224034"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55">
            <a:extLst>
              <a:ext uri="{FF2B5EF4-FFF2-40B4-BE49-F238E27FC236}">
                <a16:creationId xmlns:a16="http://schemas.microsoft.com/office/drawing/2014/main" id="{08DD6C44-CF88-4257-A62A-DD730EDEBBCE}"/>
              </a:ext>
            </a:extLst>
          </p:cNvPr>
          <p:cNvSpPr>
            <a:spLocks/>
          </p:cNvSpPr>
          <p:nvPr/>
        </p:nvSpPr>
        <p:spPr bwMode="auto">
          <a:xfrm>
            <a:off x="5224034"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656">
            <a:extLst>
              <a:ext uri="{FF2B5EF4-FFF2-40B4-BE49-F238E27FC236}">
                <a16:creationId xmlns:a16="http://schemas.microsoft.com/office/drawing/2014/main" id="{21439572-E7AF-4FD3-9D8D-A869DD65E4FF}"/>
              </a:ext>
            </a:extLst>
          </p:cNvPr>
          <p:cNvSpPr>
            <a:spLocks noChangeShapeType="1"/>
          </p:cNvSpPr>
          <p:nvPr/>
        </p:nvSpPr>
        <p:spPr bwMode="auto">
          <a:xfrm flipV="1">
            <a:off x="5360559"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657">
            <a:extLst>
              <a:ext uri="{FF2B5EF4-FFF2-40B4-BE49-F238E27FC236}">
                <a16:creationId xmlns:a16="http://schemas.microsoft.com/office/drawing/2014/main" id="{3AB087AE-80D7-4D5F-8585-07FCFA355197}"/>
              </a:ext>
            </a:extLst>
          </p:cNvPr>
          <p:cNvSpPr>
            <a:spLocks noChangeShapeType="1"/>
          </p:cNvSpPr>
          <p:nvPr/>
        </p:nvSpPr>
        <p:spPr bwMode="auto">
          <a:xfrm flipV="1">
            <a:off x="5360559"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58">
            <a:extLst>
              <a:ext uri="{FF2B5EF4-FFF2-40B4-BE49-F238E27FC236}">
                <a16:creationId xmlns:a16="http://schemas.microsoft.com/office/drawing/2014/main" id="{EDF33BDF-D0A7-45B2-8BA5-EE61CC0833A8}"/>
              </a:ext>
            </a:extLst>
          </p:cNvPr>
          <p:cNvSpPr>
            <a:spLocks/>
          </p:cNvSpPr>
          <p:nvPr/>
        </p:nvSpPr>
        <p:spPr bwMode="auto">
          <a:xfrm>
            <a:off x="5260547"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59">
            <a:extLst>
              <a:ext uri="{FF2B5EF4-FFF2-40B4-BE49-F238E27FC236}">
                <a16:creationId xmlns:a16="http://schemas.microsoft.com/office/drawing/2014/main" id="{79A4C92B-E5B4-438B-8D1F-9FDFEDE8B15D}"/>
              </a:ext>
            </a:extLst>
          </p:cNvPr>
          <p:cNvSpPr>
            <a:spLocks/>
          </p:cNvSpPr>
          <p:nvPr/>
        </p:nvSpPr>
        <p:spPr bwMode="auto">
          <a:xfrm>
            <a:off x="5260547"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60">
            <a:extLst>
              <a:ext uri="{FF2B5EF4-FFF2-40B4-BE49-F238E27FC236}">
                <a16:creationId xmlns:a16="http://schemas.microsoft.com/office/drawing/2014/main" id="{1B0D89C9-E11F-4085-9532-3D5AD66A8BDD}"/>
              </a:ext>
            </a:extLst>
          </p:cNvPr>
          <p:cNvSpPr>
            <a:spLocks noChangeShapeType="1"/>
          </p:cNvSpPr>
          <p:nvPr/>
        </p:nvSpPr>
        <p:spPr bwMode="auto">
          <a:xfrm flipV="1">
            <a:off x="5397072"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661">
            <a:extLst>
              <a:ext uri="{FF2B5EF4-FFF2-40B4-BE49-F238E27FC236}">
                <a16:creationId xmlns:a16="http://schemas.microsoft.com/office/drawing/2014/main" id="{FB874AFE-927E-46EE-8E1D-223D770E77C9}"/>
              </a:ext>
            </a:extLst>
          </p:cNvPr>
          <p:cNvSpPr>
            <a:spLocks noChangeShapeType="1"/>
          </p:cNvSpPr>
          <p:nvPr/>
        </p:nvSpPr>
        <p:spPr bwMode="auto">
          <a:xfrm flipV="1">
            <a:off x="5397072"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62">
            <a:extLst>
              <a:ext uri="{FF2B5EF4-FFF2-40B4-BE49-F238E27FC236}">
                <a16:creationId xmlns:a16="http://schemas.microsoft.com/office/drawing/2014/main" id="{7459A32C-578C-4C35-AB57-2CD8455E72BF}"/>
              </a:ext>
            </a:extLst>
          </p:cNvPr>
          <p:cNvSpPr>
            <a:spLocks/>
          </p:cNvSpPr>
          <p:nvPr/>
        </p:nvSpPr>
        <p:spPr bwMode="auto">
          <a:xfrm>
            <a:off x="5297059" y="3949417"/>
            <a:ext cx="271462" cy="204788"/>
          </a:xfrm>
          <a:custGeom>
            <a:avLst/>
            <a:gdLst>
              <a:gd name="T0" fmla="*/ 0 w 171"/>
              <a:gd name="T1" fmla="*/ 129 h 129"/>
              <a:gd name="T2" fmla="*/ 171 w 171"/>
              <a:gd name="T3" fmla="*/ 129 h 129"/>
              <a:gd name="T4" fmla="*/ 85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5"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63">
            <a:extLst>
              <a:ext uri="{FF2B5EF4-FFF2-40B4-BE49-F238E27FC236}">
                <a16:creationId xmlns:a16="http://schemas.microsoft.com/office/drawing/2014/main" id="{B8E75483-2D00-40DC-AC31-3F77C6198C65}"/>
              </a:ext>
            </a:extLst>
          </p:cNvPr>
          <p:cNvSpPr>
            <a:spLocks/>
          </p:cNvSpPr>
          <p:nvPr/>
        </p:nvSpPr>
        <p:spPr bwMode="auto">
          <a:xfrm>
            <a:off x="5297059" y="3949417"/>
            <a:ext cx="271462" cy="204788"/>
          </a:xfrm>
          <a:custGeom>
            <a:avLst/>
            <a:gdLst>
              <a:gd name="T0" fmla="*/ 0 w 171"/>
              <a:gd name="T1" fmla="*/ 129 h 129"/>
              <a:gd name="T2" fmla="*/ 171 w 171"/>
              <a:gd name="T3" fmla="*/ 129 h 129"/>
              <a:gd name="T4" fmla="*/ 85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5"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664">
            <a:extLst>
              <a:ext uri="{FF2B5EF4-FFF2-40B4-BE49-F238E27FC236}">
                <a16:creationId xmlns:a16="http://schemas.microsoft.com/office/drawing/2014/main" id="{27B13B12-26D3-4DBA-80BD-EF5CC19E215E}"/>
              </a:ext>
            </a:extLst>
          </p:cNvPr>
          <p:cNvSpPr>
            <a:spLocks noChangeShapeType="1"/>
          </p:cNvSpPr>
          <p:nvPr/>
        </p:nvSpPr>
        <p:spPr bwMode="auto">
          <a:xfrm flipV="1">
            <a:off x="543199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665">
            <a:extLst>
              <a:ext uri="{FF2B5EF4-FFF2-40B4-BE49-F238E27FC236}">
                <a16:creationId xmlns:a16="http://schemas.microsoft.com/office/drawing/2014/main" id="{AACA061E-E394-4707-9BB1-82FCF65F0D85}"/>
              </a:ext>
            </a:extLst>
          </p:cNvPr>
          <p:cNvSpPr>
            <a:spLocks noChangeShapeType="1"/>
          </p:cNvSpPr>
          <p:nvPr/>
        </p:nvSpPr>
        <p:spPr bwMode="auto">
          <a:xfrm flipV="1">
            <a:off x="543199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66">
            <a:extLst>
              <a:ext uri="{FF2B5EF4-FFF2-40B4-BE49-F238E27FC236}">
                <a16:creationId xmlns:a16="http://schemas.microsoft.com/office/drawing/2014/main" id="{E46EEA01-FB4F-4E23-8CF7-94E416391D38}"/>
              </a:ext>
            </a:extLst>
          </p:cNvPr>
          <p:cNvSpPr>
            <a:spLocks/>
          </p:cNvSpPr>
          <p:nvPr/>
        </p:nvSpPr>
        <p:spPr bwMode="auto">
          <a:xfrm>
            <a:off x="5732034"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667">
            <a:extLst>
              <a:ext uri="{FF2B5EF4-FFF2-40B4-BE49-F238E27FC236}">
                <a16:creationId xmlns:a16="http://schemas.microsoft.com/office/drawing/2014/main" id="{29E18831-A802-4191-B44B-50837A432572}"/>
              </a:ext>
            </a:extLst>
          </p:cNvPr>
          <p:cNvSpPr>
            <a:spLocks/>
          </p:cNvSpPr>
          <p:nvPr/>
        </p:nvSpPr>
        <p:spPr bwMode="auto">
          <a:xfrm>
            <a:off x="5732034"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668">
            <a:extLst>
              <a:ext uri="{FF2B5EF4-FFF2-40B4-BE49-F238E27FC236}">
                <a16:creationId xmlns:a16="http://schemas.microsoft.com/office/drawing/2014/main" id="{B8EA44A1-EF03-4985-8B22-D1158A0D25B0}"/>
              </a:ext>
            </a:extLst>
          </p:cNvPr>
          <p:cNvSpPr>
            <a:spLocks noChangeShapeType="1"/>
          </p:cNvSpPr>
          <p:nvPr/>
        </p:nvSpPr>
        <p:spPr bwMode="auto">
          <a:xfrm flipV="1">
            <a:off x="5868559"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669">
            <a:extLst>
              <a:ext uri="{FF2B5EF4-FFF2-40B4-BE49-F238E27FC236}">
                <a16:creationId xmlns:a16="http://schemas.microsoft.com/office/drawing/2014/main" id="{D4501AA7-A434-4C95-9C59-5FE9DE200D20}"/>
              </a:ext>
            </a:extLst>
          </p:cNvPr>
          <p:cNvSpPr>
            <a:spLocks noChangeShapeType="1"/>
          </p:cNvSpPr>
          <p:nvPr/>
        </p:nvSpPr>
        <p:spPr bwMode="auto">
          <a:xfrm flipV="1">
            <a:off x="5868559"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670">
            <a:extLst>
              <a:ext uri="{FF2B5EF4-FFF2-40B4-BE49-F238E27FC236}">
                <a16:creationId xmlns:a16="http://schemas.microsoft.com/office/drawing/2014/main" id="{B146C16F-EF00-4DBD-B382-8DE362C85807}"/>
              </a:ext>
            </a:extLst>
          </p:cNvPr>
          <p:cNvSpPr>
            <a:spLocks/>
          </p:cNvSpPr>
          <p:nvPr/>
        </p:nvSpPr>
        <p:spPr bwMode="auto">
          <a:xfrm>
            <a:off x="576854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671">
            <a:extLst>
              <a:ext uri="{FF2B5EF4-FFF2-40B4-BE49-F238E27FC236}">
                <a16:creationId xmlns:a16="http://schemas.microsoft.com/office/drawing/2014/main" id="{78DC1B33-098B-4060-B828-985564220EE8}"/>
              </a:ext>
            </a:extLst>
          </p:cNvPr>
          <p:cNvSpPr>
            <a:spLocks/>
          </p:cNvSpPr>
          <p:nvPr/>
        </p:nvSpPr>
        <p:spPr bwMode="auto">
          <a:xfrm>
            <a:off x="576854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672">
            <a:extLst>
              <a:ext uri="{FF2B5EF4-FFF2-40B4-BE49-F238E27FC236}">
                <a16:creationId xmlns:a16="http://schemas.microsoft.com/office/drawing/2014/main" id="{8A615C2E-077D-4C9A-B704-D07020B00FDB}"/>
              </a:ext>
            </a:extLst>
          </p:cNvPr>
          <p:cNvSpPr>
            <a:spLocks noChangeShapeType="1"/>
          </p:cNvSpPr>
          <p:nvPr/>
        </p:nvSpPr>
        <p:spPr bwMode="auto">
          <a:xfrm flipV="1">
            <a:off x="5905072"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673">
            <a:extLst>
              <a:ext uri="{FF2B5EF4-FFF2-40B4-BE49-F238E27FC236}">
                <a16:creationId xmlns:a16="http://schemas.microsoft.com/office/drawing/2014/main" id="{D86847BE-000C-4B54-9957-5A6B4B0FC069}"/>
              </a:ext>
            </a:extLst>
          </p:cNvPr>
          <p:cNvSpPr>
            <a:spLocks noChangeShapeType="1"/>
          </p:cNvSpPr>
          <p:nvPr/>
        </p:nvSpPr>
        <p:spPr bwMode="auto">
          <a:xfrm flipV="1">
            <a:off x="5905072"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674">
            <a:extLst>
              <a:ext uri="{FF2B5EF4-FFF2-40B4-BE49-F238E27FC236}">
                <a16:creationId xmlns:a16="http://schemas.microsoft.com/office/drawing/2014/main" id="{3D87DCD1-998E-43C5-8457-C57952D69021}"/>
              </a:ext>
            </a:extLst>
          </p:cNvPr>
          <p:cNvSpPr>
            <a:spLocks/>
          </p:cNvSpPr>
          <p:nvPr/>
        </p:nvSpPr>
        <p:spPr bwMode="auto">
          <a:xfrm>
            <a:off x="5805059"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75">
            <a:extLst>
              <a:ext uri="{FF2B5EF4-FFF2-40B4-BE49-F238E27FC236}">
                <a16:creationId xmlns:a16="http://schemas.microsoft.com/office/drawing/2014/main" id="{7495B335-514C-4AD9-A304-19087C141355}"/>
              </a:ext>
            </a:extLst>
          </p:cNvPr>
          <p:cNvSpPr>
            <a:spLocks/>
          </p:cNvSpPr>
          <p:nvPr/>
        </p:nvSpPr>
        <p:spPr bwMode="auto">
          <a:xfrm>
            <a:off x="5805059"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676">
            <a:extLst>
              <a:ext uri="{FF2B5EF4-FFF2-40B4-BE49-F238E27FC236}">
                <a16:creationId xmlns:a16="http://schemas.microsoft.com/office/drawing/2014/main" id="{4F67A9FF-74A3-47B2-AA3A-EE7D327D7BE7}"/>
              </a:ext>
            </a:extLst>
          </p:cNvPr>
          <p:cNvSpPr>
            <a:spLocks noChangeShapeType="1"/>
          </p:cNvSpPr>
          <p:nvPr/>
        </p:nvSpPr>
        <p:spPr bwMode="auto">
          <a:xfrm flipV="1">
            <a:off x="5941584"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677">
            <a:extLst>
              <a:ext uri="{FF2B5EF4-FFF2-40B4-BE49-F238E27FC236}">
                <a16:creationId xmlns:a16="http://schemas.microsoft.com/office/drawing/2014/main" id="{B9D842EE-74EC-496F-846C-F2063FCA133C}"/>
              </a:ext>
            </a:extLst>
          </p:cNvPr>
          <p:cNvSpPr>
            <a:spLocks noChangeShapeType="1"/>
          </p:cNvSpPr>
          <p:nvPr/>
        </p:nvSpPr>
        <p:spPr bwMode="auto">
          <a:xfrm flipV="1">
            <a:off x="5941584"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678">
            <a:extLst>
              <a:ext uri="{FF2B5EF4-FFF2-40B4-BE49-F238E27FC236}">
                <a16:creationId xmlns:a16="http://schemas.microsoft.com/office/drawing/2014/main" id="{44536DFD-748D-4723-9B8D-A0EBE73F5293}"/>
              </a:ext>
            </a:extLst>
          </p:cNvPr>
          <p:cNvSpPr>
            <a:spLocks/>
          </p:cNvSpPr>
          <p:nvPr/>
        </p:nvSpPr>
        <p:spPr bwMode="auto">
          <a:xfrm>
            <a:off x="5841572"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79">
            <a:extLst>
              <a:ext uri="{FF2B5EF4-FFF2-40B4-BE49-F238E27FC236}">
                <a16:creationId xmlns:a16="http://schemas.microsoft.com/office/drawing/2014/main" id="{CDF0C2D2-9265-4879-BAA6-EC47C6E1EFB3}"/>
              </a:ext>
            </a:extLst>
          </p:cNvPr>
          <p:cNvSpPr>
            <a:spLocks/>
          </p:cNvSpPr>
          <p:nvPr/>
        </p:nvSpPr>
        <p:spPr bwMode="auto">
          <a:xfrm>
            <a:off x="5841572"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80">
            <a:extLst>
              <a:ext uri="{FF2B5EF4-FFF2-40B4-BE49-F238E27FC236}">
                <a16:creationId xmlns:a16="http://schemas.microsoft.com/office/drawing/2014/main" id="{993C74B3-F630-4EC7-87C3-B59A9D7D11EB}"/>
              </a:ext>
            </a:extLst>
          </p:cNvPr>
          <p:cNvSpPr>
            <a:spLocks noChangeShapeType="1"/>
          </p:cNvSpPr>
          <p:nvPr/>
        </p:nvSpPr>
        <p:spPr bwMode="auto">
          <a:xfrm flipV="1">
            <a:off x="597809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0" name="Line 681">
            <a:extLst>
              <a:ext uri="{FF2B5EF4-FFF2-40B4-BE49-F238E27FC236}">
                <a16:creationId xmlns:a16="http://schemas.microsoft.com/office/drawing/2014/main" id="{0107C38B-C96E-4832-8B4E-C6A4B90327F1}"/>
              </a:ext>
            </a:extLst>
          </p:cNvPr>
          <p:cNvSpPr>
            <a:spLocks noChangeShapeType="1"/>
          </p:cNvSpPr>
          <p:nvPr/>
        </p:nvSpPr>
        <p:spPr bwMode="auto">
          <a:xfrm flipV="1">
            <a:off x="597809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1" name="Freeform 682">
            <a:extLst>
              <a:ext uri="{FF2B5EF4-FFF2-40B4-BE49-F238E27FC236}">
                <a16:creationId xmlns:a16="http://schemas.microsoft.com/office/drawing/2014/main" id="{12F4E36A-0791-43E7-B5AC-8532A90B70A5}"/>
              </a:ext>
            </a:extLst>
          </p:cNvPr>
          <p:cNvSpPr>
            <a:spLocks/>
          </p:cNvSpPr>
          <p:nvPr/>
        </p:nvSpPr>
        <p:spPr bwMode="auto">
          <a:xfrm>
            <a:off x="6241622" y="3949417"/>
            <a:ext cx="271462" cy="204788"/>
          </a:xfrm>
          <a:custGeom>
            <a:avLst/>
            <a:gdLst>
              <a:gd name="T0" fmla="*/ 0 w 171"/>
              <a:gd name="T1" fmla="*/ 129 h 129"/>
              <a:gd name="T2" fmla="*/ 171 w 171"/>
              <a:gd name="T3" fmla="*/ 129 h 129"/>
              <a:gd name="T4" fmla="*/ 85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5"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2" name="Freeform 683">
            <a:extLst>
              <a:ext uri="{FF2B5EF4-FFF2-40B4-BE49-F238E27FC236}">
                <a16:creationId xmlns:a16="http://schemas.microsoft.com/office/drawing/2014/main" id="{D5A11CC8-6F6E-4E55-9EC5-A951D4B362B2}"/>
              </a:ext>
            </a:extLst>
          </p:cNvPr>
          <p:cNvSpPr>
            <a:spLocks/>
          </p:cNvSpPr>
          <p:nvPr/>
        </p:nvSpPr>
        <p:spPr bwMode="auto">
          <a:xfrm>
            <a:off x="6241622" y="3949417"/>
            <a:ext cx="271462" cy="204788"/>
          </a:xfrm>
          <a:custGeom>
            <a:avLst/>
            <a:gdLst>
              <a:gd name="T0" fmla="*/ 0 w 171"/>
              <a:gd name="T1" fmla="*/ 129 h 129"/>
              <a:gd name="T2" fmla="*/ 171 w 171"/>
              <a:gd name="T3" fmla="*/ 129 h 129"/>
              <a:gd name="T4" fmla="*/ 85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5"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3" name="Line 684">
            <a:extLst>
              <a:ext uri="{FF2B5EF4-FFF2-40B4-BE49-F238E27FC236}">
                <a16:creationId xmlns:a16="http://schemas.microsoft.com/office/drawing/2014/main" id="{896A6938-3098-46B0-B9BF-73441C0EF810}"/>
              </a:ext>
            </a:extLst>
          </p:cNvPr>
          <p:cNvSpPr>
            <a:spLocks noChangeShapeType="1"/>
          </p:cNvSpPr>
          <p:nvPr/>
        </p:nvSpPr>
        <p:spPr bwMode="auto">
          <a:xfrm flipV="1">
            <a:off x="6376559"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4" name="Line 685">
            <a:extLst>
              <a:ext uri="{FF2B5EF4-FFF2-40B4-BE49-F238E27FC236}">
                <a16:creationId xmlns:a16="http://schemas.microsoft.com/office/drawing/2014/main" id="{B7632AB2-C4E9-49AD-A9A7-063F2F079441}"/>
              </a:ext>
            </a:extLst>
          </p:cNvPr>
          <p:cNvSpPr>
            <a:spLocks noChangeShapeType="1"/>
          </p:cNvSpPr>
          <p:nvPr/>
        </p:nvSpPr>
        <p:spPr bwMode="auto">
          <a:xfrm flipV="1">
            <a:off x="6376559"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5" name="Freeform 686">
            <a:extLst>
              <a:ext uri="{FF2B5EF4-FFF2-40B4-BE49-F238E27FC236}">
                <a16:creationId xmlns:a16="http://schemas.microsoft.com/office/drawing/2014/main" id="{3FFD2711-DB39-4C94-8909-91FC65F21930}"/>
              </a:ext>
            </a:extLst>
          </p:cNvPr>
          <p:cNvSpPr>
            <a:spLocks/>
          </p:cNvSpPr>
          <p:nvPr/>
        </p:nvSpPr>
        <p:spPr bwMode="auto">
          <a:xfrm>
            <a:off x="627654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6" name="Freeform 687">
            <a:extLst>
              <a:ext uri="{FF2B5EF4-FFF2-40B4-BE49-F238E27FC236}">
                <a16:creationId xmlns:a16="http://schemas.microsoft.com/office/drawing/2014/main" id="{AA004F1F-3A54-4A2B-AE91-9332BD52A411}"/>
              </a:ext>
            </a:extLst>
          </p:cNvPr>
          <p:cNvSpPr>
            <a:spLocks/>
          </p:cNvSpPr>
          <p:nvPr/>
        </p:nvSpPr>
        <p:spPr bwMode="auto">
          <a:xfrm>
            <a:off x="627654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7" name="Line 688">
            <a:extLst>
              <a:ext uri="{FF2B5EF4-FFF2-40B4-BE49-F238E27FC236}">
                <a16:creationId xmlns:a16="http://schemas.microsoft.com/office/drawing/2014/main" id="{74B282EA-9AD4-4ED7-BAB3-90B48CE0B333}"/>
              </a:ext>
            </a:extLst>
          </p:cNvPr>
          <p:cNvSpPr>
            <a:spLocks noChangeShapeType="1"/>
          </p:cNvSpPr>
          <p:nvPr/>
        </p:nvSpPr>
        <p:spPr bwMode="auto">
          <a:xfrm flipV="1">
            <a:off x="6413072"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8" name="Line 689">
            <a:extLst>
              <a:ext uri="{FF2B5EF4-FFF2-40B4-BE49-F238E27FC236}">
                <a16:creationId xmlns:a16="http://schemas.microsoft.com/office/drawing/2014/main" id="{51CEBBC3-6E9D-4346-B558-76A53AF489E1}"/>
              </a:ext>
            </a:extLst>
          </p:cNvPr>
          <p:cNvSpPr>
            <a:spLocks noChangeShapeType="1"/>
          </p:cNvSpPr>
          <p:nvPr/>
        </p:nvSpPr>
        <p:spPr bwMode="auto">
          <a:xfrm flipV="1">
            <a:off x="6413072"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9" name="Freeform 690">
            <a:extLst>
              <a:ext uri="{FF2B5EF4-FFF2-40B4-BE49-F238E27FC236}">
                <a16:creationId xmlns:a16="http://schemas.microsoft.com/office/drawing/2014/main" id="{EE8EEBFF-D397-46D4-A88E-20ADD952D374}"/>
              </a:ext>
            </a:extLst>
          </p:cNvPr>
          <p:cNvSpPr>
            <a:spLocks/>
          </p:cNvSpPr>
          <p:nvPr/>
        </p:nvSpPr>
        <p:spPr bwMode="auto">
          <a:xfrm>
            <a:off x="6313059"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0" name="Freeform 691">
            <a:extLst>
              <a:ext uri="{FF2B5EF4-FFF2-40B4-BE49-F238E27FC236}">
                <a16:creationId xmlns:a16="http://schemas.microsoft.com/office/drawing/2014/main" id="{7C448134-D733-4399-9A28-F127FF9FA7D4}"/>
              </a:ext>
            </a:extLst>
          </p:cNvPr>
          <p:cNvSpPr>
            <a:spLocks/>
          </p:cNvSpPr>
          <p:nvPr/>
        </p:nvSpPr>
        <p:spPr bwMode="auto">
          <a:xfrm>
            <a:off x="6313059"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1" name="Line 692">
            <a:extLst>
              <a:ext uri="{FF2B5EF4-FFF2-40B4-BE49-F238E27FC236}">
                <a16:creationId xmlns:a16="http://schemas.microsoft.com/office/drawing/2014/main" id="{26F5A45C-210E-4FEC-BF8E-DAB8C3E864FB}"/>
              </a:ext>
            </a:extLst>
          </p:cNvPr>
          <p:cNvSpPr>
            <a:spLocks noChangeShapeType="1"/>
          </p:cNvSpPr>
          <p:nvPr/>
        </p:nvSpPr>
        <p:spPr bwMode="auto">
          <a:xfrm flipV="1">
            <a:off x="6449584"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2" name="Line 693">
            <a:extLst>
              <a:ext uri="{FF2B5EF4-FFF2-40B4-BE49-F238E27FC236}">
                <a16:creationId xmlns:a16="http://schemas.microsoft.com/office/drawing/2014/main" id="{C752FFDA-8500-4321-B84C-CA872B96990B}"/>
              </a:ext>
            </a:extLst>
          </p:cNvPr>
          <p:cNvSpPr>
            <a:spLocks noChangeShapeType="1"/>
          </p:cNvSpPr>
          <p:nvPr/>
        </p:nvSpPr>
        <p:spPr bwMode="auto">
          <a:xfrm flipV="1">
            <a:off x="6449584"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3" name="Freeform 694">
            <a:extLst>
              <a:ext uri="{FF2B5EF4-FFF2-40B4-BE49-F238E27FC236}">
                <a16:creationId xmlns:a16="http://schemas.microsoft.com/office/drawing/2014/main" id="{0541F71C-AFC1-4458-AFC9-D3B0CF18CD39}"/>
              </a:ext>
            </a:extLst>
          </p:cNvPr>
          <p:cNvSpPr>
            <a:spLocks/>
          </p:cNvSpPr>
          <p:nvPr/>
        </p:nvSpPr>
        <p:spPr bwMode="auto">
          <a:xfrm>
            <a:off x="634957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4" name="Freeform 695">
            <a:extLst>
              <a:ext uri="{FF2B5EF4-FFF2-40B4-BE49-F238E27FC236}">
                <a16:creationId xmlns:a16="http://schemas.microsoft.com/office/drawing/2014/main" id="{C610838D-25AD-4325-967E-4DA01B7FF588}"/>
              </a:ext>
            </a:extLst>
          </p:cNvPr>
          <p:cNvSpPr>
            <a:spLocks/>
          </p:cNvSpPr>
          <p:nvPr/>
        </p:nvSpPr>
        <p:spPr bwMode="auto">
          <a:xfrm>
            <a:off x="634957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5" name="Line 696">
            <a:extLst>
              <a:ext uri="{FF2B5EF4-FFF2-40B4-BE49-F238E27FC236}">
                <a16:creationId xmlns:a16="http://schemas.microsoft.com/office/drawing/2014/main" id="{7E28CB0F-1AD7-49A9-9512-16EC2822D8ED}"/>
              </a:ext>
            </a:extLst>
          </p:cNvPr>
          <p:cNvSpPr>
            <a:spLocks noChangeShapeType="1"/>
          </p:cNvSpPr>
          <p:nvPr/>
        </p:nvSpPr>
        <p:spPr bwMode="auto">
          <a:xfrm flipV="1">
            <a:off x="648609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6" name="Line 697">
            <a:extLst>
              <a:ext uri="{FF2B5EF4-FFF2-40B4-BE49-F238E27FC236}">
                <a16:creationId xmlns:a16="http://schemas.microsoft.com/office/drawing/2014/main" id="{BDC005D9-B108-4A91-9D3E-C470DDA48137}"/>
              </a:ext>
            </a:extLst>
          </p:cNvPr>
          <p:cNvSpPr>
            <a:spLocks noChangeShapeType="1"/>
          </p:cNvSpPr>
          <p:nvPr/>
        </p:nvSpPr>
        <p:spPr bwMode="auto">
          <a:xfrm flipV="1">
            <a:off x="648609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7" name="Freeform 698">
            <a:extLst>
              <a:ext uri="{FF2B5EF4-FFF2-40B4-BE49-F238E27FC236}">
                <a16:creationId xmlns:a16="http://schemas.microsoft.com/office/drawing/2014/main" id="{10E20A87-F848-4836-BA63-2A423F4170A6}"/>
              </a:ext>
            </a:extLst>
          </p:cNvPr>
          <p:cNvSpPr>
            <a:spLocks/>
          </p:cNvSpPr>
          <p:nvPr/>
        </p:nvSpPr>
        <p:spPr bwMode="auto">
          <a:xfrm>
            <a:off x="5331984"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8" name="Freeform 699">
            <a:extLst>
              <a:ext uri="{FF2B5EF4-FFF2-40B4-BE49-F238E27FC236}">
                <a16:creationId xmlns:a16="http://schemas.microsoft.com/office/drawing/2014/main" id="{E70F40A0-1295-445A-A088-0A9F3DAEABA4}"/>
              </a:ext>
            </a:extLst>
          </p:cNvPr>
          <p:cNvSpPr>
            <a:spLocks/>
          </p:cNvSpPr>
          <p:nvPr/>
        </p:nvSpPr>
        <p:spPr bwMode="auto">
          <a:xfrm>
            <a:off x="5331984"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9" name="Line 700">
            <a:extLst>
              <a:ext uri="{FF2B5EF4-FFF2-40B4-BE49-F238E27FC236}">
                <a16:creationId xmlns:a16="http://schemas.microsoft.com/office/drawing/2014/main" id="{A970AD42-F23B-4AB3-A716-076C1A8AE3BA}"/>
              </a:ext>
            </a:extLst>
          </p:cNvPr>
          <p:cNvSpPr>
            <a:spLocks noChangeShapeType="1"/>
          </p:cNvSpPr>
          <p:nvPr/>
        </p:nvSpPr>
        <p:spPr bwMode="auto">
          <a:xfrm flipV="1">
            <a:off x="5468509"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0" name="Line 701">
            <a:extLst>
              <a:ext uri="{FF2B5EF4-FFF2-40B4-BE49-F238E27FC236}">
                <a16:creationId xmlns:a16="http://schemas.microsoft.com/office/drawing/2014/main" id="{F74120A5-1EF3-45C2-94FB-933DB1B79FF4}"/>
              </a:ext>
            </a:extLst>
          </p:cNvPr>
          <p:cNvSpPr>
            <a:spLocks noChangeShapeType="1"/>
          </p:cNvSpPr>
          <p:nvPr/>
        </p:nvSpPr>
        <p:spPr bwMode="auto">
          <a:xfrm flipV="1">
            <a:off x="5468509"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1" name="Freeform 702">
            <a:extLst>
              <a:ext uri="{FF2B5EF4-FFF2-40B4-BE49-F238E27FC236}">
                <a16:creationId xmlns:a16="http://schemas.microsoft.com/office/drawing/2014/main" id="{779B8BC6-37C5-45B0-8D80-AD585909C841}"/>
              </a:ext>
            </a:extLst>
          </p:cNvPr>
          <p:cNvSpPr>
            <a:spLocks/>
          </p:cNvSpPr>
          <p:nvPr/>
        </p:nvSpPr>
        <p:spPr bwMode="auto">
          <a:xfrm>
            <a:off x="536849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2" name="Freeform 703">
            <a:extLst>
              <a:ext uri="{FF2B5EF4-FFF2-40B4-BE49-F238E27FC236}">
                <a16:creationId xmlns:a16="http://schemas.microsoft.com/office/drawing/2014/main" id="{E31C57DE-136F-41A8-B77D-C137AF024A5D}"/>
              </a:ext>
            </a:extLst>
          </p:cNvPr>
          <p:cNvSpPr>
            <a:spLocks/>
          </p:cNvSpPr>
          <p:nvPr/>
        </p:nvSpPr>
        <p:spPr bwMode="auto">
          <a:xfrm>
            <a:off x="536849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3" name="Line 704">
            <a:extLst>
              <a:ext uri="{FF2B5EF4-FFF2-40B4-BE49-F238E27FC236}">
                <a16:creationId xmlns:a16="http://schemas.microsoft.com/office/drawing/2014/main" id="{5E09470E-F31B-4AD2-9637-CDC6257884BA}"/>
              </a:ext>
            </a:extLst>
          </p:cNvPr>
          <p:cNvSpPr>
            <a:spLocks noChangeShapeType="1"/>
          </p:cNvSpPr>
          <p:nvPr/>
        </p:nvSpPr>
        <p:spPr bwMode="auto">
          <a:xfrm flipV="1">
            <a:off x="5505022"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4" name="Line 705">
            <a:extLst>
              <a:ext uri="{FF2B5EF4-FFF2-40B4-BE49-F238E27FC236}">
                <a16:creationId xmlns:a16="http://schemas.microsoft.com/office/drawing/2014/main" id="{95F02A87-9A9B-4B26-B8A2-58C704952372}"/>
              </a:ext>
            </a:extLst>
          </p:cNvPr>
          <p:cNvSpPr>
            <a:spLocks noChangeShapeType="1"/>
          </p:cNvSpPr>
          <p:nvPr/>
        </p:nvSpPr>
        <p:spPr bwMode="auto">
          <a:xfrm flipV="1">
            <a:off x="5505022"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5" name="Freeform 706">
            <a:extLst>
              <a:ext uri="{FF2B5EF4-FFF2-40B4-BE49-F238E27FC236}">
                <a16:creationId xmlns:a16="http://schemas.microsoft.com/office/drawing/2014/main" id="{0270FB04-06BA-4AA9-AB4B-7EBCCC6B386D}"/>
              </a:ext>
            </a:extLst>
          </p:cNvPr>
          <p:cNvSpPr>
            <a:spLocks/>
          </p:cNvSpPr>
          <p:nvPr/>
        </p:nvSpPr>
        <p:spPr bwMode="auto">
          <a:xfrm>
            <a:off x="5405009"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6" name="Freeform 707">
            <a:extLst>
              <a:ext uri="{FF2B5EF4-FFF2-40B4-BE49-F238E27FC236}">
                <a16:creationId xmlns:a16="http://schemas.microsoft.com/office/drawing/2014/main" id="{F556B0F1-4466-413E-8925-103D60A4723F}"/>
              </a:ext>
            </a:extLst>
          </p:cNvPr>
          <p:cNvSpPr>
            <a:spLocks/>
          </p:cNvSpPr>
          <p:nvPr/>
        </p:nvSpPr>
        <p:spPr bwMode="auto">
          <a:xfrm>
            <a:off x="5405009"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7" name="Line 708">
            <a:extLst>
              <a:ext uri="{FF2B5EF4-FFF2-40B4-BE49-F238E27FC236}">
                <a16:creationId xmlns:a16="http://schemas.microsoft.com/office/drawing/2014/main" id="{9C5FBBDD-0B17-40ED-8DBD-C2FAE683D682}"/>
              </a:ext>
            </a:extLst>
          </p:cNvPr>
          <p:cNvSpPr>
            <a:spLocks noChangeShapeType="1"/>
          </p:cNvSpPr>
          <p:nvPr/>
        </p:nvSpPr>
        <p:spPr bwMode="auto">
          <a:xfrm flipV="1">
            <a:off x="5541534"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8" name="Line 709">
            <a:extLst>
              <a:ext uri="{FF2B5EF4-FFF2-40B4-BE49-F238E27FC236}">
                <a16:creationId xmlns:a16="http://schemas.microsoft.com/office/drawing/2014/main" id="{993314C3-6A5E-4C95-824D-3C63F88BF6D4}"/>
              </a:ext>
            </a:extLst>
          </p:cNvPr>
          <p:cNvSpPr>
            <a:spLocks noChangeShapeType="1"/>
          </p:cNvSpPr>
          <p:nvPr/>
        </p:nvSpPr>
        <p:spPr bwMode="auto">
          <a:xfrm flipV="1">
            <a:off x="5541534"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9" name="Freeform 710">
            <a:extLst>
              <a:ext uri="{FF2B5EF4-FFF2-40B4-BE49-F238E27FC236}">
                <a16:creationId xmlns:a16="http://schemas.microsoft.com/office/drawing/2014/main" id="{A0C0A05F-DC68-4BF9-9A7D-289534BB65F6}"/>
              </a:ext>
            </a:extLst>
          </p:cNvPr>
          <p:cNvSpPr>
            <a:spLocks/>
          </p:cNvSpPr>
          <p:nvPr/>
        </p:nvSpPr>
        <p:spPr bwMode="auto">
          <a:xfrm>
            <a:off x="544152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0" name="Freeform 711">
            <a:extLst>
              <a:ext uri="{FF2B5EF4-FFF2-40B4-BE49-F238E27FC236}">
                <a16:creationId xmlns:a16="http://schemas.microsoft.com/office/drawing/2014/main" id="{D4EC97F2-0B19-4D09-9B04-A00A15A5C2A4}"/>
              </a:ext>
            </a:extLst>
          </p:cNvPr>
          <p:cNvSpPr>
            <a:spLocks/>
          </p:cNvSpPr>
          <p:nvPr/>
        </p:nvSpPr>
        <p:spPr bwMode="auto">
          <a:xfrm>
            <a:off x="544152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1" name="Line 712">
            <a:extLst>
              <a:ext uri="{FF2B5EF4-FFF2-40B4-BE49-F238E27FC236}">
                <a16:creationId xmlns:a16="http://schemas.microsoft.com/office/drawing/2014/main" id="{A54587EB-F741-499E-AB50-29F90B411666}"/>
              </a:ext>
            </a:extLst>
          </p:cNvPr>
          <p:cNvSpPr>
            <a:spLocks noChangeShapeType="1"/>
          </p:cNvSpPr>
          <p:nvPr/>
        </p:nvSpPr>
        <p:spPr bwMode="auto">
          <a:xfrm flipV="1">
            <a:off x="557804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2" name="Line 713">
            <a:extLst>
              <a:ext uri="{FF2B5EF4-FFF2-40B4-BE49-F238E27FC236}">
                <a16:creationId xmlns:a16="http://schemas.microsoft.com/office/drawing/2014/main" id="{091D7AD6-71B6-48E4-945A-B889BC228BB7}"/>
              </a:ext>
            </a:extLst>
          </p:cNvPr>
          <p:cNvSpPr>
            <a:spLocks noChangeShapeType="1"/>
          </p:cNvSpPr>
          <p:nvPr/>
        </p:nvSpPr>
        <p:spPr bwMode="auto">
          <a:xfrm flipV="1">
            <a:off x="557804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3" name="Freeform 714">
            <a:extLst>
              <a:ext uri="{FF2B5EF4-FFF2-40B4-BE49-F238E27FC236}">
                <a16:creationId xmlns:a16="http://schemas.microsoft.com/office/drawing/2014/main" id="{C2B15852-25D1-4291-8F5F-A11C773B39D7}"/>
              </a:ext>
            </a:extLst>
          </p:cNvPr>
          <p:cNvSpPr>
            <a:spLocks/>
          </p:cNvSpPr>
          <p:nvPr/>
        </p:nvSpPr>
        <p:spPr bwMode="auto">
          <a:xfrm>
            <a:off x="5841572"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4" name="Freeform 715">
            <a:extLst>
              <a:ext uri="{FF2B5EF4-FFF2-40B4-BE49-F238E27FC236}">
                <a16:creationId xmlns:a16="http://schemas.microsoft.com/office/drawing/2014/main" id="{446A81B3-8105-40D4-8D3E-FDC72983200D}"/>
              </a:ext>
            </a:extLst>
          </p:cNvPr>
          <p:cNvSpPr>
            <a:spLocks/>
          </p:cNvSpPr>
          <p:nvPr/>
        </p:nvSpPr>
        <p:spPr bwMode="auto">
          <a:xfrm>
            <a:off x="5841572"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5" name="Line 716">
            <a:extLst>
              <a:ext uri="{FF2B5EF4-FFF2-40B4-BE49-F238E27FC236}">
                <a16:creationId xmlns:a16="http://schemas.microsoft.com/office/drawing/2014/main" id="{1334D00A-D8A3-4462-806A-D98E318711A1}"/>
              </a:ext>
            </a:extLst>
          </p:cNvPr>
          <p:cNvSpPr>
            <a:spLocks noChangeShapeType="1"/>
          </p:cNvSpPr>
          <p:nvPr/>
        </p:nvSpPr>
        <p:spPr bwMode="auto">
          <a:xfrm flipV="1">
            <a:off x="597809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6" name="Line 717">
            <a:extLst>
              <a:ext uri="{FF2B5EF4-FFF2-40B4-BE49-F238E27FC236}">
                <a16:creationId xmlns:a16="http://schemas.microsoft.com/office/drawing/2014/main" id="{8D37A273-2666-4D67-8CFB-9AEDA5DBC9AB}"/>
              </a:ext>
            </a:extLst>
          </p:cNvPr>
          <p:cNvSpPr>
            <a:spLocks noChangeShapeType="1"/>
          </p:cNvSpPr>
          <p:nvPr/>
        </p:nvSpPr>
        <p:spPr bwMode="auto">
          <a:xfrm flipV="1">
            <a:off x="597809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7" name="Freeform 718">
            <a:extLst>
              <a:ext uri="{FF2B5EF4-FFF2-40B4-BE49-F238E27FC236}">
                <a16:creationId xmlns:a16="http://schemas.microsoft.com/office/drawing/2014/main" id="{7B1D4F82-7B9F-4FEC-A78F-9861A332D02F}"/>
              </a:ext>
            </a:extLst>
          </p:cNvPr>
          <p:cNvSpPr>
            <a:spLocks/>
          </p:cNvSpPr>
          <p:nvPr/>
        </p:nvSpPr>
        <p:spPr bwMode="auto">
          <a:xfrm>
            <a:off x="5878084"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8" name="Freeform 719">
            <a:extLst>
              <a:ext uri="{FF2B5EF4-FFF2-40B4-BE49-F238E27FC236}">
                <a16:creationId xmlns:a16="http://schemas.microsoft.com/office/drawing/2014/main" id="{BFE9FDD1-48AF-4F1B-A2C5-B6430FA9D018}"/>
              </a:ext>
            </a:extLst>
          </p:cNvPr>
          <p:cNvSpPr>
            <a:spLocks/>
          </p:cNvSpPr>
          <p:nvPr/>
        </p:nvSpPr>
        <p:spPr bwMode="auto">
          <a:xfrm>
            <a:off x="5878084"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9" name="Line 720">
            <a:extLst>
              <a:ext uri="{FF2B5EF4-FFF2-40B4-BE49-F238E27FC236}">
                <a16:creationId xmlns:a16="http://schemas.microsoft.com/office/drawing/2014/main" id="{BD6D20A2-2C49-4D72-B230-3B112A7B266A}"/>
              </a:ext>
            </a:extLst>
          </p:cNvPr>
          <p:cNvSpPr>
            <a:spLocks noChangeShapeType="1"/>
          </p:cNvSpPr>
          <p:nvPr/>
        </p:nvSpPr>
        <p:spPr bwMode="auto">
          <a:xfrm flipV="1">
            <a:off x="6014609"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0" name="Line 721">
            <a:extLst>
              <a:ext uri="{FF2B5EF4-FFF2-40B4-BE49-F238E27FC236}">
                <a16:creationId xmlns:a16="http://schemas.microsoft.com/office/drawing/2014/main" id="{358F297B-1BFF-44F7-B163-4079357B322D}"/>
              </a:ext>
            </a:extLst>
          </p:cNvPr>
          <p:cNvSpPr>
            <a:spLocks noChangeShapeType="1"/>
          </p:cNvSpPr>
          <p:nvPr/>
        </p:nvSpPr>
        <p:spPr bwMode="auto">
          <a:xfrm flipV="1">
            <a:off x="6014609"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1" name="Freeform 722">
            <a:extLst>
              <a:ext uri="{FF2B5EF4-FFF2-40B4-BE49-F238E27FC236}">
                <a16:creationId xmlns:a16="http://schemas.microsoft.com/office/drawing/2014/main" id="{E572AAA9-1C40-4DA0-B747-0AEFE970A319}"/>
              </a:ext>
            </a:extLst>
          </p:cNvPr>
          <p:cNvSpPr>
            <a:spLocks/>
          </p:cNvSpPr>
          <p:nvPr/>
        </p:nvSpPr>
        <p:spPr bwMode="auto">
          <a:xfrm>
            <a:off x="5914597" y="3949417"/>
            <a:ext cx="271462" cy="204788"/>
          </a:xfrm>
          <a:custGeom>
            <a:avLst/>
            <a:gdLst>
              <a:gd name="T0" fmla="*/ 0 w 171"/>
              <a:gd name="T1" fmla="*/ 129 h 129"/>
              <a:gd name="T2" fmla="*/ 171 w 171"/>
              <a:gd name="T3" fmla="*/ 129 h 129"/>
              <a:gd name="T4" fmla="*/ 85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5"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2" name="Freeform 723">
            <a:extLst>
              <a:ext uri="{FF2B5EF4-FFF2-40B4-BE49-F238E27FC236}">
                <a16:creationId xmlns:a16="http://schemas.microsoft.com/office/drawing/2014/main" id="{D3594D97-3443-42F1-83DF-71560548C2BA}"/>
              </a:ext>
            </a:extLst>
          </p:cNvPr>
          <p:cNvSpPr>
            <a:spLocks/>
          </p:cNvSpPr>
          <p:nvPr/>
        </p:nvSpPr>
        <p:spPr bwMode="auto">
          <a:xfrm>
            <a:off x="5914597" y="3949417"/>
            <a:ext cx="271462" cy="204788"/>
          </a:xfrm>
          <a:custGeom>
            <a:avLst/>
            <a:gdLst>
              <a:gd name="T0" fmla="*/ 0 w 171"/>
              <a:gd name="T1" fmla="*/ 129 h 129"/>
              <a:gd name="T2" fmla="*/ 171 w 171"/>
              <a:gd name="T3" fmla="*/ 129 h 129"/>
              <a:gd name="T4" fmla="*/ 85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5"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3" name="Line 724">
            <a:extLst>
              <a:ext uri="{FF2B5EF4-FFF2-40B4-BE49-F238E27FC236}">
                <a16:creationId xmlns:a16="http://schemas.microsoft.com/office/drawing/2014/main" id="{317975D2-0D2A-439B-A0DD-C89F68BDA5B3}"/>
              </a:ext>
            </a:extLst>
          </p:cNvPr>
          <p:cNvSpPr>
            <a:spLocks noChangeShapeType="1"/>
          </p:cNvSpPr>
          <p:nvPr/>
        </p:nvSpPr>
        <p:spPr bwMode="auto">
          <a:xfrm flipV="1">
            <a:off x="6049534"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4" name="Line 725">
            <a:extLst>
              <a:ext uri="{FF2B5EF4-FFF2-40B4-BE49-F238E27FC236}">
                <a16:creationId xmlns:a16="http://schemas.microsoft.com/office/drawing/2014/main" id="{CD013801-8469-454B-8755-B7C148452895}"/>
              </a:ext>
            </a:extLst>
          </p:cNvPr>
          <p:cNvSpPr>
            <a:spLocks noChangeShapeType="1"/>
          </p:cNvSpPr>
          <p:nvPr/>
        </p:nvSpPr>
        <p:spPr bwMode="auto">
          <a:xfrm flipV="1">
            <a:off x="6049534"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5" name="Freeform 726">
            <a:extLst>
              <a:ext uri="{FF2B5EF4-FFF2-40B4-BE49-F238E27FC236}">
                <a16:creationId xmlns:a16="http://schemas.microsoft.com/office/drawing/2014/main" id="{42133E5C-A330-45A1-B214-F776DC96888E}"/>
              </a:ext>
            </a:extLst>
          </p:cNvPr>
          <p:cNvSpPr>
            <a:spLocks/>
          </p:cNvSpPr>
          <p:nvPr/>
        </p:nvSpPr>
        <p:spPr bwMode="auto">
          <a:xfrm>
            <a:off x="594952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6" name="Freeform 727">
            <a:extLst>
              <a:ext uri="{FF2B5EF4-FFF2-40B4-BE49-F238E27FC236}">
                <a16:creationId xmlns:a16="http://schemas.microsoft.com/office/drawing/2014/main" id="{C7D80174-D59B-422E-B786-B82C5F25B174}"/>
              </a:ext>
            </a:extLst>
          </p:cNvPr>
          <p:cNvSpPr>
            <a:spLocks/>
          </p:cNvSpPr>
          <p:nvPr/>
        </p:nvSpPr>
        <p:spPr bwMode="auto">
          <a:xfrm>
            <a:off x="5949522"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8" name="Line 728">
            <a:extLst>
              <a:ext uri="{FF2B5EF4-FFF2-40B4-BE49-F238E27FC236}">
                <a16:creationId xmlns:a16="http://schemas.microsoft.com/office/drawing/2014/main" id="{1E55F1DC-30B9-44CF-9C19-7DF472B41220}"/>
              </a:ext>
            </a:extLst>
          </p:cNvPr>
          <p:cNvSpPr>
            <a:spLocks noChangeShapeType="1"/>
          </p:cNvSpPr>
          <p:nvPr/>
        </p:nvSpPr>
        <p:spPr bwMode="auto">
          <a:xfrm flipV="1">
            <a:off x="608604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9" name="Line 729">
            <a:extLst>
              <a:ext uri="{FF2B5EF4-FFF2-40B4-BE49-F238E27FC236}">
                <a16:creationId xmlns:a16="http://schemas.microsoft.com/office/drawing/2014/main" id="{641AF6BD-5E1D-4D9F-9CD5-258DB4A6BF19}"/>
              </a:ext>
            </a:extLst>
          </p:cNvPr>
          <p:cNvSpPr>
            <a:spLocks noChangeShapeType="1"/>
          </p:cNvSpPr>
          <p:nvPr/>
        </p:nvSpPr>
        <p:spPr bwMode="auto">
          <a:xfrm flipV="1">
            <a:off x="608604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0" name="Freeform 730">
            <a:extLst>
              <a:ext uri="{FF2B5EF4-FFF2-40B4-BE49-F238E27FC236}">
                <a16:creationId xmlns:a16="http://schemas.microsoft.com/office/drawing/2014/main" id="{2B15FEA5-53C5-40AB-A183-4789BC00604D}"/>
              </a:ext>
            </a:extLst>
          </p:cNvPr>
          <p:cNvSpPr>
            <a:spLocks/>
          </p:cNvSpPr>
          <p:nvPr/>
        </p:nvSpPr>
        <p:spPr bwMode="auto">
          <a:xfrm>
            <a:off x="6386084"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1" name="Freeform 731">
            <a:extLst>
              <a:ext uri="{FF2B5EF4-FFF2-40B4-BE49-F238E27FC236}">
                <a16:creationId xmlns:a16="http://schemas.microsoft.com/office/drawing/2014/main" id="{83CF127C-4A1E-445F-8862-C3D04DB27B5D}"/>
              </a:ext>
            </a:extLst>
          </p:cNvPr>
          <p:cNvSpPr>
            <a:spLocks/>
          </p:cNvSpPr>
          <p:nvPr/>
        </p:nvSpPr>
        <p:spPr bwMode="auto">
          <a:xfrm>
            <a:off x="6386084"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2" name="Line 732">
            <a:extLst>
              <a:ext uri="{FF2B5EF4-FFF2-40B4-BE49-F238E27FC236}">
                <a16:creationId xmlns:a16="http://schemas.microsoft.com/office/drawing/2014/main" id="{C8058110-E33E-4CA2-AEBE-9CD2AEBF579B}"/>
              </a:ext>
            </a:extLst>
          </p:cNvPr>
          <p:cNvSpPr>
            <a:spLocks noChangeShapeType="1"/>
          </p:cNvSpPr>
          <p:nvPr/>
        </p:nvSpPr>
        <p:spPr bwMode="auto">
          <a:xfrm flipV="1">
            <a:off x="6522609"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3" name="Line 733">
            <a:extLst>
              <a:ext uri="{FF2B5EF4-FFF2-40B4-BE49-F238E27FC236}">
                <a16:creationId xmlns:a16="http://schemas.microsoft.com/office/drawing/2014/main" id="{B8397C4D-F663-48C4-9887-1868794F31CE}"/>
              </a:ext>
            </a:extLst>
          </p:cNvPr>
          <p:cNvSpPr>
            <a:spLocks noChangeShapeType="1"/>
          </p:cNvSpPr>
          <p:nvPr/>
        </p:nvSpPr>
        <p:spPr bwMode="auto">
          <a:xfrm flipV="1">
            <a:off x="6522609"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4" name="Freeform 734">
            <a:extLst>
              <a:ext uri="{FF2B5EF4-FFF2-40B4-BE49-F238E27FC236}">
                <a16:creationId xmlns:a16="http://schemas.microsoft.com/office/drawing/2014/main" id="{1A1B5204-D93E-4942-A574-E988C563E853}"/>
              </a:ext>
            </a:extLst>
          </p:cNvPr>
          <p:cNvSpPr>
            <a:spLocks/>
          </p:cNvSpPr>
          <p:nvPr/>
        </p:nvSpPr>
        <p:spPr bwMode="auto">
          <a:xfrm>
            <a:off x="642259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5" name="Freeform 735">
            <a:extLst>
              <a:ext uri="{FF2B5EF4-FFF2-40B4-BE49-F238E27FC236}">
                <a16:creationId xmlns:a16="http://schemas.microsoft.com/office/drawing/2014/main" id="{4C72F5F5-AB36-4D1B-9C9A-155092D2B545}"/>
              </a:ext>
            </a:extLst>
          </p:cNvPr>
          <p:cNvSpPr>
            <a:spLocks/>
          </p:cNvSpPr>
          <p:nvPr/>
        </p:nvSpPr>
        <p:spPr bwMode="auto">
          <a:xfrm>
            <a:off x="6422597" y="3949417"/>
            <a:ext cx="273050" cy="204788"/>
          </a:xfrm>
          <a:custGeom>
            <a:avLst/>
            <a:gdLst>
              <a:gd name="T0" fmla="*/ 0 w 172"/>
              <a:gd name="T1" fmla="*/ 129 h 129"/>
              <a:gd name="T2" fmla="*/ 172 w 172"/>
              <a:gd name="T3" fmla="*/ 129 h 129"/>
              <a:gd name="T4" fmla="*/ 86 w 172"/>
              <a:gd name="T5" fmla="*/ 0 h 129"/>
              <a:gd name="T6" fmla="*/ 0 w 172"/>
              <a:gd name="T7" fmla="*/ 129 h 129"/>
            </a:gdLst>
            <a:ahLst/>
            <a:cxnLst>
              <a:cxn ang="0">
                <a:pos x="T0" y="T1"/>
              </a:cxn>
              <a:cxn ang="0">
                <a:pos x="T2" y="T3"/>
              </a:cxn>
              <a:cxn ang="0">
                <a:pos x="T4" y="T5"/>
              </a:cxn>
              <a:cxn ang="0">
                <a:pos x="T6" y="T7"/>
              </a:cxn>
            </a:cxnLst>
            <a:rect l="0" t="0" r="r" b="b"/>
            <a:pathLst>
              <a:path w="172" h="129">
                <a:moveTo>
                  <a:pt x="0" y="129"/>
                </a:moveTo>
                <a:lnTo>
                  <a:pt x="172"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6" name="Line 736">
            <a:extLst>
              <a:ext uri="{FF2B5EF4-FFF2-40B4-BE49-F238E27FC236}">
                <a16:creationId xmlns:a16="http://schemas.microsoft.com/office/drawing/2014/main" id="{D14F1C77-6E01-4567-B0D5-B137FBC9D754}"/>
              </a:ext>
            </a:extLst>
          </p:cNvPr>
          <p:cNvSpPr>
            <a:spLocks noChangeShapeType="1"/>
          </p:cNvSpPr>
          <p:nvPr/>
        </p:nvSpPr>
        <p:spPr bwMode="auto">
          <a:xfrm flipV="1">
            <a:off x="6559122"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7" name="Line 737">
            <a:extLst>
              <a:ext uri="{FF2B5EF4-FFF2-40B4-BE49-F238E27FC236}">
                <a16:creationId xmlns:a16="http://schemas.microsoft.com/office/drawing/2014/main" id="{1E9AF232-DC96-4843-995E-05536E1D8386}"/>
              </a:ext>
            </a:extLst>
          </p:cNvPr>
          <p:cNvSpPr>
            <a:spLocks noChangeShapeType="1"/>
          </p:cNvSpPr>
          <p:nvPr/>
        </p:nvSpPr>
        <p:spPr bwMode="auto">
          <a:xfrm flipV="1">
            <a:off x="6559122"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8" name="Freeform 738">
            <a:extLst>
              <a:ext uri="{FF2B5EF4-FFF2-40B4-BE49-F238E27FC236}">
                <a16:creationId xmlns:a16="http://schemas.microsoft.com/office/drawing/2014/main" id="{C3007519-B6E4-4E4A-95B6-2541929DC9A7}"/>
              </a:ext>
            </a:extLst>
          </p:cNvPr>
          <p:cNvSpPr>
            <a:spLocks/>
          </p:cNvSpPr>
          <p:nvPr/>
        </p:nvSpPr>
        <p:spPr bwMode="auto">
          <a:xfrm>
            <a:off x="6459109"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9" name="Freeform 739">
            <a:extLst>
              <a:ext uri="{FF2B5EF4-FFF2-40B4-BE49-F238E27FC236}">
                <a16:creationId xmlns:a16="http://schemas.microsoft.com/office/drawing/2014/main" id="{E7CBD6C2-7991-4AC2-80BB-507C1037702F}"/>
              </a:ext>
            </a:extLst>
          </p:cNvPr>
          <p:cNvSpPr>
            <a:spLocks/>
          </p:cNvSpPr>
          <p:nvPr/>
        </p:nvSpPr>
        <p:spPr bwMode="auto">
          <a:xfrm>
            <a:off x="6459109"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0" name="Line 740">
            <a:extLst>
              <a:ext uri="{FF2B5EF4-FFF2-40B4-BE49-F238E27FC236}">
                <a16:creationId xmlns:a16="http://schemas.microsoft.com/office/drawing/2014/main" id="{061B70C0-8160-404A-9F65-ED8E1AFD9AEC}"/>
              </a:ext>
            </a:extLst>
          </p:cNvPr>
          <p:cNvSpPr>
            <a:spLocks noChangeShapeType="1"/>
          </p:cNvSpPr>
          <p:nvPr/>
        </p:nvSpPr>
        <p:spPr bwMode="auto">
          <a:xfrm flipV="1">
            <a:off x="6595634"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1" name="Line 741">
            <a:extLst>
              <a:ext uri="{FF2B5EF4-FFF2-40B4-BE49-F238E27FC236}">
                <a16:creationId xmlns:a16="http://schemas.microsoft.com/office/drawing/2014/main" id="{8D076160-9817-4A78-AC71-89808A4FCCBF}"/>
              </a:ext>
            </a:extLst>
          </p:cNvPr>
          <p:cNvSpPr>
            <a:spLocks noChangeShapeType="1"/>
          </p:cNvSpPr>
          <p:nvPr/>
        </p:nvSpPr>
        <p:spPr bwMode="auto">
          <a:xfrm flipV="1">
            <a:off x="6595634"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2" name="Freeform 742">
            <a:extLst>
              <a:ext uri="{FF2B5EF4-FFF2-40B4-BE49-F238E27FC236}">
                <a16:creationId xmlns:a16="http://schemas.microsoft.com/office/drawing/2014/main" id="{CB008AF5-6289-4545-A7DB-97BC5B9963D5}"/>
              </a:ext>
            </a:extLst>
          </p:cNvPr>
          <p:cNvSpPr>
            <a:spLocks/>
          </p:cNvSpPr>
          <p:nvPr/>
        </p:nvSpPr>
        <p:spPr bwMode="auto">
          <a:xfrm>
            <a:off x="6495622"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3" name="Freeform 743">
            <a:extLst>
              <a:ext uri="{FF2B5EF4-FFF2-40B4-BE49-F238E27FC236}">
                <a16:creationId xmlns:a16="http://schemas.microsoft.com/office/drawing/2014/main" id="{F6EA13D3-835B-4054-97BC-DE483AAF6FCF}"/>
              </a:ext>
            </a:extLst>
          </p:cNvPr>
          <p:cNvSpPr>
            <a:spLocks/>
          </p:cNvSpPr>
          <p:nvPr/>
        </p:nvSpPr>
        <p:spPr bwMode="auto">
          <a:xfrm>
            <a:off x="6495622" y="3949417"/>
            <a:ext cx="271462" cy="204788"/>
          </a:xfrm>
          <a:custGeom>
            <a:avLst/>
            <a:gdLst>
              <a:gd name="T0" fmla="*/ 0 w 171"/>
              <a:gd name="T1" fmla="*/ 129 h 129"/>
              <a:gd name="T2" fmla="*/ 171 w 171"/>
              <a:gd name="T3" fmla="*/ 129 h 129"/>
              <a:gd name="T4" fmla="*/ 86 w 171"/>
              <a:gd name="T5" fmla="*/ 0 h 129"/>
              <a:gd name="T6" fmla="*/ 0 w 171"/>
              <a:gd name="T7" fmla="*/ 129 h 129"/>
            </a:gdLst>
            <a:ahLst/>
            <a:cxnLst>
              <a:cxn ang="0">
                <a:pos x="T0" y="T1"/>
              </a:cxn>
              <a:cxn ang="0">
                <a:pos x="T2" y="T3"/>
              </a:cxn>
              <a:cxn ang="0">
                <a:pos x="T4" y="T5"/>
              </a:cxn>
              <a:cxn ang="0">
                <a:pos x="T6" y="T7"/>
              </a:cxn>
            </a:cxnLst>
            <a:rect l="0" t="0" r="r" b="b"/>
            <a:pathLst>
              <a:path w="171" h="129">
                <a:moveTo>
                  <a:pt x="0" y="129"/>
                </a:moveTo>
                <a:lnTo>
                  <a:pt x="171" y="129"/>
                </a:lnTo>
                <a:lnTo>
                  <a:pt x="86" y="0"/>
                </a:lnTo>
                <a:lnTo>
                  <a:pt x="0" y="129"/>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4" name="Line 744">
            <a:extLst>
              <a:ext uri="{FF2B5EF4-FFF2-40B4-BE49-F238E27FC236}">
                <a16:creationId xmlns:a16="http://schemas.microsoft.com/office/drawing/2014/main" id="{45DE1792-20C6-4EB7-9123-6471EC28E8FE}"/>
              </a:ext>
            </a:extLst>
          </p:cNvPr>
          <p:cNvSpPr>
            <a:spLocks noChangeShapeType="1"/>
          </p:cNvSpPr>
          <p:nvPr/>
        </p:nvSpPr>
        <p:spPr bwMode="auto">
          <a:xfrm flipV="1">
            <a:off x="6632147" y="4154205"/>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5" name="Line 745">
            <a:extLst>
              <a:ext uri="{FF2B5EF4-FFF2-40B4-BE49-F238E27FC236}">
                <a16:creationId xmlns:a16="http://schemas.microsoft.com/office/drawing/2014/main" id="{72F4C475-1A2A-4219-9C6A-DCDD1005E9A6}"/>
              </a:ext>
            </a:extLst>
          </p:cNvPr>
          <p:cNvSpPr>
            <a:spLocks noChangeShapeType="1"/>
          </p:cNvSpPr>
          <p:nvPr/>
        </p:nvSpPr>
        <p:spPr bwMode="auto">
          <a:xfrm flipV="1">
            <a:off x="6632147" y="3600167"/>
            <a:ext cx="0" cy="34925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6" name="Freeform 746">
            <a:extLst>
              <a:ext uri="{FF2B5EF4-FFF2-40B4-BE49-F238E27FC236}">
                <a16:creationId xmlns:a16="http://schemas.microsoft.com/office/drawing/2014/main" id="{B025D884-13C3-4C1C-8C1E-201CEFE1670C}"/>
              </a:ext>
            </a:extLst>
          </p:cNvPr>
          <p:cNvSpPr>
            <a:spLocks noEditPoints="1"/>
          </p:cNvSpPr>
          <p:nvPr/>
        </p:nvSpPr>
        <p:spPr bwMode="auto">
          <a:xfrm>
            <a:off x="2417334" y="4798730"/>
            <a:ext cx="69850" cy="241300"/>
          </a:xfrm>
          <a:custGeom>
            <a:avLst/>
            <a:gdLst>
              <a:gd name="T0" fmla="*/ 0 w 44"/>
              <a:gd name="T1" fmla="*/ 0 h 152"/>
              <a:gd name="T2" fmla="*/ 44 w 44"/>
              <a:gd name="T3" fmla="*/ 0 h 152"/>
              <a:gd name="T4" fmla="*/ 44 w 44"/>
              <a:gd name="T5" fmla="*/ 152 h 152"/>
              <a:gd name="T6" fmla="*/ 0 w 44"/>
              <a:gd name="T7" fmla="*/ 152 h 152"/>
              <a:gd name="T8" fmla="*/ 0 w 44"/>
              <a:gd name="T9" fmla="*/ 0 h 152"/>
              <a:gd name="T10" fmla="*/ 3 w 44"/>
              <a:gd name="T11" fmla="*/ 151 h 152"/>
              <a:gd name="T12" fmla="*/ 2 w 44"/>
              <a:gd name="T13" fmla="*/ 150 h 152"/>
              <a:gd name="T14" fmla="*/ 43 w 44"/>
              <a:gd name="T15" fmla="*/ 150 h 152"/>
              <a:gd name="T16" fmla="*/ 42 w 44"/>
              <a:gd name="T17" fmla="*/ 151 h 152"/>
              <a:gd name="T18" fmla="*/ 42 w 44"/>
              <a:gd name="T19" fmla="*/ 1 h 152"/>
              <a:gd name="T20" fmla="*/ 43 w 44"/>
              <a:gd name="T21" fmla="*/ 3 h 152"/>
              <a:gd name="T22" fmla="*/ 2 w 44"/>
              <a:gd name="T23" fmla="*/ 3 h 152"/>
              <a:gd name="T24" fmla="*/ 3 w 44"/>
              <a:gd name="T25" fmla="*/ 1 h 152"/>
              <a:gd name="T26" fmla="*/ 3 w 44"/>
              <a:gd name="T27" fmla="*/ 15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52">
                <a:moveTo>
                  <a:pt x="0" y="0"/>
                </a:moveTo>
                <a:lnTo>
                  <a:pt x="44" y="0"/>
                </a:lnTo>
                <a:lnTo>
                  <a:pt x="44" y="152"/>
                </a:lnTo>
                <a:lnTo>
                  <a:pt x="0" y="152"/>
                </a:lnTo>
                <a:lnTo>
                  <a:pt x="0" y="0"/>
                </a:lnTo>
                <a:close/>
                <a:moveTo>
                  <a:pt x="3" y="151"/>
                </a:moveTo>
                <a:lnTo>
                  <a:pt x="2" y="150"/>
                </a:lnTo>
                <a:lnTo>
                  <a:pt x="43" y="150"/>
                </a:lnTo>
                <a:lnTo>
                  <a:pt x="42" y="151"/>
                </a:lnTo>
                <a:lnTo>
                  <a:pt x="42" y="1"/>
                </a:lnTo>
                <a:lnTo>
                  <a:pt x="43" y="3"/>
                </a:lnTo>
                <a:lnTo>
                  <a:pt x="2" y="3"/>
                </a:lnTo>
                <a:lnTo>
                  <a:pt x="3" y="1"/>
                </a:lnTo>
                <a:lnTo>
                  <a:pt x="3"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7" name="Rectangle 747">
            <a:extLst>
              <a:ext uri="{FF2B5EF4-FFF2-40B4-BE49-F238E27FC236}">
                <a16:creationId xmlns:a16="http://schemas.microsoft.com/office/drawing/2014/main" id="{9ACD0834-1130-40EE-BACC-C885D5C85C3C}"/>
              </a:ext>
            </a:extLst>
          </p:cNvPr>
          <p:cNvSpPr>
            <a:spLocks noChangeArrowheads="1"/>
          </p:cNvSpPr>
          <p:nvPr/>
        </p:nvSpPr>
        <p:spPr bwMode="auto">
          <a:xfrm>
            <a:off x="2417334" y="4798730"/>
            <a:ext cx="69850" cy="241300"/>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8" name="Freeform 748">
            <a:extLst>
              <a:ext uri="{FF2B5EF4-FFF2-40B4-BE49-F238E27FC236}">
                <a16:creationId xmlns:a16="http://schemas.microsoft.com/office/drawing/2014/main" id="{7367461E-EDB4-4F8E-B5B2-AB8C78010FD4}"/>
              </a:ext>
            </a:extLst>
          </p:cNvPr>
          <p:cNvSpPr>
            <a:spLocks/>
          </p:cNvSpPr>
          <p:nvPr/>
        </p:nvSpPr>
        <p:spPr bwMode="auto">
          <a:xfrm>
            <a:off x="2420509" y="4800317"/>
            <a:ext cx="65087" cy="238125"/>
          </a:xfrm>
          <a:custGeom>
            <a:avLst/>
            <a:gdLst>
              <a:gd name="T0" fmla="*/ 1 w 41"/>
              <a:gd name="T1" fmla="*/ 150 h 150"/>
              <a:gd name="T2" fmla="*/ 0 w 41"/>
              <a:gd name="T3" fmla="*/ 149 h 150"/>
              <a:gd name="T4" fmla="*/ 41 w 41"/>
              <a:gd name="T5" fmla="*/ 149 h 150"/>
              <a:gd name="T6" fmla="*/ 40 w 41"/>
              <a:gd name="T7" fmla="*/ 150 h 150"/>
              <a:gd name="T8" fmla="*/ 40 w 41"/>
              <a:gd name="T9" fmla="*/ 0 h 150"/>
              <a:gd name="T10" fmla="*/ 41 w 41"/>
              <a:gd name="T11" fmla="*/ 2 h 150"/>
              <a:gd name="T12" fmla="*/ 0 w 41"/>
              <a:gd name="T13" fmla="*/ 2 h 150"/>
              <a:gd name="T14" fmla="*/ 1 w 41"/>
              <a:gd name="T15" fmla="*/ 0 h 150"/>
              <a:gd name="T16" fmla="*/ 1 w 41"/>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50">
                <a:moveTo>
                  <a:pt x="1" y="150"/>
                </a:moveTo>
                <a:lnTo>
                  <a:pt x="0" y="149"/>
                </a:lnTo>
                <a:lnTo>
                  <a:pt x="41" y="149"/>
                </a:lnTo>
                <a:lnTo>
                  <a:pt x="40" y="150"/>
                </a:lnTo>
                <a:lnTo>
                  <a:pt x="40" y="0"/>
                </a:lnTo>
                <a:lnTo>
                  <a:pt x="41" y="2"/>
                </a:lnTo>
                <a:lnTo>
                  <a:pt x="0" y="2"/>
                </a:lnTo>
                <a:lnTo>
                  <a:pt x="1" y="0"/>
                </a:lnTo>
                <a:lnTo>
                  <a:pt x="1" y="15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9" name="Freeform 749">
            <a:extLst>
              <a:ext uri="{FF2B5EF4-FFF2-40B4-BE49-F238E27FC236}">
                <a16:creationId xmlns:a16="http://schemas.microsoft.com/office/drawing/2014/main" id="{87388759-AF23-4D70-87EB-B732AFD3BDBC}"/>
              </a:ext>
            </a:extLst>
          </p:cNvPr>
          <p:cNvSpPr>
            <a:spLocks/>
          </p:cNvSpPr>
          <p:nvPr/>
        </p:nvSpPr>
        <p:spPr bwMode="auto">
          <a:xfrm>
            <a:off x="2055384" y="4919380"/>
            <a:ext cx="361950" cy="47625"/>
          </a:xfrm>
          <a:custGeom>
            <a:avLst/>
            <a:gdLst>
              <a:gd name="T0" fmla="*/ 228 w 228"/>
              <a:gd name="T1" fmla="*/ 0 h 30"/>
              <a:gd name="T2" fmla="*/ 162 w 228"/>
              <a:gd name="T3" fmla="*/ 0 h 30"/>
              <a:gd name="T4" fmla="*/ 162 w 228"/>
              <a:gd name="T5" fmla="*/ 30 h 30"/>
              <a:gd name="T6" fmla="*/ 0 w 228"/>
              <a:gd name="T7" fmla="*/ 30 h 30"/>
            </a:gdLst>
            <a:ahLst/>
            <a:cxnLst>
              <a:cxn ang="0">
                <a:pos x="T0" y="T1"/>
              </a:cxn>
              <a:cxn ang="0">
                <a:pos x="T2" y="T3"/>
              </a:cxn>
              <a:cxn ang="0">
                <a:pos x="T4" y="T5"/>
              </a:cxn>
              <a:cxn ang="0">
                <a:pos x="T6" y="T7"/>
              </a:cxn>
            </a:cxnLst>
            <a:rect l="0" t="0" r="r" b="b"/>
            <a:pathLst>
              <a:path w="228" h="30">
                <a:moveTo>
                  <a:pt x="228" y="0"/>
                </a:moveTo>
                <a:lnTo>
                  <a:pt x="162" y="0"/>
                </a:lnTo>
                <a:lnTo>
                  <a:pt x="162" y="30"/>
                </a:lnTo>
                <a:lnTo>
                  <a:pt x="0" y="30"/>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0" name="Rectangle 750">
            <a:extLst>
              <a:ext uri="{FF2B5EF4-FFF2-40B4-BE49-F238E27FC236}">
                <a16:creationId xmlns:a16="http://schemas.microsoft.com/office/drawing/2014/main" id="{E484A575-3F3B-4304-BC24-93584A84DD55}"/>
              </a:ext>
            </a:extLst>
          </p:cNvPr>
          <p:cNvSpPr>
            <a:spLocks noChangeArrowheads="1"/>
          </p:cNvSpPr>
          <p:nvPr/>
        </p:nvSpPr>
        <p:spPr bwMode="auto">
          <a:xfrm>
            <a:off x="2074434" y="4779680"/>
            <a:ext cx="192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0000"/>
                </a:solidFill>
                <a:effectLst/>
                <a:latin typeface="Arial" panose="020B0604020202020204" pitchFamily="34" charset="0"/>
              </a:rPr>
              <a:t>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1" name="Rectangle 751">
            <a:extLst>
              <a:ext uri="{FF2B5EF4-FFF2-40B4-BE49-F238E27FC236}">
                <a16:creationId xmlns:a16="http://schemas.microsoft.com/office/drawing/2014/main" id="{3A2F6A1D-E319-4D34-A931-0CB7DCB8EAB8}"/>
              </a:ext>
            </a:extLst>
          </p:cNvPr>
          <p:cNvSpPr>
            <a:spLocks noChangeArrowheads="1"/>
          </p:cNvSpPr>
          <p:nvPr/>
        </p:nvSpPr>
        <p:spPr bwMode="auto">
          <a:xfrm>
            <a:off x="1515634" y="4581242"/>
            <a:ext cx="2063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FF"/>
                </a:solidFill>
                <a:effectLst/>
                <a:latin typeface="Arial" panose="020B0604020202020204" pitchFamily="34" charset="0"/>
              </a:rPr>
              <a:t>RX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776" name="Picture 752">
            <a:extLst>
              <a:ext uri="{FF2B5EF4-FFF2-40B4-BE49-F238E27FC236}">
                <a16:creationId xmlns:a16="http://schemas.microsoft.com/office/drawing/2014/main" id="{BC12633E-CCCA-4587-9E87-E2FB25043C5F}"/>
              </a:ext>
            </a:extLst>
          </p:cNvPr>
          <p:cNvPicPr>
            <a:picLocks noChangeAspect="1" noChangeArrowheads="1"/>
          </p:cNvPicPr>
          <p:nvPr/>
        </p:nvPicPr>
        <p:blipFill>
          <a:blip r:embed="rId39" cstate="screen">
            <a:extLst>
              <a:ext uri="{28A0092B-C50C-407E-A947-70E740481C1C}">
                <a14:useLocalDpi xmlns:a14="http://schemas.microsoft.com/office/drawing/2010/main" val="0"/>
              </a:ext>
            </a:extLst>
          </a:blip>
          <a:srcRect/>
          <a:stretch>
            <a:fillRect/>
          </a:stretch>
        </p:blipFill>
        <p:spPr bwMode="auto">
          <a:xfrm>
            <a:off x="1817259" y="4031967"/>
            <a:ext cx="730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7" name="Picture 753">
            <a:extLst>
              <a:ext uri="{FF2B5EF4-FFF2-40B4-BE49-F238E27FC236}">
                <a16:creationId xmlns:a16="http://schemas.microsoft.com/office/drawing/2014/main" id="{EE7FDDA0-3E9B-4233-A9AB-EC14F5B80725}"/>
              </a:ext>
            </a:extLst>
          </p:cNvPr>
          <p:cNvPicPr>
            <a:picLocks noChangeAspect="1" noChangeArrowheads="1"/>
          </p:cNvPicPr>
          <p:nvPr/>
        </p:nvPicPr>
        <p:blipFill>
          <a:blip r:embed="rId40" cstate="screen">
            <a:extLst>
              <a:ext uri="{28A0092B-C50C-407E-A947-70E740481C1C}">
                <a14:useLocalDpi xmlns:a14="http://schemas.microsoft.com/office/drawing/2010/main" val="0"/>
              </a:ext>
            </a:extLst>
          </a:blip>
          <a:srcRect/>
          <a:stretch>
            <a:fillRect/>
          </a:stretch>
        </p:blipFill>
        <p:spPr bwMode="auto">
          <a:xfrm>
            <a:off x="1817259" y="4031967"/>
            <a:ext cx="7302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2" name="Rectangle 754">
            <a:extLst>
              <a:ext uri="{FF2B5EF4-FFF2-40B4-BE49-F238E27FC236}">
                <a16:creationId xmlns:a16="http://schemas.microsoft.com/office/drawing/2014/main" id="{D0032AD2-2EE3-4C7E-9FB0-81DDE44ECBF2}"/>
              </a:ext>
            </a:extLst>
          </p:cNvPr>
          <p:cNvSpPr>
            <a:spLocks noChangeArrowheads="1"/>
          </p:cNvSpPr>
          <p:nvPr/>
        </p:nvSpPr>
        <p:spPr bwMode="auto">
          <a:xfrm>
            <a:off x="4870022" y="2460342"/>
            <a:ext cx="635000" cy="19843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3" name="Rectangle 755">
            <a:extLst>
              <a:ext uri="{FF2B5EF4-FFF2-40B4-BE49-F238E27FC236}">
                <a16:creationId xmlns:a16="http://schemas.microsoft.com/office/drawing/2014/main" id="{A93BBC70-7477-4F53-B08D-D91D6B23D90D}"/>
              </a:ext>
            </a:extLst>
          </p:cNvPr>
          <p:cNvSpPr>
            <a:spLocks noChangeArrowheads="1"/>
          </p:cNvSpPr>
          <p:nvPr/>
        </p:nvSpPr>
        <p:spPr bwMode="auto">
          <a:xfrm>
            <a:off x="4870022" y="2460342"/>
            <a:ext cx="635000" cy="198438"/>
          </a:xfrm>
          <a:prstGeom prst="rect">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4" name="Rectangle 756">
            <a:extLst>
              <a:ext uri="{FF2B5EF4-FFF2-40B4-BE49-F238E27FC236}">
                <a16:creationId xmlns:a16="http://schemas.microsoft.com/office/drawing/2014/main" id="{19E54C8C-E2E2-4BAA-91D2-5CE6ACED3D38}"/>
              </a:ext>
            </a:extLst>
          </p:cNvPr>
          <p:cNvSpPr>
            <a:spLocks noChangeArrowheads="1"/>
          </p:cNvSpPr>
          <p:nvPr/>
        </p:nvSpPr>
        <p:spPr bwMode="auto">
          <a:xfrm>
            <a:off x="4974797" y="2473042"/>
            <a:ext cx="4889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FF0000"/>
                </a:solidFill>
                <a:effectLst/>
                <a:latin typeface="Roboto" panose="02000000000000000000" pitchFamily="2" charset="0"/>
              </a:rPr>
              <a:t>Mobile Phone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5" name="Rectangle 757">
            <a:extLst>
              <a:ext uri="{FF2B5EF4-FFF2-40B4-BE49-F238E27FC236}">
                <a16:creationId xmlns:a16="http://schemas.microsoft.com/office/drawing/2014/main" id="{3F099444-A5D1-4DD2-B42C-FFEBB8F60C07}"/>
              </a:ext>
            </a:extLst>
          </p:cNvPr>
          <p:cNvSpPr>
            <a:spLocks noChangeArrowheads="1"/>
          </p:cNvSpPr>
          <p:nvPr/>
        </p:nvSpPr>
        <p:spPr bwMode="auto">
          <a:xfrm>
            <a:off x="5076397" y="2561942"/>
            <a:ext cx="2548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FF0000"/>
                </a:solidFill>
                <a:effectLst/>
                <a:latin typeface="Roboto" panose="02000000000000000000" pitchFamily="2" charset="0"/>
              </a:rPr>
              <a:t>Module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6" name="Rectangle 758">
            <a:extLst>
              <a:ext uri="{FF2B5EF4-FFF2-40B4-BE49-F238E27FC236}">
                <a16:creationId xmlns:a16="http://schemas.microsoft.com/office/drawing/2014/main" id="{C02D90AA-66DB-4F73-AA39-62E147D06E23}"/>
              </a:ext>
            </a:extLst>
          </p:cNvPr>
          <p:cNvSpPr>
            <a:spLocks noChangeArrowheads="1"/>
          </p:cNvSpPr>
          <p:nvPr/>
        </p:nvSpPr>
        <p:spPr bwMode="auto">
          <a:xfrm>
            <a:off x="5141484" y="2057117"/>
            <a:ext cx="382587" cy="150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7" name="Rectangle 759">
            <a:extLst>
              <a:ext uri="{FF2B5EF4-FFF2-40B4-BE49-F238E27FC236}">
                <a16:creationId xmlns:a16="http://schemas.microsoft.com/office/drawing/2014/main" id="{071270F0-B496-4A50-98E6-4510E7213583}"/>
              </a:ext>
            </a:extLst>
          </p:cNvPr>
          <p:cNvSpPr>
            <a:spLocks noChangeArrowheads="1"/>
          </p:cNvSpPr>
          <p:nvPr/>
        </p:nvSpPr>
        <p:spPr bwMode="auto">
          <a:xfrm>
            <a:off x="5170059" y="2068230"/>
            <a:ext cx="2196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0000"/>
                </a:solidFill>
                <a:effectLst/>
                <a:latin typeface="Roboto" panose="02000000000000000000" pitchFamily="2" charset="0"/>
              </a:rPr>
              <a:t>AUT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8" name="Line 760">
            <a:extLst>
              <a:ext uri="{FF2B5EF4-FFF2-40B4-BE49-F238E27FC236}">
                <a16:creationId xmlns:a16="http://schemas.microsoft.com/office/drawing/2014/main" id="{C0521AEF-42A8-4D7D-995E-48E8A53F234C}"/>
              </a:ext>
            </a:extLst>
          </p:cNvPr>
          <p:cNvSpPr>
            <a:spLocks noChangeShapeType="1"/>
          </p:cNvSpPr>
          <p:nvPr/>
        </p:nvSpPr>
        <p:spPr bwMode="auto">
          <a:xfrm flipH="1">
            <a:off x="3688922" y="5100355"/>
            <a:ext cx="2360612" cy="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9" name="Freeform 761">
            <a:extLst>
              <a:ext uri="{FF2B5EF4-FFF2-40B4-BE49-F238E27FC236}">
                <a16:creationId xmlns:a16="http://schemas.microsoft.com/office/drawing/2014/main" id="{DFC64554-1CC8-49EC-B4B5-7E438B9A048B}"/>
              </a:ext>
            </a:extLst>
          </p:cNvPr>
          <p:cNvSpPr>
            <a:spLocks noEditPoints="1"/>
          </p:cNvSpPr>
          <p:nvPr/>
        </p:nvSpPr>
        <p:spPr bwMode="auto">
          <a:xfrm>
            <a:off x="5324047" y="4557430"/>
            <a:ext cx="1362075" cy="542925"/>
          </a:xfrm>
          <a:custGeom>
            <a:avLst/>
            <a:gdLst>
              <a:gd name="T0" fmla="*/ 457 w 858"/>
              <a:gd name="T1" fmla="*/ 342 h 342"/>
              <a:gd name="T2" fmla="*/ 457 w 858"/>
              <a:gd name="T3" fmla="*/ 57 h 342"/>
              <a:gd name="T4" fmla="*/ 457 w 858"/>
              <a:gd name="T5" fmla="*/ 57 h 342"/>
              <a:gd name="T6" fmla="*/ 858 w 858"/>
              <a:gd name="T7" fmla="*/ 57 h 342"/>
              <a:gd name="T8" fmla="*/ 858 w 858"/>
              <a:gd name="T9" fmla="*/ 0 h 342"/>
              <a:gd name="T10" fmla="*/ 457 w 858"/>
              <a:gd name="T11" fmla="*/ 57 h 342"/>
              <a:gd name="T12" fmla="*/ 0 w 858"/>
              <a:gd name="T13" fmla="*/ 57 h 342"/>
              <a:gd name="T14" fmla="*/ 0 w 858"/>
              <a:gd name="T15" fmla="*/ 0 h 342"/>
              <a:gd name="T16" fmla="*/ 457 w 858"/>
              <a:gd name="T17" fmla="*/ 57 h 342"/>
              <a:gd name="T18" fmla="*/ 457 w 858"/>
              <a:gd name="T19" fmla="*/ 114 h 342"/>
              <a:gd name="T20" fmla="*/ 457 w 858"/>
              <a:gd name="T21" fmla="*/ 57 h 342"/>
              <a:gd name="T22" fmla="*/ 457 w 858"/>
              <a:gd name="T23" fmla="*/ 114 h 342"/>
              <a:gd name="T24" fmla="*/ 457 w 858"/>
              <a:gd name="T25" fmla="*/ 57 h 342"/>
              <a:gd name="T26" fmla="*/ 457 w 858"/>
              <a:gd name="T27" fmla="*/ 114 h 342"/>
              <a:gd name="T28" fmla="*/ 457 w 858"/>
              <a:gd name="T29" fmla="*/ 57 h 342"/>
              <a:gd name="T30" fmla="*/ 457 w 858"/>
              <a:gd name="T31" fmla="*/ 11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8" h="342">
                <a:moveTo>
                  <a:pt x="457" y="342"/>
                </a:moveTo>
                <a:lnTo>
                  <a:pt x="457" y="57"/>
                </a:lnTo>
                <a:moveTo>
                  <a:pt x="457" y="57"/>
                </a:moveTo>
                <a:lnTo>
                  <a:pt x="858" y="57"/>
                </a:lnTo>
                <a:lnTo>
                  <a:pt x="858" y="0"/>
                </a:lnTo>
                <a:moveTo>
                  <a:pt x="457" y="57"/>
                </a:moveTo>
                <a:lnTo>
                  <a:pt x="0" y="57"/>
                </a:lnTo>
                <a:lnTo>
                  <a:pt x="0" y="0"/>
                </a:lnTo>
                <a:moveTo>
                  <a:pt x="457" y="57"/>
                </a:moveTo>
                <a:lnTo>
                  <a:pt x="457" y="114"/>
                </a:lnTo>
                <a:moveTo>
                  <a:pt x="457" y="57"/>
                </a:moveTo>
                <a:lnTo>
                  <a:pt x="457" y="114"/>
                </a:lnTo>
                <a:moveTo>
                  <a:pt x="457" y="57"/>
                </a:moveTo>
                <a:lnTo>
                  <a:pt x="457" y="114"/>
                </a:lnTo>
                <a:moveTo>
                  <a:pt x="457" y="57"/>
                </a:moveTo>
                <a:lnTo>
                  <a:pt x="457" y="114"/>
                </a:lnTo>
              </a:path>
            </a:pathLst>
          </a:custGeom>
          <a:noFill/>
          <a:ln w="4763"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86" name="Picture 762">
            <a:extLst>
              <a:ext uri="{FF2B5EF4-FFF2-40B4-BE49-F238E27FC236}">
                <a16:creationId xmlns:a16="http://schemas.microsoft.com/office/drawing/2014/main" id="{B0AB2D97-B769-45B5-AE7D-F8F8C4E9273E}"/>
              </a:ext>
            </a:extLst>
          </p:cNvPr>
          <p:cNvPicPr>
            <a:picLocks noChangeAspect="1" noChangeArrowheads="1"/>
          </p:cNvPicPr>
          <p:nvPr/>
        </p:nvPicPr>
        <p:blipFill>
          <a:blip r:embed="rId41" cstate="screen">
            <a:extLst>
              <a:ext uri="{28A0092B-C50C-407E-A947-70E740481C1C}">
                <a14:useLocalDpi xmlns:a14="http://schemas.microsoft.com/office/drawing/2010/main" val="0"/>
              </a:ext>
            </a:extLst>
          </a:blip>
          <a:srcRect/>
          <a:stretch>
            <a:fillRect/>
          </a:stretch>
        </p:blipFill>
        <p:spPr bwMode="auto">
          <a:xfrm>
            <a:off x="347234" y="4466942"/>
            <a:ext cx="8366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7" name="Picture 763">
            <a:extLst>
              <a:ext uri="{FF2B5EF4-FFF2-40B4-BE49-F238E27FC236}">
                <a16:creationId xmlns:a16="http://schemas.microsoft.com/office/drawing/2014/main" id="{062CAF90-1E9F-4FD3-B057-73F0CF4875D2}"/>
              </a:ext>
            </a:extLst>
          </p:cNvPr>
          <p:cNvPicPr>
            <a:picLocks noChangeAspect="1" noChangeArrowheads="1"/>
          </p:cNvPicPr>
          <p:nvPr/>
        </p:nvPicPr>
        <p:blipFill>
          <a:blip r:embed="rId42" cstate="screen">
            <a:extLst>
              <a:ext uri="{28A0092B-C50C-407E-A947-70E740481C1C}">
                <a14:useLocalDpi xmlns:a14="http://schemas.microsoft.com/office/drawing/2010/main" val="0"/>
              </a:ext>
            </a:extLst>
          </a:blip>
          <a:srcRect/>
          <a:stretch>
            <a:fillRect/>
          </a:stretch>
        </p:blipFill>
        <p:spPr bwMode="auto">
          <a:xfrm>
            <a:off x="347234" y="4466942"/>
            <a:ext cx="8366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 name="Picture 764">
            <a:extLst>
              <a:ext uri="{FF2B5EF4-FFF2-40B4-BE49-F238E27FC236}">
                <a16:creationId xmlns:a16="http://schemas.microsoft.com/office/drawing/2014/main" id="{6F93CC02-6806-4865-AB23-653295867753}"/>
              </a:ext>
            </a:extLst>
          </p:cNvPr>
          <p:cNvPicPr>
            <a:picLocks noChangeAspect="1" noChangeArrowheads="1"/>
          </p:cNvPicPr>
          <p:nvPr/>
        </p:nvPicPr>
        <p:blipFill>
          <a:blip r:embed="rId43" cstate="screen">
            <a:extLst>
              <a:ext uri="{28A0092B-C50C-407E-A947-70E740481C1C}">
                <a14:useLocalDpi xmlns:a14="http://schemas.microsoft.com/office/drawing/2010/main" val="0"/>
              </a:ext>
            </a:extLst>
          </a:blip>
          <a:srcRect/>
          <a:stretch>
            <a:fillRect/>
          </a:stretch>
        </p:blipFill>
        <p:spPr bwMode="auto">
          <a:xfrm>
            <a:off x="1841072" y="3889092"/>
            <a:ext cx="5476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9" name="Picture 765">
            <a:extLst>
              <a:ext uri="{FF2B5EF4-FFF2-40B4-BE49-F238E27FC236}">
                <a16:creationId xmlns:a16="http://schemas.microsoft.com/office/drawing/2014/main" id="{12BF79D0-C4D5-4367-8D68-A37D59F5AD38}"/>
              </a:ext>
            </a:extLst>
          </p:cNvPr>
          <p:cNvPicPr>
            <a:picLocks noChangeAspect="1" noChangeArrowheads="1"/>
          </p:cNvPicPr>
          <p:nvPr/>
        </p:nvPicPr>
        <p:blipFill>
          <a:blip r:embed="rId44" cstate="screen">
            <a:extLst>
              <a:ext uri="{28A0092B-C50C-407E-A947-70E740481C1C}">
                <a14:useLocalDpi xmlns:a14="http://schemas.microsoft.com/office/drawing/2010/main" val="0"/>
              </a:ext>
            </a:extLst>
          </a:blip>
          <a:srcRect/>
          <a:stretch>
            <a:fillRect/>
          </a:stretch>
        </p:blipFill>
        <p:spPr bwMode="auto">
          <a:xfrm>
            <a:off x="1841072" y="3889092"/>
            <a:ext cx="5476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0" name="Picture 766">
            <a:extLst>
              <a:ext uri="{FF2B5EF4-FFF2-40B4-BE49-F238E27FC236}">
                <a16:creationId xmlns:a16="http://schemas.microsoft.com/office/drawing/2014/main" id="{F6034A1C-8653-47E4-8181-7317E37E40CC}"/>
              </a:ext>
            </a:extLst>
          </p:cNvPr>
          <p:cNvPicPr>
            <a:picLocks noChangeAspect="1" noChangeArrowheads="1"/>
          </p:cNvPicPr>
          <p:nvPr/>
        </p:nvPicPr>
        <p:blipFill>
          <a:blip r:embed="rId45" cstate="screen">
            <a:extLst>
              <a:ext uri="{28A0092B-C50C-407E-A947-70E740481C1C}">
                <a14:useLocalDpi xmlns:a14="http://schemas.microsoft.com/office/drawing/2010/main" val="0"/>
              </a:ext>
            </a:extLst>
          </a:blip>
          <a:srcRect/>
          <a:stretch>
            <a:fillRect/>
          </a:stretch>
        </p:blipFill>
        <p:spPr bwMode="auto">
          <a:xfrm>
            <a:off x="347234" y="4366930"/>
            <a:ext cx="40322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1" name="Picture 767">
            <a:extLst>
              <a:ext uri="{FF2B5EF4-FFF2-40B4-BE49-F238E27FC236}">
                <a16:creationId xmlns:a16="http://schemas.microsoft.com/office/drawing/2014/main" id="{839F56FC-4281-4CF0-B28E-9043D4D4DEC8}"/>
              </a:ext>
            </a:extLst>
          </p:cNvPr>
          <p:cNvPicPr>
            <a:picLocks noChangeAspect="1" noChangeArrowheads="1"/>
          </p:cNvPicPr>
          <p:nvPr/>
        </p:nvPicPr>
        <p:blipFill>
          <a:blip r:embed="rId46" cstate="screen">
            <a:extLst>
              <a:ext uri="{28A0092B-C50C-407E-A947-70E740481C1C}">
                <a14:useLocalDpi xmlns:a14="http://schemas.microsoft.com/office/drawing/2010/main" val="0"/>
              </a:ext>
            </a:extLst>
          </a:blip>
          <a:srcRect/>
          <a:stretch>
            <a:fillRect/>
          </a:stretch>
        </p:blipFill>
        <p:spPr bwMode="auto">
          <a:xfrm>
            <a:off x="347234" y="4366930"/>
            <a:ext cx="40322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59348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B8E5283-64FC-46E9-B4A3-AF7265ADEE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AB4C976-9FEC-4ED7-BDDD-B0F17FC98FC7}"/>
              </a:ext>
            </a:extLst>
          </p:cNvPr>
          <p:cNvSpPr/>
          <p:nvPr/>
        </p:nvSpPr>
        <p:spPr>
          <a:xfrm>
            <a:off x="338281" y="2515017"/>
            <a:ext cx="1605148" cy="89159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a:solidFill>
                  <a:srgbClr val="002060"/>
                </a:solidFill>
                <a:ea typeface="华文新魏" panose="02010800040101010101" pitchFamily="2" charset="-122"/>
              </a:rPr>
              <a:t>Base Station</a:t>
            </a:r>
          </a:p>
          <a:p>
            <a:pPr algn="ctr"/>
            <a:r>
              <a:rPr lang="en-US" altLang="zh-CN">
                <a:solidFill>
                  <a:srgbClr val="002060"/>
                </a:solidFill>
                <a:ea typeface="华文新魏" panose="02010800040101010101" pitchFamily="2" charset="-122"/>
              </a:rPr>
              <a:t>Emulator (BSE)</a:t>
            </a:r>
            <a:endParaRPr lang="zh-CN" altLang="en-US">
              <a:solidFill>
                <a:srgbClr val="002060"/>
              </a:solidFill>
              <a:ea typeface="华文新魏" panose="02010800040101010101" pitchFamily="2" charset="-122"/>
            </a:endParaRPr>
          </a:p>
        </p:txBody>
      </p:sp>
      <p:cxnSp>
        <p:nvCxnSpPr>
          <p:cNvPr id="5" name="直接连接符 4">
            <a:extLst>
              <a:ext uri="{FF2B5EF4-FFF2-40B4-BE49-F238E27FC236}">
                <a16:creationId xmlns:a16="http://schemas.microsoft.com/office/drawing/2014/main" id="{EF55AA49-C9CD-46C2-AB8C-C6D4646CDA39}"/>
              </a:ext>
            </a:extLst>
          </p:cNvPr>
          <p:cNvCxnSpPr/>
          <p:nvPr/>
        </p:nvCxnSpPr>
        <p:spPr>
          <a:xfrm>
            <a:off x="1943430" y="2938330"/>
            <a:ext cx="4713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A4C04CA7-8EF5-4C23-937E-6BBA72F5D5F1}"/>
              </a:ext>
            </a:extLst>
          </p:cNvPr>
          <p:cNvCxnSpPr/>
          <p:nvPr/>
        </p:nvCxnSpPr>
        <p:spPr>
          <a:xfrm>
            <a:off x="1943430" y="3056241"/>
            <a:ext cx="4713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413A3424-3B09-4231-A6A0-D0397973039E}"/>
              </a:ext>
            </a:extLst>
          </p:cNvPr>
          <p:cNvGrpSpPr/>
          <p:nvPr/>
        </p:nvGrpSpPr>
        <p:grpSpPr>
          <a:xfrm>
            <a:off x="2411695" y="2507435"/>
            <a:ext cx="2009671" cy="891591"/>
            <a:chOff x="4385463" y="2442058"/>
            <a:chExt cx="2009671" cy="891591"/>
          </a:xfrm>
        </p:grpSpPr>
        <p:sp>
          <p:nvSpPr>
            <p:cNvPr id="8" name="矩形 7">
              <a:extLst>
                <a:ext uri="{FF2B5EF4-FFF2-40B4-BE49-F238E27FC236}">
                  <a16:creationId xmlns:a16="http://schemas.microsoft.com/office/drawing/2014/main" id="{DE4A13C2-02F9-448A-8BB6-D850E5368679}"/>
                </a:ext>
              </a:extLst>
            </p:cNvPr>
            <p:cNvSpPr/>
            <p:nvPr/>
          </p:nvSpPr>
          <p:spPr>
            <a:xfrm>
              <a:off x="4385463" y="2442058"/>
              <a:ext cx="1368361" cy="8915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a:solidFill>
                    <a:srgbClr val="002060"/>
                  </a:solidFill>
                  <a:ea typeface="华文新魏" panose="02010800040101010101" pitchFamily="2" charset="-122"/>
                </a:rPr>
                <a:t>Channel </a:t>
              </a:r>
            </a:p>
            <a:p>
              <a:pPr algn="ctr"/>
              <a:r>
                <a:rPr lang="en-US" altLang="zh-CN">
                  <a:solidFill>
                    <a:srgbClr val="002060"/>
                  </a:solidFill>
                  <a:ea typeface="华文新魏" panose="02010800040101010101" pitchFamily="2" charset="-122"/>
                </a:rPr>
                <a:t>Emulator</a:t>
              </a:r>
              <a:endParaRPr lang="zh-CN" altLang="en-US">
                <a:solidFill>
                  <a:srgbClr val="002060"/>
                </a:solidFill>
                <a:ea typeface="华文新魏" panose="02010800040101010101" pitchFamily="2" charset="-122"/>
              </a:endParaRPr>
            </a:p>
          </p:txBody>
        </p:sp>
        <p:cxnSp>
          <p:nvCxnSpPr>
            <p:cNvPr id="9" name="直接连接符 8">
              <a:extLst>
                <a:ext uri="{FF2B5EF4-FFF2-40B4-BE49-F238E27FC236}">
                  <a16:creationId xmlns:a16="http://schemas.microsoft.com/office/drawing/2014/main" id="{A157C2FA-ACFB-4807-AF67-BBA8A9F520BD}"/>
                </a:ext>
              </a:extLst>
            </p:cNvPr>
            <p:cNvCxnSpPr>
              <a:cxnSpLocks/>
            </p:cNvCxnSpPr>
            <p:nvPr/>
          </p:nvCxnSpPr>
          <p:spPr>
            <a:xfrm>
              <a:off x="5753824" y="2604451"/>
              <a:ext cx="6413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DA3AC03-F4B7-4F93-B9B2-2F3F71B339B0}"/>
                </a:ext>
              </a:extLst>
            </p:cNvPr>
            <p:cNvCxnSpPr>
              <a:cxnSpLocks/>
            </p:cNvCxnSpPr>
            <p:nvPr/>
          </p:nvCxnSpPr>
          <p:spPr>
            <a:xfrm>
              <a:off x="5753824" y="3194599"/>
              <a:ext cx="6413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矩形 11">
            <a:extLst>
              <a:ext uri="{FF2B5EF4-FFF2-40B4-BE49-F238E27FC236}">
                <a16:creationId xmlns:a16="http://schemas.microsoft.com/office/drawing/2014/main" id="{FA15095A-A642-4C17-A97E-6A942D86D359}"/>
              </a:ext>
            </a:extLst>
          </p:cNvPr>
          <p:cNvSpPr/>
          <p:nvPr/>
        </p:nvSpPr>
        <p:spPr>
          <a:xfrm>
            <a:off x="399490" y="4512932"/>
            <a:ext cx="2540385" cy="1569660"/>
          </a:xfrm>
          <a:prstGeom prst="rect">
            <a:avLst/>
          </a:prstGeom>
          <a:noFill/>
        </p:spPr>
        <p:txBody>
          <a:bodyPr wrap="square" lIns="91440" tIns="45720" rIns="91440" bIns="45720">
            <a:spAutoFit/>
          </a:bodyPr>
          <a:lstStyle/>
          <a:p>
            <a:r>
              <a:rPr lang="en-US" altLang="zh-CN" sz="1600" b="1">
                <a:ea typeface="+mj-ea"/>
              </a:rPr>
              <a:t>2x2 MIMO test steps:</a:t>
            </a:r>
          </a:p>
          <a:p>
            <a:pPr marL="457200" indent="-457200">
              <a:buFont typeface="+mj-lt"/>
              <a:buAutoNum type="arabicPeriod"/>
            </a:pPr>
            <a:r>
              <a:rPr lang="en-US" altLang="zh-CN" sz="1600">
                <a:ea typeface="+mj-ea"/>
              </a:rPr>
              <a:t>Antenna patterns measurement   </a:t>
            </a:r>
          </a:p>
          <a:p>
            <a:pPr marL="457200" indent="-457200">
              <a:buFont typeface="+mj-lt"/>
              <a:buAutoNum type="arabicPeriod"/>
            </a:pPr>
            <a:r>
              <a:rPr lang="en-US" altLang="zh-CN" sz="1600">
                <a:ea typeface="+mj-ea"/>
              </a:rPr>
              <a:t>OTA Throughput Measurement</a:t>
            </a:r>
            <a:endParaRPr lang="zh-CN" altLang="en-US" sz="1600">
              <a:ea typeface="+mj-ea"/>
            </a:endParaRPr>
          </a:p>
          <a:p>
            <a:endParaRPr lang="en-US" altLang="zh-CN" sz="1600">
              <a:ea typeface="+mj-ea"/>
            </a:endParaRPr>
          </a:p>
        </p:txBody>
      </p:sp>
      <p:cxnSp>
        <p:nvCxnSpPr>
          <p:cNvPr id="13" name="直接连接符 12">
            <a:extLst>
              <a:ext uri="{FF2B5EF4-FFF2-40B4-BE49-F238E27FC236}">
                <a16:creationId xmlns:a16="http://schemas.microsoft.com/office/drawing/2014/main" id="{A3FCC473-F09E-4BF8-9706-6EA9897094C0}"/>
              </a:ext>
            </a:extLst>
          </p:cNvPr>
          <p:cNvCxnSpPr>
            <a:cxnSpLocks/>
          </p:cNvCxnSpPr>
          <p:nvPr/>
        </p:nvCxnSpPr>
        <p:spPr>
          <a:xfrm>
            <a:off x="1943430" y="2938330"/>
            <a:ext cx="4713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A160CB79-BC1D-410F-8FE3-749D366642DF}"/>
              </a:ext>
            </a:extLst>
          </p:cNvPr>
          <p:cNvSpPr/>
          <p:nvPr/>
        </p:nvSpPr>
        <p:spPr>
          <a:xfrm>
            <a:off x="2414775" y="3411530"/>
            <a:ext cx="1365282" cy="6718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a:solidFill>
                  <a:srgbClr val="002060"/>
                </a:solidFill>
                <a:ea typeface="华文新魏" panose="02010800040101010101" pitchFamily="2" charset="-122"/>
              </a:rPr>
              <a:t>Antenna patterns</a:t>
            </a:r>
            <a:endParaRPr lang="zh-CN" altLang="en-US">
              <a:solidFill>
                <a:srgbClr val="002060"/>
              </a:solidFill>
              <a:ea typeface="华文新魏" panose="02010800040101010101" pitchFamily="2" charset="-122"/>
            </a:endParaRPr>
          </a:p>
        </p:txBody>
      </p:sp>
      <p:sp>
        <p:nvSpPr>
          <p:cNvPr id="16" name="矩形: 圆角 15">
            <a:extLst>
              <a:ext uri="{FF2B5EF4-FFF2-40B4-BE49-F238E27FC236}">
                <a16:creationId xmlns:a16="http://schemas.microsoft.com/office/drawing/2014/main" id="{9A655D13-4F1C-4FE6-8B7E-8FC4153F9C74}"/>
              </a:ext>
            </a:extLst>
          </p:cNvPr>
          <p:cNvSpPr/>
          <p:nvPr/>
        </p:nvSpPr>
        <p:spPr>
          <a:xfrm>
            <a:off x="9304031" y="2593383"/>
            <a:ext cx="2553723" cy="1188211"/>
          </a:xfrm>
          <a:prstGeom prst="roundRect">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2A7AE972-62C9-4F45-8E4A-6FC99B6AB680}"/>
              </a:ext>
            </a:extLst>
          </p:cNvPr>
          <p:cNvSpPr/>
          <p:nvPr/>
        </p:nvSpPr>
        <p:spPr>
          <a:xfrm>
            <a:off x="9508818" y="2690276"/>
            <a:ext cx="905474" cy="3852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a:solidFill>
                  <a:srgbClr val="002060"/>
                </a:solidFill>
                <a:ea typeface="华文楷体" panose="02010600040101010101" pitchFamily="2" charset="-122"/>
              </a:rPr>
              <a:t>Recv1</a:t>
            </a:r>
            <a:endParaRPr lang="zh-CN" altLang="en-US"/>
          </a:p>
        </p:txBody>
      </p:sp>
      <p:sp>
        <p:nvSpPr>
          <p:cNvPr id="18" name="矩形 17">
            <a:extLst>
              <a:ext uri="{FF2B5EF4-FFF2-40B4-BE49-F238E27FC236}">
                <a16:creationId xmlns:a16="http://schemas.microsoft.com/office/drawing/2014/main" id="{F9821CB3-F81F-4BD1-89F5-A6746758AC1B}"/>
              </a:ext>
            </a:extLst>
          </p:cNvPr>
          <p:cNvSpPr/>
          <p:nvPr/>
        </p:nvSpPr>
        <p:spPr>
          <a:xfrm>
            <a:off x="9508818" y="3250209"/>
            <a:ext cx="905474" cy="3852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a:solidFill>
                  <a:srgbClr val="002060"/>
                </a:solidFill>
                <a:ea typeface="华文楷体" panose="02010600040101010101" pitchFamily="2" charset="-122"/>
              </a:rPr>
              <a:t>Recv2</a:t>
            </a:r>
            <a:endParaRPr lang="zh-CN" altLang="en-US" b="1">
              <a:solidFill>
                <a:srgbClr val="002060"/>
              </a:solidFill>
              <a:ea typeface="华文楷体" panose="02010600040101010101" pitchFamily="2" charset="-122"/>
            </a:endParaRPr>
          </a:p>
        </p:txBody>
      </p:sp>
      <p:cxnSp>
        <p:nvCxnSpPr>
          <p:cNvPr id="19" name="直接连接符 18">
            <a:extLst>
              <a:ext uri="{FF2B5EF4-FFF2-40B4-BE49-F238E27FC236}">
                <a16:creationId xmlns:a16="http://schemas.microsoft.com/office/drawing/2014/main" id="{9CACB03E-30C8-4F0E-B4E7-35E9786B77C2}"/>
              </a:ext>
            </a:extLst>
          </p:cNvPr>
          <p:cNvCxnSpPr>
            <a:cxnSpLocks/>
            <a:stCxn id="17" idx="1"/>
          </p:cNvCxnSpPr>
          <p:nvPr/>
        </p:nvCxnSpPr>
        <p:spPr>
          <a:xfrm flipH="1">
            <a:off x="9304030" y="2882883"/>
            <a:ext cx="20478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7FEC8453-1135-4C7A-A482-AA9E906EA910}"/>
              </a:ext>
            </a:extLst>
          </p:cNvPr>
          <p:cNvCxnSpPr>
            <a:cxnSpLocks/>
          </p:cNvCxnSpPr>
          <p:nvPr/>
        </p:nvCxnSpPr>
        <p:spPr>
          <a:xfrm flipH="1">
            <a:off x="9304030" y="3439143"/>
            <a:ext cx="20478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矩形: 圆角 20">
            <a:extLst>
              <a:ext uri="{FF2B5EF4-FFF2-40B4-BE49-F238E27FC236}">
                <a16:creationId xmlns:a16="http://schemas.microsoft.com/office/drawing/2014/main" id="{014F00AE-D0A0-4E97-9A6A-C68FD530B8AF}"/>
              </a:ext>
            </a:extLst>
          </p:cNvPr>
          <p:cNvSpPr/>
          <p:nvPr/>
        </p:nvSpPr>
        <p:spPr>
          <a:xfrm>
            <a:off x="10643634" y="2690276"/>
            <a:ext cx="1134200" cy="9808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A8C7FDA6-A100-40E9-B493-42FBDFC0204B}"/>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968885" y="2965315"/>
            <a:ext cx="483698" cy="430766"/>
          </a:xfrm>
          <a:prstGeom prst="rect">
            <a:avLst/>
          </a:prstGeom>
        </p:spPr>
      </p:pic>
      <p:cxnSp>
        <p:nvCxnSpPr>
          <p:cNvPr id="23" name="直接连接符 22">
            <a:extLst>
              <a:ext uri="{FF2B5EF4-FFF2-40B4-BE49-F238E27FC236}">
                <a16:creationId xmlns:a16="http://schemas.microsoft.com/office/drawing/2014/main" id="{B8757446-F679-4483-B679-086A00575600}"/>
              </a:ext>
            </a:extLst>
          </p:cNvPr>
          <p:cNvCxnSpPr>
            <a:cxnSpLocks/>
          </p:cNvCxnSpPr>
          <p:nvPr/>
        </p:nvCxnSpPr>
        <p:spPr>
          <a:xfrm>
            <a:off x="8984573" y="2880181"/>
            <a:ext cx="35386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B95BFB2-53B4-4113-86BB-470B7A3A1D0C}"/>
              </a:ext>
            </a:extLst>
          </p:cNvPr>
          <p:cNvCxnSpPr>
            <a:cxnSpLocks/>
          </p:cNvCxnSpPr>
          <p:nvPr/>
        </p:nvCxnSpPr>
        <p:spPr>
          <a:xfrm flipV="1">
            <a:off x="8994388" y="2784470"/>
            <a:ext cx="0" cy="12382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等腰三角形 26">
            <a:extLst>
              <a:ext uri="{FF2B5EF4-FFF2-40B4-BE49-F238E27FC236}">
                <a16:creationId xmlns:a16="http://schemas.microsoft.com/office/drawing/2014/main" id="{D5F594A3-0ED9-4336-8891-48221F901DD5}"/>
              </a:ext>
            </a:extLst>
          </p:cNvPr>
          <p:cNvSpPr/>
          <p:nvPr/>
        </p:nvSpPr>
        <p:spPr>
          <a:xfrm rot="10800000">
            <a:off x="8891995" y="2651361"/>
            <a:ext cx="204786" cy="180965"/>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a:extLst>
              <a:ext uri="{FF2B5EF4-FFF2-40B4-BE49-F238E27FC236}">
                <a16:creationId xmlns:a16="http://schemas.microsoft.com/office/drawing/2014/main" id="{7019A292-DC07-4A98-A1E3-A1B7519531C7}"/>
              </a:ext>
            </a:extLst>
          </p:cNvPr>
          <p:cNvCxnSpPr>
            <a:cxnSpLocks/>
          </p:cNvCxnSpPr>
          <p:nvPr/>
        </p:nvCxnSpPr>
        <p:spPr>
          <a:xfrm>
            <a:off x="8984573" y="3439143"/>
            <a:ext cx="35386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B12DF97-D562-4CCA-BA63-6A320692BD18}"/>
              </a:ext>
            </a:extLst>
          </p:cNvPr>
          <p:cNvCxnSpPr>
            <a:cxnSpLocks/>
          </p:cNvCxnSpPr>
          <p:nvPr/>
        </p:nvCxnSpPr>
        <p:spPr>
          <a:xfrm flipV="1">
            <a:off x="8994388" y="3343432"/>
            <a:ext cx="0" cy="12382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等腰三角形 29">
            <a:extLst>
              <a:ext uri="{FF2B5EF4-FFF2-40B4-BE49-F238E27FC236}">
                <a16:creationId xmlns:a16="http://schemas.microsoft.com/office/drawing/2014/main" id="{C5C259A1-7348-4223-A8F1-B61C6F22DEAA}"/>
              </a:ext>
            </a:extLst>
          </p:cNvPr>
          <p:cNvSpPr/>
          <p:nvPr/>
        </p:nvSpPr>
        <p:spPr>
          <a:xfrm rot="10800000">
            <a:off x="8891995" y="3210323"/>
            <a:ext cx="204786" cy="180965"/>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3CE3DC08-85ED-4FBD-9576-F77BABFCEE96}"/>
              </a:ext>
            </a:extLst>
          </p:cNvPr>
          <p:cNvCxnSpPr>
            <a:cxnSpLocks/>
          </p:cNvCxnSpPr>
          <p:nvPr/>
        </p:nvCxnSpPr>
        <p:spPr>
          <a:xfrm>
            <a:off x="6640722" y="279917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A3A80AA8-245A-4E1F-AC02-09F577C55DAF}"/>
              </a:ext>
            </a:extLst>
          </p:cNvPr>
          <p:cNvCxnSpPr>
            <a:cxnSpLocks/>
          </p:cNvCxnSpPr>
          <p:nvPr/>
        </p:nvCxnSpPr>
        <p:spPr>
          <a:xfrm>
            <a:off x="6649437" y="2670638"/>
            <a:ext cx="2143125" cy="0"/>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E813196-BAA9-47F9-900D-74A3BDDD3103}"/>
              </a:ext>
            </a:extLst>
          </p:cNvPr>
          <p:cNvCxnSpPr>
            <a:cxnSpLocks/>
          </p:cNvCxnSpPr>
          <p:nvPr/>
        </p:nvCxnSpPr>
        <p:spPr>
          <a:xfrm>
            <a:off x="6649437" y="3303517"/>
            <a:ext cx="2143125"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D801AD3-FDFE-4FC4-8F39-D339A8B92F22}"/>
              </a:ext>
            </a:extLst>
          </p:cNvPr>
          <p:cNvCxnSpPr>
            <a:cxnSpLocks/>
          </p:cNvCxnSpPr>
          <p:nvPr/>
        </p:nvCxnSpPr>
        <p:spPr>
          <a:xfrm>
            <a:off x="6648240" y="2690275"/>
            <a:ext cx="2129171" cy="599444"/>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8760836-6E49-4C29-A36D-29A28E2790BD}"/>
              </a:ext>
            </a:extLst>
          </p:cNvPr>
          <p:cNvCxnSpPr>
            <a:cxnSpLocks/>
          </p:cNvCxnSpPr>
          <p:nvPr/>
        </p:nvCxnSpPr>
        <p:spPr>
          <a:xfrm flipV="1">
            <a:off x="6657765" y="2699170"/>
            <a:ext cx="2116807" cy="60066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9E091349-2F97-4822-AE66-08A6FBE00748}"/>
              </a:ext>
            </a:extLst>
          </p:cNvPr>
          <p:cNvSpPr/>
          <p:nvPr/>
        </p:nvSpPr>
        <p:spPr>
          <a:xfrm>
            <a:off x="6618894" y="2649214"/>
            <a:ext cx="58691" cy="62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FBA13164-672E-4625-9287-2556475F00D6}"/>
              </a:ext>
            </a:extLst>
          </p:cNvPr>
          <p:cNvSpPr/>
          <p:nvPr/>
        </p:nvSpPr>
        <p:spPr>
          <a:xfrm>
            <a:off x="6644294" y="3265164"/>
            <a:ext cx="58691" cy="62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E05F75AF-0BA4-4C03-B517-65DB6FE5F49D}"/>
              </a:ext>
            </a:extLst>
          </p:cNvPr>
          <p:cNvSpPr/>
          <p:nvPr/>
        </p:nvSpPr>
        <p:spPr>
          <a:xfrm>
            <a:off x="6483917" y="3426349"/>
            <a:ext cx="2377905" cy="707886"/>
          </a:xfrm>
          <a:prstGeom prst="rect">
            <a:avLst/>
          </a:prstGeom>
        </p:spPr>
        <p:txBody>
          <a:bodyPr wrap="square">
            <a:spAutoFit/>
          </a:bodyPr>
          <a:lstStyle/>
          <a:p>
            <a:r>
              <a:rPr lang="en-US" altLang="zh-CN" sz="2000" b="1" spc="50">
                <a:ln w="0"/>
                <a:solidFill>
                  <a:srgbClr val="00B0F0"/>
                </a:solidFill>
                <a:effectLst>
                  <a:innerShdw blurRad="63500" dist="50800" dir="13500000">
                    <a:srgbClr val="000000">
                      <a:alpha val="50000"/>
                    </a:srgbClr>
                  </a:innerShdw>
                </a:effectLst>
                <a:ea typeface="华文隶书" panose="02010800040101010101" pitchFamily="2" charset="-122"/>
              </a:rPr>
              <a:t>Calibration Matrix A</a:t>
            </a:r>
            <a:endParaRPr lang="zh-CN" altLang="en-US" sz="2000" b="1" spc="50">
              <a:ln w="0"/>
              <a:solidFill>
                <a:srgbClr val="00B0F0"/>
              </a:solidFill>
              <a:effectLst>
                <a:innerShdw blurRad="63500" dist="50800" dir="13500000">
                  <a:srgbClr val="000000">
                    <a:alpha val="50000"/>
                  </a:srgbClr>
                </a:innerShdw>
              </a:effectLst>
              <a:ea typeface="华文隶书" panose="02010800040101010101" pitchFamily="2" charset="-122"/>
            </a:endParaRPr>
          </a:p>
        </p:txBody>
      </p:sp>
      <p:cxnSp>
        <p:nvCxnSpPr>
          <p:cNvPr id="39" name="直接连接符 38">
            <a:extLst>
              <a:ext uri="{FF2B5EF4-FFF2-40B4-BE49-F238E27FC236}">
                <a16:creationId xmlns:a16="http://schemas.microsoft.com/office/drawing/2014/main" id="{4DBACEBC-EC83-4A7B-B40C-3E7E94BFCFBA}"/>
              </a:ext>
            </a:extLst>
          </p:cNvPr>
          <p:cNvCxnSpPr>
            <a:cxnSpLocks/>
          </p:cNvCxnSpPr>
          <p:nvPr/>
        </p:nvCxnSpPr>
        <p:spPr>
          <a:xfrm>
            <a:off x="4468213" y="2670638"/>
            <a:ext cx="2143125"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6FD1239-8163-4908-ACB6-F2FE13415F09}"/>
              </a:ext>
            </a:extLst>
          </p:cNvPr>
          <p:cNvCxnSpPr>
            <a:cxnSpLocks/>
          </p:cNvCxnSpPr>
          <p:nvPr/>
        </p:nvCxnSpPr>
        <p:spPr>
          <a:xfrm>
            <a:off x="4467016" y="2690275"/>
            <a:ext cx="2129171" cy="59944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407146F0-8EC2-4848-B04F-30280AB94849}"/>
              </a:ext>
            </a:extLst>
          </p:cNvPr>
          <p:cNvSpPr/>
          <p:nvPr/>
        </p:nvSpPr>
        <p:spPr>
          <a:xfrm>
            <a:off x="4476540" y="3399026"/>
            <a:ext cx="2082892" cy="707886"/>
          </a:xfrm>
          <a:prstGeom prst="rect">
            <a:avLst/>
          </a:prstGeom>
        </p:spPr>
        <p:txBody>
          <a:bodyPr wrap="square">
            <a:spAutoFit/>
          </a:bodyPr>
          <a:lstStyle/>
          <a:p>
            <a:r>
              <a:rPr lang="en-US" altLang="zh-CN" sz="2000" b="1" spc="50">
                <a:ln w="0"/>
                <a:solidFill>
                  <a:srgbClr val="FF0000"/>
                </a:solidFill>
                <a:effectLst>
                  <a:innerShdw blurRad="63500" dist="50800" dir="13500000">
                    <a:srgbClr val="000000">
                      <a:alpha val="50000"/>
                    </a:srgbClr>
                  </a:innerShdw>
                </a:effectLst>
                <a:ea typeface="华文隶书" panose="02010800040101010101" pitchFamily="2" charset="-122"/>
              </a:rPr>
              <a:t>Inverse Matrix  M</a:t>
            </a:r>
            <a:endParaRPr lang="zh-CN" altLang="en-US" sz="2000" b="1" spc="50">
              <a:ln w="0"/>
              <a:solidFill>
                <a:srgbClr val="FF0000"/>
              </a:solidFill>
              <a:effectLst>
                <a:innerShdw blurRad="63500" dist="50800" dir="13500000">
                  <a:srgbClr val="000000">
                    <a:alpha val="50000"/>
                  </a:srgbClr>
                </a:innerShdw>
              </a:effectLst>
              <a:ea typeface="华文隶书" panose="02010800040101010101" pitchFamily="2" charset="-122"/>
            </a:endParaRPr>
          </a:p>
        </p:txBody>
      </p:sp>
      <p:sp>
        <p:nvSpPr>
          <p:cNvPr id="42" name="矩形 41">
            <a:extLst>
              <a:ext uri="{FF2B5EF4-FFF2-40B4-BE49-F238E27FC236}">
                <a16:creationId xmlns:a16="http://schemas.microsoft.com/office/drawing/2014/main" id="{5ABAB2C8-C3D5-4F8D-96F0-3E2DE64DECC6}"/>
              </a:ext>
            </a:extLst>
          </p:cNvPr>
          <p:cNvSpPr/>
          <p:nvPr/>
        </p:nvSpPr>
        <p:spPr>
          <a:xfrm>
            <a:off x="4443496" y="2422593"/>
            <a:ext cx="4418326" cy="1370365"/>
          </a:xfrm>
          <a:prstGeom prst="rect">
            <a:avLst/>
          </a:prstGeom>
          <a:noFill/>
          <a:ln w="28575">
            <a:solidFill>
              <a:schemeClr val="accent2">
                <a:lumMod val="75000"/>
              </a:schemeClr>
            </a:solidFill>
            <a:prstDash val="lgDashDot"/>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C58CC875-180A-44CD-AF7E-918B0B8B911B}"/>
              </a:ext>
            </a:extLst>
          </p:cNvPr>
          <p:cNvSpPr/>
          <p:nvPr/>
        </p:nvSpPr>
        <p:spPr>
          <a:xfrm>
            <a:off x="253861" y="1258704"/>
            <a:ext cx="4770423" cy="923330"/>
          </a:xfrm>
          <a:prstGeom prst="rect">
            <a:avLst/>
          </a:prstGeom>
        </p:spPr>
        <p:txBody>
          <a:bodyPr wrap="square">
            <a:spAutoFit/>
          </a:bodyPr>
          <a:lstStyle/>
          <a:p>
            <a:r>
              <a:rPr lang="en-US" altLang="zh-CN" b="1">
                <a:ea typeface="+mj-ea"/>
              </a:rPr>
              <a:t>Target: </a:t>
            </a:r>
          </a:p>
          <a:p>
            <a:pPr marL="169863" indent="-169863">
              <a:buFont typeface="Wingdings" panose="05000000000000000000" pitchFamily="2" charset="2"/>
              <a:buChar char="§"/>
            </a:pPr>
            <a:r>
              <a:rPr lang="en-US" altLang="zh-CN">
                <a:ea typeface="+mj-ea"/>
              </a:rPr>
              <a:t>trans1 signals only be sent to recv1</a:t>
            </a:r>
            <a:r>
              <a:rPr lang="zh-CN" altLang="en-US">
                <a:ea typeface="+mj-ea"/>
              </a:rPr>
              <a:t>， </a:t>
            </a:r>
            <a:endParaRPr lang="en-CA" altLang="zh-CN">
              <a:ea typeface="+mj-ea"/>
            </a:endParaRPr>
          </a:p>
          <a:p>
            <a:pPr marL="169863" indent="-169863">
              <a:buFont typeface="Wingdings" panose="05000000000000000000" pitchFamily="2" charset="2"/>
              <a:buChar char="§"/>
            </a:pPr>
            <a:r>
              <a:rPr lang="en-US" altLang="zh-CN">
                <a:ea typeface="+mj-ea"/>
              </a:rPr>
              <a:t>trans2 signals only be sent to recv2</a:t>
            </a:r>
            <a:endParaRPr lang="zh-CN" altLang="en-US">
              <a:ea typeface="+mj-ea"/>
            </a:endParaRPr>
          </a:p>
        </p:txBody>
      </p:sp>
      <p:pic>
        <p:nvPicPr>
          <p:cNvPr id="45" name="图片 44">
            <a:extLst>
              <a:ext uri="{FF2B5EF4-FFF2-40B4-BE49-F238E27FC236}">
                <a16:creationId xmlns:a16="http://schemas.microsoft.com/office/drawing/2014/main" id="{DE41504C-3542-440B-A7C1-C54EA7D2E0E0}"/>
              </a:ext>
            </a:extLst>
          </p:cNvPr>
          <p:cNvPicPr>
            <a:picLocks noChangeAspect="1"/>
          </p:cNvPicPr>
          <p:nvPr/>
        </p:nvPicPr>
        <p:blipFill>
          <a:blip r:embed="rId5">
            <a:clrChange>
              <a:clrFrom>
                <a:srgbClr val="FFFFFF"/>
              </a:clrFrom>
              <a:clrTo>
                <a:srgbClr val="FFFFFF">
                  <a:alpha val="0"/>
                </a:srgbClr>
              </a:clrTo>
            </a:clrChange>
            <a:duotone>
              <a:prstClr val="black"/>
              <a:srgbClr val="FF0000">
                <a:tint val="45000"/>
                <a:satMod val="400000"/>
              </a:srgbClr>
            </a:duotone>
          </a:blip>
          <a:stretch>
            <a:fillRect/>
          </a:stretch>
        </p:blipFill>
        <p:spPr>
          <a:xfrm>
            <a:off x="4440658" y="2515368"/>
            <a:ext cx="352951" cy="213062"/>
          </a:xfrm>
          <a:prstGeom prst="rect">
            <a:avLst/>
          </a:prstGeom>
        </p:spPr>
      </p:pic>
      <p:pic>
        <p:nvPicPr>
          <p:cNvPr id="46" name="图片 45">
            <a:extLst>
              <a:ext uri="{FF2B5EF4-FFF2-40B4-BE49-F238E27FC236}">
                <a16:creationId xmlns:a16="http://schemas.microsoft.com/office/drawing/2014/main" id="{AA7FB670-999D-46A5-89A6-798C66DA23F2}"/>
              </a:ext>
            </a:extLst>
          </p:cNvPr>
          <p:cNvPicPr>
            <a:picLocks noChangeAspect="1"/>
          </p:cNvPicPr>
          <p:nvPr/>
        </p:nvPicPr>
        <p:blipFill>
          <a:blip r:embed="rId5">
            <a:clrChange>
              <a:clrFrom>
                <a:srgbClr val="FFFFFF"/>
              </a:clrFrom>
              <a:clrTo>
                <a:srgbClr val="FFFFFF">
                  <a:alpha val="0"/>
                </a:srgbClr>
              </a:clrTo>
            </a:clrChange>
            <a:duotone>
              <a:prstClr val="black"/>
              <a:srgbClr val="7030A0">
                <a:tint val="45000"/>
                <a:satMod val="400000"/>
              </a:srgbClr>
            </a:duotone>
          </a:blip>
          <a:stretch>
            <a:fillRect/>
          </a:stretch>
        </p:blipFill>
        <p:spPr>
          <a:xfrm>
            <a:off x="4436638" y="2515368"/>
            <a:ext cx="352951" cy="213062"/>
          </a:xfrm>
          <a:prstGeom prst="rect">
            <a:avLst/>
          </a:prstGeom>
        </p:spPr>
      </p:pic>
      <p:pic>
        <p:nvPicPr>
          <p:cNvPr id="52" name="图片 51">
            <a:extLst>
              <a:ext uri="{FF2B5EF4-FFF2-40B4-BE49-F238E27FC236}">
                <a16:creationId xmlns:a16="http://schemas.microsoft.com/office/drawing/2014/main" id="{11BA2494-5638-4910-8C79-85B7C78A937E}"/>
              </a:ext>
            </a:extLst>
          </p:cNvPr>
          <p:cNvPicPr>
            <a:picLocks noChangeAspect="1"/>
          </p:cNvPicPr>
          <p:nvPr/>
        </p:nvPicPr>
        <p:blipFill>
          <a:blip r:embed="rId5">
            <a:clrChange>
              <a:clrFrom>
                <a:srgbClr val="FFFFFF"/>
              </a:clrFrom>
              <a:clrTo>
                <a:srgbClr val="FFFFFF">
                  <a:alpha val="0"/>
                </a:srgbClr>
              </a:clrTo>
            </a:clrChange>
            <a:duotone>
              <a:prstClr val="black"/>
              <a:srgbClr val="FFFF00">
                <a:tint val="45000"/>
                <a:satMod val="400000"/>
              </a:srgbClr>
            </a:duotone>
          </a:blip>
          <a:stretch>
            <a:fillRect/>
          </a:stretch>
        </p:blipFill>
        <p:spPr>
          <a:xfrm>
            <a:off x="4459460" y="2505502"/>
            <a:ext cx="352951" cy="213062"/>
          </a:xfrm>
          <a:prstGeom prst="rect">
            <a:avLst/>
          </a:prstGeom>
        </p:spPr>
      </p:pic>
      <p:pic>
        <p:nvPicPr>
          <p:cNvPr id="53" name="图片 52">
            <a:extLst>
              <a:ext uri="{FF2B5EF4-FFF2-40B4-BE49-F238E27FC236}">
                <a16:creationId xmlns:a16="http://schemas.microsoft.com/office/drawing/2014/main" id="{15C6BEB6-5181-410F-A6FB-2EB6FC2FDCE5}"/>
              </a:ext>
            </a:extLst>
          </p:cNvPr>
          <p:cNvPicPr>
            <a:picLocks noChangeAspect="1"/>
          </p:cNvPicPr>
          <p:nvPr/>
        </p:nvPicPr>
        <p:blipFill>
          <a:blip r:embed="rId5">
            <a:clrChange>
              <a:clrFrom>
                <a:srgbClr val="FFFFFF"/>
              </a:clrFrom>
              <a:clrTo>
                <a:srgbClr val="FFFFFF">
                  <a:alpha val="0"/>
                </a:srgbClr>
              </a:clrTo>
            </a:clrChange>
            <a:duotone>
              <a:prstClr val="black"/>
              <a:schemeClr val="tx1">
                <a:lumMod val="95000"/>
                <a:lumOff val="5000"/>
                <a:tint val="45000"/>
                <a:satMod val="400000"/>
              </a:schemeClr>
            </a:duotone>
          </a:blip>
          <a:stretch>
            <a:fillRect/>
          </a:stretch>
        </p:blipFill>
        <p:spPr>
          <a:xfrm>
            <a:off x="4439943" y="2525383"/>
            <a:ext cx="352951" cy="213062"/>
          </a:xfrm>
          <a:prstGeom prst="rect">
            <a:avLst/>
          </a:prstGeom>
        </p:spPr>
      </p:pic>
      <p:cxnSp>
        <p:nvCxnSpPr>
          <p:cNvPr id="68" name="直接连接符 67">
            <a:extLst>
              <a:ext uri="{FF2B5EF4-FFF2-40B4-BE49-F238E27FC236}">
                <a16:creationId xmlns:a16="http://schemas.microsoft.com/office/drawing/2014/main" id="{4F17958A-DB45-4137-9EA7-30395BF21D80}"/>
              </a:ext>
            </a:extLst>
          </p:cNvPr>
          <p:cNvCxnSpPr>
            <a:cxnSpLocks/>
          </p:cNvCxnSpPr>
          <p:nvPr/>
        </p:nvCxnSpPr>
        <p:spPr>
          <a:xfrm>
            <a:off x="4468213" y="3303517"/>
            <a:ext cx="2143125"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10220E81-A20D-40DB-9975-282EF40BE946}"/>
              </a:ext>
            </a:extLst>
          </p:cNvPr>
          <p:cNvCxnSpPr>
            <a:cxnSpLocks/>
          </p:cNvCxnSpPr>
          <p:nvPr/>
        </p:nvCxnSpPr>
        <p:spPr>
          <a:xfrm flipV="1">
            <a:off x="4476541" y="2699170"/>
            <a:ext cx="2116807" cy="600661"/>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D36039EC-3036-4C5E-BC4E-4BF04D20BD23}"/>
              </a:ext>
            </a:extLst>
          </p:cNvPr>
          <p:cNvCxnSpPr>
            <a:cxnSpLocks/>
          </p:cNvCxnSpPr>
          <p:nvPr/>
        </p:nvCxnSpPr>
        <p:spPr>
          <a:xfrm flipV="1">
            <a:off x="4576962" y="4623515"/>
            <a:ext cx="4157240" cy="11836"/>
          </a:xfrm>
          <a:prstGeom prst="line">
            <a:avLst/>
          </a:prstGeom>
          <a:ln w="38100">
            <a:solidFill>
              <a:srgbClr val="FF000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AF99B6A-E47D-47E4-AEB0-6C6EECE184D0}"/>
              </a:ext>
            </a:extLst>
          </p:cNvPr>
          <p:cNvSpPr/>
          <p:nvPr/>
        </p:nvSpPr>
        <p:spPr>
          <a:xfrm>
            <a:off x="6044664" y="4340511"/>
            <a:ext cx="1302747" cy="523220"/>
          </a:xfrm>
          <a:prstGeom prst="rect">
            <a:avLst/>
          </a:prstGeom>
        </p:spPr>
        <p:txBody>
          <a:bodyPr wrap="square">
            <a:spAutoFit/>
          </a:bodyPr>
          <a:lstStyle/>
          <a:p>
            <a:r>
              <a:rPr lang="en-US" altLang="zh-CN" sz="1400" b="1" spc="50">
                <a:ln w="0"/>
                <a:solidFill>
                  <a:srgbClr val="7030A0"/>
                </a:solidFill>
                <a:effectLst>
                  <a:innerShdw blurRad="63500" dist="50800" dir="13500000">
                    <a:srgbClr val="000000">
                      <a:alpha val="50000"/>
                    </a:srgbClr>
                  </a:innerShdw>
                </a:effectLst>
                <a:ea typeface="华文隶书" panose="02010800040101010101" pitchFamily="2" charset="-122"/>
              </a:rPr>
              <a:t>directly connect</a:t>
            </a:r>
            <a:endParaRPr lang="zh-CN" altLang="en-US" sz="1400" b="1" spc="50">
              <a:ln w="0"/>
              <a:solidFill>
                <a:srgbClr val="7030A0"/>
              </a:solidFill>
              <a:effectLst>
                <a:innerShdw blurRad="63500" dist="50800" dir="13500000">
                  <a:srgbClr val="000000">
                    <a:alpha val="50000"/>
                  </a:srgbClr>
                </a:innerShdw>
              </a:effectLst>
              <a:ea typeface="华文隶书" panose="02010800040101010101" pitchFamily="2" charset="-122"/>
            </a:endParaRPr>
          </a:p>
        </p:txBody>
      </p:sp>
      <p:sp>
        <p:nvSpPr>
          <p:cNvPr id="98" name="矩形 97">
            <a:extLst>
              <a:ext uri="{FF2B5EF4-FFF2-40B4-BE49-F238E27FC236}">
                <a16:creationId xmlns:a16="http://schemas.microsoft.com/office/drawing/2014/main" id="{79BC0AFE-1226-433D-95DF-225E63120FCC}"/>
              </a:ext>
            </a:extLst>
          </p:cNvPr>
          <p:cNvSpPr/>
          <p:nvPr/>
        </p:nvSpPr>
        <p:spPr>
          <a:xfrm>
            <a:off x="6089463" y="5091430"/>
            <a:ext cx="1420927" cy="523220"/>
          </a:xfrm>
          <a:prstGeom prst="rect">
            <a:avLst/>
          </a:prstGeom>
        </p:spPr>
        <p:txBody>
          <a:bodyPr wrap="square">
            <a:spAutoFit/>
          </a:bodyPr>
          <a:lstStyle/>
          <a:p>
            <a:r>
              <a:rPr lang="en-US" altLang="zh-CN" sz="1400" b="1" spc="50">
                <a:ln w="0"/>
                <a:solidFill>
                  <a:srgbClr val="7030A0"/>
                </a:solidFill>
                <a:effectLst>
                  <a:innerShdw blurRad="63500" dist="50800" dir="13500000">
                    <a:srgbClr val="000000">
                      <a:alpha val="50000"/>
                    </a:srgbClr>
                  </a:innerShdw>
                </a:effectLst>
                <a:ea typeface="华文隶书" panose="02010800040101010101" pitchFamily="2" charset="-122"/>
              </a:rPr>
              <a:t>directly connect</a:t>
            </a:r>
            <a:endParaRPr lang="zh-CN" altLang="en-US" sz="1400" b="1" spc="50">
              <a:ln w="0"/>
              <a:solidFill>
                <a:srgbClr val="7030A0"/>
              </a:solidFill>
              <a:effectLst>
                <a:innerShdw blurRad="63500" dist="50800" dir="13500000">
                  <a:srgbClr val="000000">
                    <a:alpha val="50000"/>
                  </a:srgbClr>
                </a:innerShdw>
              </a:effectLst>
              <a:ea typeface="华文隶书" panose="02010800040101010101" pitchFamily="2" charset="-122"/>
            </a:endParaRPr>
          </a:p>
        </p:txBody>
      </p:sp>
      <p:cxnSp>
        <p:nvCxnSpPr>
          <p:cNvPr id="100" name="直接连接符 99">
            <a:extLst>
              <a:ext uri="{FF2B5EF4-FFF2-40B4-BE49-F238E27FC236}">
                <a16:creationId xmlns:a16="http://schemas.microsoft.com/office/drawing/2014/main" id="{F45F090C-4D9B-4976-B105-67C7BC421870}"/>
              </a:ext>
            </a:extLst>
          </p:cNvPr>
          <p:cNvCxnSpPr>
            <a:cxnSpLocks/>
          </p:cNvCxnSpPr>
          <p:nvPr/>
        </p:nvCxnSpPr>
        <p:spPr>
          <a:xfrm flipV="1">
            <a:off x="4588242" y="5136412"/>
            <a:ext cx="4157240" cy="11836"/>
          </a:xfrm>
          <a:prstGeom prst="line">
            <a:avLst/>
          </a:prstGeom>
          <a:ln w="38100">
            <a:solidFill>
              <a:srgbClr val="FF000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01" name="组合 100">
            <a:extLst>
              <a:ext uri="{FF2B5EF4-FFF2-40B4-BE49-F238E27FC236}">
                <a16:creationId xmlns:a16="http://schemas.microsoft.com/office/drawing/2014/main" id="{17680197-8DC7-4A4A-856A-08C85739746E}"/>
              </a:ext>
            </a:extLst>
          </p:cNvPr>
          <p:cNvGrpSpPr/>
          <p:nvPr/>
        </p:nvGrpSpPr>
        <p:grpSpPr>
          <a:xfrm>
            <a:off x="4460921" y="3865825"/>
            <a:ext cx="4431075" cy="1499577"/>
            <a:chOff x="4393259" y="3623702"/>
            <a:chExt cx="4461159" cy="1499577"/>
          </a:xfrm>
        </p:grpSpPr>
        <p:cxnSp>
          <p:nvCxnSpPr>
            <p:cNvPr id="102" name="直接连接符 101">
              <a:extLst>
                <a:ext uri="{FF2B5EF4-FFF2-40B4-BE49-F238E27FC236}">
                  <a16:creationId xmlns:a16="http://schemas.microsoft.com/office/drawing/2014/main" id="{CC8105FE-8662-4406-B29A-DD98AB099BA7}"/>
                </a:ext>
              </a:extLst>
            </p:cNvPr>
            <p:cNvCxnSpPr/>
            <p:nvPr/>
          </p:nvCxnSpPr>
          <p:spPr>
            <a:xfrm>
              <a:off x="6454355" y="3676650"/>
              <a:ext cx="0" cy="339824"/>
            </a:xfrm>
            <a:prstGeom prst="line">
              <a:avLst/>
            </a:prstGeom>
            <a:ln w="38100"/>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61775367-7FCF-4E3B-A981-18D31A7AA493}"/>
                </a:ext>
              </a:extLst>
            </p:cNvPr>
            <p:cNvCxnSpPr/>
            <p:nvPr/>
          </p:nvCxnSpPr>
          <p:spPr>
            <a:xfrm>
              <a:off x="6581348" y="3676650"/>
              <a:ext cx="0" cy="339824"/>
            </a:xfrm>
            <a:prstGeom prst="line">
              <a:avLst/>
            </a:prstGeom>
            <a:ln w="38100"/>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4" name="矩形 103">
              <a:extLst>
                <a:ext uri="{FF2B5EF4-FFF2-40B4-BE49-F238E27FC236}">
                  <a16:creationId xmlns:a16="http://schemas.microsoft.com/office/drawing/2014/main" id="{D48E23C7-B97D-4B10-A1F2-91BD9D5D2410}"/>
                </a:ext>
              </a:extLst>
            </p:cNvPr>
            <p:cNvSpPr/>
            <p:nvPr/>
          </p:nvSpPr>
          <p:spPr>
            <a:xfrm>
              <a:off x="6551232" y="3623702"/>
              <a:ext cx="1309129" cy="400110"/>
            </a:xfrm>
            <a:prstGeom prst="rect">
              <a:avLst/>
            </a:prstGeom>
          </p:spPr>
          <p:txBody>
            <a:bodyPr wrap="square">
              <a:spAutoFit/>
            </a:bodyPr>
            <a:lstStyle/>
            <a:p>
              <a:r>
                <a:rPr lang="en-US" altLang="zh-CN" sz="2000" b="1" spc="50">
                  <a:ln w="0"/>
                  <a:solidFill>
                    <a:srgbClr val="7030A0"/>
                  </a:solidFill>
                  <a:effectLst>
                    <a:innerShdw blurRad="63500" dist="50800" dir="13500000">
                      <a:srgbClr val="000000">
                        <a:alpha val="50000"/>
                      </a:srgbClr>
                    </a:innerShdw>
                  </a:effectLst>
                  <a:ea typeface="华文隶书" panose="02010800040101010101" pitchFamily="2" charset="-122"/>
                </a:rPr>
                <a:t>Equal To</a:t>
              </a:r>
              <a:endParaRPr lang="zh-CN" altLang="en-US" sz="2000" b="1" spc="50">
                <a:ln w="0"/>
                <a:solidFill>
                  <a:srgbClr val="7030A0"/>
                </a:solidFill>
                <a:effectLst>
                  <a:innerShdw blurRad="63500" dist="50800" dir="13500000">
                    <a:srgbClr val="000000">
                      <a:alpha val="50000"/>
                    </a:srgbClr>
                  </a:innerShdw>
                </a:effectLst>
                <a:ea typeface="华文隶书" panose="02010800040101010101" pitchFamily="2" charset="-122"/>
              </a:endParaRPr>
            </a:p>
          </p:txBody>
        </p:sp>
        <p:sp>
          <p:nvSpPr>
            <p:cNvPr id="105" name="矩形 104">
              <a:extLst>
                <a:ext uri="{FF2B5EF4-FFF2-40B4-BE49-F238E27FC236}">
                  <a16:creationId xmlns:a16="http://schemas.microsoft.com/office/drawing/2014/main" id="{8ABC2049-B302-4945-BD8C-AF3592490ED3}"/>
                </a:ext>
              </a:extLst>
            </p:cNvPr>
            <p:cNvSpPr/>
            <p:nvPr/>
          </p:nvSpPr>
          <p:spPr>
            <a:xfrm>
              <a:off x="4393259" y="4096678"/>
              <a:ext cx="4461159" cy="1026601"/>
            </a:xfrm>
            <a:prstGeom prst="rect">
              <a:avLst/>
            </a:prstGeom>
            <a:noFill/>
            <a:ln w="28575">
              <a:solidFill>
                <a:schemeClr val="accent2">
                  <a:lumMod val="75000"/>
                </a:schemeClr>
              </a:solidFill>
              <a:prstDash val="lgDashDot"/>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19381C94-BDC7-453B-861C-F9CD0E80126B}"/>
                </a:ext>
              </a:extLst>
            </p:cNvPr>
            <p:cNvSpPr/>
            <p:nvPr/>
          </p:nvSpPr>
          <p:spPr>
            <a:xfrm>
              <a:off x="4442794" y="4350148"/>
              <a:ext cx="58691" cy="62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B54039A3-2B0C-40A1-8E63-179664565991}"/>
                </a:ext>
              </a:extLst>
            </p:cNvPr>
            <p:cNvSpPr/>
            <p:nvPr/>
          </p:nvSpPr>
          <p:spPr>
            <a:xfrm>
              <a:off x="4442794" y="4875479"/>
              <a:ext cx="58691" cy="62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BDE0E440-A121-4A6D-AC12-622837E87699}"/>
                </a:ext>
              </a:extLst>
            </p:cNvPr>
            <p:cNvSpPr/>
            <p:nvPr/>
          </p:nvSpPr>
          <p:spPr>
            <a:xfrm>
              <a:off x="8695554" y="4350148"/>
              <a:ext cx="58691" cy="62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67F9C178-0C85-49C4-9CB3-3D88FBD3C766}"/>
                </a:ext>
              </a:extLst>
            </p:cNvPr>
            <p:cNvSpPr/>
            <p:nvPr/>
          </p:nvSpPr>
          <p:spPr>
            <a:xfrm>
              <a:off x="8695553" y="4874882"/>
              <a:ext cx="58691" cy="62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cxnSp>
          <p:nvCxnSpPr>
            <p:cNvPr id="110" name="直接连接符 109">
              <a:extLst>
                <a:ext uri="{FF2B5EF4-FFF2-40B4-BE49-F238E27FC236}">
                  <a16:creationId xmlns:a16="http://schemas.microsoft.com/office/drawing/2014/main" id="{FFF8E06D-DE6E-45AB-A13C-5274FA861268}"/>
                </a:ext>
              </a:extLst>
            </p:cNvPr>
            <p:cNvCxnSpPr>
              <a:cxnSpLocks/>
              <a:endCxn id="108" idx="2"/>
            </p:cNvCxnSpPr>
            <p:nvPr/>
          </p:nvCxnSpPr>
          <p:spPr>
            <a:xfrm flipV="1">
              <a:off x="4510089" y="4381393"/>
              <a:ext cx="4185465" cy="11836"/>
            </a:xfrm>
            <a:prstGeom prst="line">
              <a:avLst/>
            </a:prstGeom>
            <a:ln w="38100">
              <a:solidFill>
                <a:srgbClr val="FF000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D46EC3EC-8CBF-477A-822D-FFF17A36B54A}"/>
                </a:ext>
              </a:extLst>
            </p:cNvPr>
            <p:cNvCxnSpPr>
              <a:cxnSpLocks/>
            </p:cNvCxnSpPr>
            <p:nvPr/>
          </p:nvCxnSpPr>
          <p:spPr>
            <a:xfrm flipV="1">
              <a:off x="4521445" y="4894290"/>
              <a:ext cx="4185465" cy="11836"/>
            </a:xfrm>
            <a:prstGeom prst="line">
              <a:avLst/>
            </a:prstGeom>
            <a:ln w="38100">
              <a:solidFill>
                <a:srgbClr val="FF000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112" name="组合 111">
            <a:extLst>
              <a:ext uri="{FF2B5EF4-FFF2-40B4-BE49-F238E27FC236}">
                <a16:creationId xmlns:a16="http://schemas.microsoft.com/office/drawing/2014/main" id="{4FA86BAF-5751-476E-BE2A-1FBF05CB0C7B}"/>
              </a:ext>
            </a:extLst>
          </p:cNvPr>
          <p:cNvGrpSpPr/>
          <p:nvPr/>
        </p:nvGrpSpPr>
        <p:grpSpPr>
          <a:xfrm>
            <a:off x="6506619" y="2618213"/>
            <a:ext cx="233361" cy="842773"/>
            <a:chOff x="6276358" y="2376090"/>
            <a:chExt cx="233361" cy="842773"/>
          </a:xfrm>
        </p:grpSpPr>
        <p:sp>
          <p:nvSpPr>
            <p:cNvPr id="113" name="等腰三角形 112">
              <a:extLst>
                <a:ext uri="{FF2B5EF4-FFF2-40B4-BE49-F238E27FC236}">
                  <a16:creationId xmlns:a16="http://schemas.microsoft.com/office/drawing/2014/main" id="{5DE50944-9D02-4F0D-96EE-6D872E32992C}"/>
                </a:ext>
              </a:extLst>
            </p:cNvPr>
            <p:cNvSpPr/>
            <p:nvPr/>
          </p:nvSpPr>
          <p:spPr>
            <a:xfrm rot="10800000">
              <a:off x="6276358" y="2376090"/>
              <a:ext cx="204786" cy="180965"/>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4" name="直接连接符 113">
              <a:extLst>
                <a:ext uri="{FF2B5EF4-FFF2-40B4-BE49-F238E27FC236}">
                  <a16:creationId xmlns:a16="http://schemas.microsoft.com/office/drawing/2014/main" id="{38C104D8-B675-4BED-899D-0E0C3B48125B}"/>
                </a:ext>
              </a:extLst>
            </p:cNvPr>
            <p:cNvCxnSpPr>
              <a:cxnSpLocks/>
            </p:cNvCxnSpPr>
            <p:nvPr/>
          </p:nvCxnSpPr>
          <p:spPr>
            <a:xfrm flipV="1">
              <a:off x="6385609" y="2399713"/>
              <a:ext cx="0" cy="2286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4182F82B-6EBA-4957-8989-33A1D7CB6A16}"/>
                </a:ext>
              </a:extLst>
            </p:cNvPr>
            <p:cNvCxnSpPr>
              <a:cxnSpLocks/>
            </p:cNvCxnSpPr>
            <p:nvPr/>
          </p:nvCxnSpPr>
          <p:spPr>
            <a:xfrm flipV="1">
              <a:off x="6414184" y="2990263"/>
              <a:ext cx="0" cy="2286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等腰三角形 115">
              <a:extLst>
                <a:ext uri="{FF2B5EF4-FFF2-40B4-BE49-F238E27FC236}">
                  <a16:creationId xmlns:a16="http://schemas.microsoft.com/office/drawing/2014/main" id="{26EC6CB5-6F30-45F5-B3AB-0D044F8C0BAB}"/>
                </a:ext>
              </a:extLst>
            </p:cNvPr>
            <p:cNvSpPr/>
            <p:nvPr/>
          </p:nvSpPr>
          <p:spPr>
            <a:xfrm rot="10800000">
              <a:off x="6304933" y="2957115"/>
              <a:ext cx="204786" cy="180965"/>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1" name="矩形 42">
            <a:extLst>
              <a:ext uri="{FF2B5EF4-FFF2-40B4-BE49-F238E27FC236}">
                <a16:creationId xmlns:a16="http://schemas.microsoft.com/office/drawing/2014/main" id="{ED2B5052-2B86-4648-8F00-559E031FDCBC}"/>
              </a:ext>
            </a:extLst>
          </p:cNvPr>
          <p:cNvSpPr/>
          <p:nvPr/>
        </p:nvSpPr>
        <p:spPr>
          <a:xfrm>
            <a:off x="7167716" y="1193020"/>
            <a:ext cx="4770423" cy="923330"/>
          </a:xfrm>
          <a:prstGeom prst="rect">
            <a:avLst/>
          </a:prstGeom>
        </p:spPr>
        <p:txBody>
          <a:bodyPr wrap="square">
            <a:spAutoFit/>
          </a:bodyPr>
          <a:lstStyle/>
          <a:p>
            <a:r>
              <a:rPr lang="en-US" altLang="zh-CN" b="1">
                <a:ea typeface="+mj-ea"/>
              </a:rPr>
              <a:t>Result: </a:t>
            </a:r>
          </a:p>
          <a:p>
            <a:pPr marL="169863" indent="-169863">
              <a:buFont typeface="Wingdings" panose="05000000000000000000" pitchFamily="2" charset="2"/>
              <a:buChar char="§"/>
            </a:pPr>
            <a:r>
              <a:rPr lang="en-US" altLang="zh-CN">
                <a:ea typeface="+mj-ea"/>
              </a:rPr>
              <a:t>trans1 signals only be sent to recv1</a:t>
            </a:r>
            <a:r>
              <a:rPr lang="zh-CN" altLang="en-US">
                <a:ea typeface="+mj-ea"/>
              </a:rPr>
              <a:t>， </a:t>
            </a:r>
            <a:endParaRPr lang="en-CA" altLang="zh-CN">
              <a:ea typeface="+mj-ea"/>
            </a:endParaRPr>
          </a:p>
          <a:p>
            <a:pPr marL="169863" indent="-169863">
              <a:buFont typeface="Wingdings" panose="05000000000000000000" pitchFamily="2" charset="2"/>
              <a:buChar char="§"/>
            </a:pPr>
            <a:r>
              <a:rPr lang="en-US" altLang="zh-CN">
                <a:ea typeface="+mj-ea"/>
              </a:rPr>
              <a:t>trans2 signals only be sent to recv2</a:t>
            </a:r>
            <a:endParaRPr lang="zh-CN" altLang="en-US">
              <a:ea typeface="+mj-ea"/>
            </a:endParaRPr>
          </a:p>
        </p:txBody>
      </p:sp>
      <p:sp>
        <p:nvSpPr>
          <p:cNvPr id="11" name="Title 10">
            <a:extLst>
              <a:ext uri="{FF2B5EF4-FFF2-40B4-BE49-F238E27FC236}">
                <a16:creationId xmlns:a16="http://schemas.microsoft.com/office/drawing/2014/main" id="{BEC83CBF-C2B0-4A2D-B0DE-544DD422C0CE}"/>
              </a:ext>
            </a:extLst>
          </p:cNvPr>
          <p:cNvSpPr>
            <a:spLocks noGrp="1"/>
          </p:cNvSpPr>
          <p:nvPr>
            <p:ph type="title"/>
          </p:nvPr>
        </p:nvSpPr>
        <p:spPr/>
        <p:txBody>
          <a:bodyPr>
            <a:normAutofit/>
          </a:bodyPr>
          <a:lstStyle/>
          <a:p>
            <a:r>
              <a:rPr lang="en-US" altLang="zh-CN" sz="3600"/>
              <a:t>Radiated Two Stage (RTS) Theory</a:t>
            </a:r>
            <a:endParaRPr lang="en-US"/>
          </a:p>
        </p:txBody>
      </p:sp>
    </p:spTree>
    <p:custDataLst>
      <p:tags r:id="rId1"/>
    </p:custDataLst>
    <p:extLst>
      <p:ext uri="{BB962C8B-B14F-4D97-AF65-F5344CB8AC3E}">
        <p14:creationId xmlns:p14="http://schemas.microsoft.com/office/powerpoint/2010/main" val="4131132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afterEffect">
                                  <p:stCondLst>
                                    <p:cond delay="0"/>
                                  </p:stCondLst>
                                  <p:childTnLst>
                                    <p:animEffect transition="out" filter="randombar(horizontal)">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68"/>
                                        </p:tgtEl>
                                      </p:cBhvr>
                                    </p:animEffect>
                                    <p:set>
                                      <p:cBhvr>
                                        <p:cTn id="10" dur="1" fill="hold">
                                          <p:stCondLst>
                                            <p:cond delay="499"/>
                                          </p:stCondLst>
                                        </p:cTn>
                                        <p:tgtEl>
                                          <p:spTgt spid="68"/>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par>
                                <p:cTn id="17" presetID="16" presetClass="entr" presetSubtype="21"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par>
                                <p:cTn id="20" presetID="16" presetClass="entr" presetSubtype="21"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par>
                          <p:cTn id="23" fill="hold">
                            <p:stCondLst>
                              <p:cond delay="500"/>
                            </p:stCondLst>
                            <p:childTnLst>
                              <p:par>
                                <p:cTn id="24" presetID="0" presetClass="path" presetSubtype="0" repeatCount="indefinite" accel="50000" decel="50000" fill="hold" nodeType="afterEffect">
                                  <p:stCondLst>
                                    <p:cond delay="0"/>
                                  </p:stCondLst>
                                  <p:childTnLst>
                                    <p:animMotion origin="layout" path="M -0.00469 0.0037 L 0.33698 0.00856 L 0.36198 0.03796 L 0.43515 0.04143 " pathEditMode="relative" rAng="0" ptsTypes="AAAA">
                                      <p:cBhvr>
                                        <p:cTn id="25" dur="1000" fill="hold"/>
                                        <p:tgtEl>
                                          <p:spTgt spid="45"/>
                                        </p:tgtEl>
                                        <p:attrNameLst>
                                          <p:attrName>ppt_x</p:attrName>
                                          <p:attrName>ppt_y</p:attrName>
                                        </p:attrNameLst>
                                      </p:cBhvr>
                                      <p:rCtr x="21992" y="1875"/>
                                    </p:animMotion>
                                  </p:childTnLst>
                                </p:cTn>
                              </p:par>
                              <p:par>
                                <p:cTn id="26" presetID="0" presetClass="path" presetSubtype="0" repeatCount="indefinite" accel="50000" decel="50000" fill="hold" nodeType="withEffect">
                                  <p:stCondLst>
                                    <p:cond delay="0"/>
                                  </p:stCondLst>
                                  <p:childTnLst>
                                    <p:animMotion origin="layout" path="M -0.00144 0.01018 L 0.16705 0.09745 L 0.33554 0.01018 L 0.3651 0.04143 L 0.43554 0.04143 " pathEditMode="relative" rAng="0" ptsTypes="AAAAA">
                                      <p:cBhvr>
                                        <p:cTn id="27" dur="1000" fill="hold"/>
                                        <p:tgtEl>
                                          <p:spTgt spid="46"/>
                                        </p:tgtEl>
                                        <p:attrNameLst>
                                          <p:attrName>ppt_x</p:attrName>
                                          <p:attrName>ppt_y</p:attrName>
                                        </p:attrNameLst>
                                      </p:cBhvr>
                                      <p:rCtr x="21849" y="4352"/>
                                    </p:animMotion>
                                  </p:childTnLst>
                                </p:cTn>
                              </p:par>
                              <p:par>
                                <p:cTn id="28" presetID="8" presetClass="emph" presetSubtype="0" repeatCount="indefinite" fill="hold" nodeType="withEffect">
                                  <p:stCondLst>
                                    <p:cond delay="0"/>
                                  </p:stCondLst>
                                  <p:childTnLst>
                                    <p:animRot by="21600000">
                                      <p:cBhvr>
                                        <p:cTn id="29" dur="1000" fill="hold"/>
                                        <p:tgtEl>
                                          <p:spTgt spid="22"/>
                                        </p:tgtEl>
                                        <p:attrNameLst>
                                          <p:attrName>r</p:attrName>
                                        </p:attrNameLst>
                                      </p:cBhvr>
                                    </p:animRot>
                                  </p:childTnLst>
                                </p:cTn>
                              </p:par>
                              <p:par>
                                <p:cTn id="30" presetID="1" presetClass="emph" presetSubtype="2" repeatCount="indefinite" fill="hold" grpId="0" nodeType="withEffect">
                                  <p:stCondLst>
                                    <p:cond delay="0"/>
                                  </p:stCondLst>
                                  <p:childTnLst>
                                    <p:animClr clrSpc="rgb" dir="cw">
                                      <p:cBhvr>
                                        <p:cTn id="31" dur="1000" fill="hold"/>
                                        <p:tgtEl>
                                          <p:spTgt spid="17"/>
                                        </p:tgtEl>
                                        <p:attrNameLst>
                                          <p:attrName>fillcolor</p:attrName>
                                        </p:attrNameLst>
                                      </p:cBhvr>
                                      <p:to>
                                        <a:srgbClr val="37E748"/>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par>
                                <p:cTn id="40" presetID="1" presetClass="emph" presetSubtype="2" fill="hold" grpId="1" nodeType="withEffect">
                                  <p:stCondLst>
                                    <p:cond delay="0"/>
                                  </p:stCondLst>
                                  <p:childTnLst>
                                    <p:animClr clrSpc="rgb" dir="cw">
                                      <p:cBhvr>
                                        <p:cTn id="41" dur="500" fill="hold"/>
                                        <p:tgtEl>
                                          <p:spTgt spid="17"/>
                                        </p:tgtEl>
                                        <p:attrNameLst>
                                          <p:attrName>fillcolor</p:attrName>
                                        </p:attrNameLst>
                                      </p:cBhvr>
                                      <p:to>
                                        <a:schemeClr val="accent2"/>
                                      </p:to>
                                    </p:animClr>
                                    <p:set>
                                      <p:cBhvr>
                                        <p:cTn id="42" dur="500" fill="hold"/>
                                        <p:tgtEl>
                                          <p:spTgt spid="17"/>
                                        </p:tgtEl>
                                        <p:attrNameLst>
                                          <p:attrName>fill.type</p:attrName>
                                        </p:attrNameLst>
                                      </p:cBhvr>
                                      <p:to>
                                        <p:strVal val="solid"/>
                                      </p:to>
                                    </p:set>
                                    <p:set>
                                      <p:cBhvr>
                                        <p:cTn id="43" dur="500" fill="hold"/>
                                        <p:tgtEl>
                                          <p:spTgt spid="17"/>
                                        </p:tgtEl>
                                        <p:attrNameLst>
                                          <p:attrName>fill.on</p:attrName>
                                        </p:attrNameLst>
                                      </p:cBhvr>
                                      <p:to>
                                        <p:strVal val="true"/>
                                      </p:to>
                                    </p:set>
                                  </p:childTnLst>
                                </p:cTn>
                              </p:par>
                            </p:childTnLst>
                          </p:cTn>
                        </p:par>
                        <p:par>
                          <p:cTn id="44" fill="hold">
                            <p:stCondLst>
                              <p:cond delay="1500"/>
                            </p:stCondLst>
                            <p:childTnLst>
                              <p:par>
                                <p:cTn id="45" presetID="16" presetClass="exit" presetSubtype="21" fill="hold" nodeType="afterEffect">
                                  <p:stCondLst>
                                    <p:cond delay="0"/>
                                  </p:stCondLst>
                                  <p:childTnLst>
                                    <p:animEffect transition="out" filter="barn(inVertical)">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par>
                                <p:cTn id="51" presetID="16" presetClass="exit" presetSubtype="21" fill="hold" nodeType="withEffect">
                                  <p:stCondLst>
                                    <p:cond delay="0"/>
                                  </p:stCondLst>
                                  <p:childTnLst>
                                    <p:animEffect transition="out" filter="barn(inVertical)">
                                      <p:cBhvr>
                                        <p:cTn id="52" dur="500"/>
                                        <p:tgtEl>
                                          <p:spTgt spid="45"/>
                                        </p:tgtEl>
                                      </p:cBhvr>
                                    </p:animEffect>
                                    <p:set>
                                      <p:cBhvr>
                                        <p:cTn id="53" dur="1" fill="hold">
                                          <p:stCondLst>
                                            <p:cond delay="499"/>
                                          </p:stCondLst>
                                        </p:cTn>
                                        <p:tgtEl>
                                          <p:spTgt spid="45"/>
                                        </p:tgtEl>
                                        <p:attrNameLst>
                                          <p:attrName>style.visibility</p:attrName>
                                        </p:attrNameLst>
                                      </p:cBhvr>
                                      <p:to>
                                        <p:strVal val="hidden"/>
                                      </p:to>
                                    </p:set>
                                  </p:childTnLst>
                                </p:cTn>
                              </p:par>
                              <p:par>
                                <p:cTn id="54" presetID="16" presetClass="exit" presetSubtype="21" fill="hold" nodeType="withEffect">
                                  <p:stCondLst>
                                    <p:cond delay="0"/>
                                  </p:stCondLst>
                                  <p:childTnLst>
                                    <p:animEffect transition="out" filter="barn(inVertical)">
                                      <p:cBhvr>
                                        <p:cTn id="55" dur="500"/>
                                        <p:tgtEl>
                                          <p:spTgt spid="46"/>
                                        </p:tgtEl>
                                      </p:cBhvr>
                                    </p:animEffect>
                                    <p:set>
                                      <p:cBhvr>
                                        <p:cTn id="56" dur="1" fill="hold">
                                          <p:stCondLst>
                                            <p:cond delay="499"/>
                                          </p:stCondLst>
                                        </p:cTn>
                                        <p:tgtEl>
                                          <p:spTgt spid="46"/>
                                        </p:tgtEl>
                                        <p:attrNameLst>
                                          <p:attrName>style.visibility</p:attrName>
                                        </p:attrNameLst>
                                      </p:cBhvr>
                                      <p:to>
                                        <p:strVal val="hidden"/>
                                      </p:to>
                                    </p:set>
                                  </p:childTnLst>
                                </p:cTn>
                              </p:par>
                            </p:childTnLst>
                          </p:cTn>
                        </p:par>
                        <p:par>
                          <p:cTn id="57" fill="hold">
                            <p:stCondLst>
                              <p:cond delay="2000"/>
                            </p:stCondLst>
                            <p:childTnLst>
                              <p:par>
                                <p:cTn id="58" presetID="16" presetClass="entr" presetSubtype="21" fill="hold" nodeType="after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barn(inVertical)">
                                      <p:cBhvr>
                                        <p:cTn id="60" dur="200"/>
                                        <p:tgtEl>
                                          <p:spTgt spid="52"/>
                                        </p:tgtEl>
                                      </p:cBhvr>
                                    </p:animEffect>
                                  </p:childTnLst>
                                </p:cTn>
                              </p:par>
                              <p:par>
                                <p:cTn id="61" presetID="16" presetClass="entr" presetSubtype="21"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200"/>
                                        <p:tgtEl>
                                          <p:spTgt spid="53"/>
                                        </p:tgtEl>
                                      </p:cBhvr>
                                    </p:animEffect>
                                  </p:childTnLst>
                                </p:cTn>
                              </p:par>
                            </p:childTnLst>
                          </p:cTn>
                        </p:par>
                        <p:par>
                          <p:cTn id="64" fill="hold">
                            <p:stCondLst>
                              <p:cond delay="2200"/>
                            </p:stCondLst>
                            <p:childTnLst>
                              <p:par>
                                <p:cTn id="65" presetID="0" presetClass="path" presetSubtype="0" repeatCount="indefinite" accel="50000" decel="50000" fill="hold" nodeType="afterEffect">
                                  <p:stCondLst>
                                    <p:cond delay="0"/>
                                  </p:stCondLst>
                                  <p:childTnLst>
                                    <p:animMotion origin="layout" path="M -0.00235 0.00648 L 0.16276 0.00833 L 0.37656 0.12106 L 0.38086 0.12106 L 0.38086 0.12129 " pathEditMode="relative" rAng="0" ptsTypes="AAAAA">
                                      <p:cBhvr>
                                        <p:cTn id="66" dur="1000" fill="hold"/>
                                        <p:tgtEl>
                                          <p:spTgt spid="52"/>
                                        </p:tgtEl>
                                        <p:attrNameLst>
                                          <p:attrName>ppt_x</p:attrName>
                                          <p:attrName>ppt_y</p:attrName>
                                        </p:attrNameLst>
                                      </p:cBhvr>
                                      <p:rCtr x="19154" y="5741"/>
                                    </p:animMotion>
                                  </p:childTnLst>
                                </p:cTn>
                              </p:par>
                              <p:par>
                                <p:cTn id="67" presetID="0" presetClass="path" presetSubtype="0" repeatCount="indefinite" accel="50000" decel="50000" fill="hold" nodeType="withEffect">
                                  <p:stCondLst>
                                    <p:cond delay="0"/>
                                  </p:stCondLst>
                                  <p:childTnLst>
                                    <p:animMotion origin="layout" path="M -0.00039 0.00231 L 0.16979 0.09814 L 0.3401 0.09861 L 0.37265 0.11759 " pathEditMode="relative" rAng="0" ptsTypes="AAAA">
                                      <p:cBhvr>
                                        <p:cTn id="68" dur="1000" fill="hold"/>
                                        <p:tgtEl>
                                          <p:spTgt spid="53"/>
                                        </p:tgtEl>
                                        <p:attrNameLst>
                                          <p:attrName>ppt_x</p:attrName>
                                          <p:attrName>ppt_y</p:attrName>
                                        </p:attrNameLst>
                                      </p:cBhvr>
                                      <p:rCtr x="18646" y="5764"/>
                                    </p:animMotion>
                                  </p:childTnLst>
                                </p:cTn>
                              </p:par>
                              <p:par>
                                <p:cTn id="69" presetID="1" presetClass="emph" presetSubtype="2" repeatCount="indefinite" fill="hold" nodeType="withEffect">
                                  <p:stCondLst>
                                    <p:cond delay="0"/>
                                  </p:stCondLst>
                                  <p:endCondLst>
                                    <p:cond evt="onNext" delay="0">
                                      <p:tgtEl>
                                        <p:sldTgt/>
                                      </p:tgtEl>
                                    </p:cond>
                                  </p:endCondLst>
                                  <p:childTnLst>
                                    <p:animClr clrSpc="rgb" dir="cw">
                                      <p:cBhvr>
                                        <p:cTn id="70" dur="1000" fill="hold"/>
                                        <p:tgtEl>
                                          <p:spTgt spid="18"/>
                                        </p:tgtEl>
                                        <p:attrNameLst>
                                          <p:attrName>fillcolor</p:attrName>
                                        </p:attrNameLst>
                                      </p:cBhvr>
                                      <p:to>
                                        <a:schemeClr val="tx1"/>
                                      </p:to>
                                    </p:animClr>
                                    <p:set>
                                      <p:cBhvr>
                                        <p:cTn id="71" dur="1000" fill="hold"/>
                                        <p:tgtEl>
                                          <p:spTgt spid="18"/>
                                        </p:tgtEl>
                                        <p:attrNameLst>
                                          <p:attrName>fill.type</p:attrName>
                                        </p:attrNameLst>
                                      </p:cBhvr>
                                      <p:to>
                                        <p:strVal val="solid"/>
                                      </p:to>
                                    </p:set>
                                    <p:set>
                                      <p:cBhvr>
                                        <p:cTn id="72" dur="1000" fill="hold"/>
                                        <p:tgtEl>
                                          <p:spTgt spid="18"/>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16" presetClass="exit" presetSubtype="21" fill="hold" nodeType="withEffect">
                                  <p:stCondLst>
                                    <p:cond delay="0"/>
                                  </p:stCondLst>
                                  <p:childTnLst>
                                    <p:animEffect transition="out" filter="barn(inVertical)">
                                      <p:cBhvr>
                                        <p:cTn id="79" dur="500"/>
                                        <p:tgtEl>
                                          <p:spTgt spid="53"/>
                                        </p:tgtEl>
                                      </p:cBhvr>
                                    </p:animEffect>
                                    <p:set>
                                      <p:cBhvr>
                                        <p:cTn id="80" dur="1" fill="hold">
                                          <p:stCondLst>
                                            <p:cond delay="499"/>
                                          </p:stCondLst>
                                        </p:cTn>
                                        <p:tgtEl>
                                          <p:spTgt spid="53"/>
                                        </p:tgtEl>
                                        <p:attrNameLst>
                                          <p:attrName>style.visibility</p:attrName>
                                        </p:attrNameLst>
                                      </p:cBhvr>
                                      <p:to>
                                        <p:strVal val="hidden"/>
                                      </p:to>
                                    </p:set>
                                  </p:childTnLst>
                                </p:cTn>
                              </p:par>
                              <p:par>
                                <p:cTn id="81" presetID="8" presetClass="emph" presetSubtype="0" repeatCount="indefinite" fill="hold" nodeType="withEffect">
                                  <p:stCondLst>
                                    <p:cond delay="0"/>
                                  </p:stCondLst>
                                  <p:endCondLst>
                                    <p:cond evt="onNext" delay="0">
                                      <p:tgtEl>
                                        <p:sldTgt/>
                                      </p:tgtEl>
                                    </p:cond>
                                  </p:endCondLst>
                                  <p:childTnLst>
                                    <p:animRot by="21600000">
                                      <p:cBhvr>
                                        <p:cTn id="82" dur="2000" fill="hold"/>
                                        <p:tgtEl>
                                          <p:spTgt spid="22"/>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16" presetClass="entr" presetSubtype="21"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barn(inVertical)">
                                      <p:cBhvr>
                                        <p:cTn id="90" dur="500"/>
                                        <p:tgtEl>
                                          <p:spTgt spid="35"/>
                                        </p:tgtEl>
                                      </p:cBhvr>
                                    </p:animEffect>
                                  </p:childTnLst>
                                </p:cTn>
                              </p:par>
                            </p:childTnLst>
                          </p:cTn>
                        </p:par>
                        <p:par>
                          <p:cTn id="91" fill="hold">
                            <p:stCondLst>
                              <p:cond delay="500"/>
                            </p:stCondLst>
                            <p:childTnLst>
                              <p:par>
                                <p:cTn id="92" presetID="16" presetClass="entr" presetSubtype="21" fill="hold" nodeType="after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barn(inVertical)">
                                      <p:cBhvr>
                                        <p:cTn id="94" dur="500"/>
                                        <p:tgtEl>
                                          <p:spTgt spid="71"/>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barn(inVertical)">
                                      <p:cBhvr>
                                        <p:cTn id="97" dur="500"/>
                                        <p:tgtEl>
                                          <p:spTgt spid="72"/>
                                        </p:tgtEl>
                                      </p:cBhvr>
                                    </p:animEffect>
                                  </p:childTnLst>
                                </p:cTn>
                              </p:par>
                            </p:childTnLst>
                          </p:cTn>
                        </p:par>
                        <p:par>
                          <p:cTn id="98" fill="hold">
                            <p:stCondLst>
                              <p:cond delay="1000"/>
                            </p:stCondLst>
                            <p:childTnLst>
                              <p:par>
                                <p:cTn id="99" presetID="1" presetClass="emph" presetSubtype="2" repeatCount="indefinite" fill="hold" nodeType="afterEffect">
                                  <p:stCondLst>
                                    <p:cond delay="0"/>
                                  </p:stCondLst>
                                  <p:endCondLst>
                                    <p:cond evt="onNext" delay="0">
                                      <p:tgtEl>
                                        <p:sldTgt/>
                                      </p:tgtEl>
                                    </p:cond>
                                  </p:endCondLst>
                                  <p:childTnLst>
                                    <p:animClr clrSpc="rgb" dir="cw">
                                      <p:cBhvr>
                                        <p:cTn id="100" dur="1000" fill="hold"/>
                                        <p:tgtEl>
                                          <p:spTgt spid="17"/>
                                        </p:tgtEl>
                                        <p:attrNameLst>
                                          <p:attrName>fillcolor</p:attrName>
                                        </p:attrNameLst>
                                      </p:cBhvr>
                                      <p:to>
                                        <a:srgbClr val="11E91B"/>
                                      </p:to>
                                    </p:animClr>
                                    <p:set>
                                      <p:cBhvr>
                                        <p:cTn id="101" dur="1000" fill="hold"/>
                                        <p:tgtEl>
                                          <p:spTgt spid="17"/>
                                        </p:tgtEl>
                                        <p:attrNameLst>
                                          <p:attrName>fill.type</p:attrName>
                                        </p:attrNameLst>
                                      </p:cBhvr>
                                      <p:to>
                                        <p:strVal val="solid"/>
                                      </p:to>
                                    </p:set>
                                    <p:set>
                                      <p:cBhvr>
                                        <p:cTn id="102" dur="1000" fill="hold"/>
                                        <p:tgtEl>
                                          <p:spTgt spid="17"/>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 fill="hold"/>
                                        <p:tgtEl>
                                          <p:spTgt spid="18"/>
                                        </p:tgtEl>
                                        <p:attrNameLst>
                                          <p:attrName>fillcolor</p:attrName>
                                        </p:attrNameLst>
                                      </p:cBhvr>
                                      <p:to>
                                        <a:schemeClr val="tx1"/>
                                      </p:to>
                                    </p:animClr>
                                    <p:set>
                                      <p:cBhvr>
                                        <p:cTn id="105" dur="200" fill="hold"/>
                                        <p:tgtEl>
                                          <p:spTgt spid="18"/>
                                        </p:tgtEl>
                                        <p:attrNameLst>
                                          <p:attrName>fill.type</p:attrName>
                                        </p:attrNameLst>
                                      </p:cBhvr>
                                      <p:to>
                                        <p:strVal val="solid"/>
                                      </p:to>
                                    </p:set>
                                    <p:set>
                                      <p:cBhvr>
                                        <p:cTn id="106" dur="200" fill="hold"/>
                                        <p:tgtEl>
                                          <p:spTgt spid="18"/>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69"/>
                                        </p:tgtEl>
                                        <p:attrNameLst>
                                          <p:attrName>style.visibility</p:attrName>
                                        </p:attrNameLst>
                                      </p:cBhvr>
                                      <p:to>
                                        <p:strVal val="visible"/>
                                      </p:to>
                                    </p:set>
                                    <p:animEffect transition="in" filter="barn(inVertical)">
                                      <p:cBhvr>
                                        <p:cTn id="111" dur="500"/>
                                        <p:tgtEl>
                                          <p:spTgt spid="69"/>
                                        </p:tgtEl>
                                      </p:cBhvr>
                                    </p:animEffect>
                                  </p:childTnLst>
                                </p:cTn>
                              </p:par>
                              <p:par>
                                <p:cTn id="112" presetID="16" presetClass="entr" presetSubtype="21" fill="hold" nodeType="with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barn(inVertical)">
                                      <p:cBhvr>
                                        <p:cTn id="114" dur="500"/>
                                        <p:tgtEl>
                                          <p:spTgt spid="68"/>
                                        </p:tgtEl>
                                      </p:cBhvr>
                                    </p:animEffect>
                                  </p:childTnLst>
                                </p:cTn>
                              </p:par>
                              <p:par>
                                <p:cTn id="115" presetID="16" presetClass="exit" presetSubtype="21" fill="hold" nodeType="withEffect">
                                  <p:stCondLst>
                                    <p:cond delay="0"/>
                                  </p:stCondLst>
                                  <p:childTnLst>
                                    <p:animEffect transition="out" filter="barn(inVertical)">
                                      <p:cBhvr>
                                        <p:cTn id="116" dur="500"/>
                                        <p:tgtEl>
                                          <p:spTgt spid="40"/>
                                        </p:tgtEl>
                                      </p:cBhvr>
                                    </p:animEffect>
                                    <p:set>
                                      <p:cBhvr>
                                        <p:cTn id="117" dur="1" fill="hold">
                                          <p:stCondLst>
                                            <p:cond delay="499"/>
                                          </p:stCondLst>
                                        </p:cTn>
                                        <p:tgtEl>
                                          <p:spTgt spid="40"/>
                                        </p:tgtEl>
                                        <p:attrNameLst>
                                          <p:attrName>style.visibility</p:attrName>
                                        </p:attrNameLst>
                                      </p:cBhvr>
                                      <p:to>
                                        <p:strVal val="hidden"/>
                                      </p:to>
                                    </p:set>
                                  </p:childTnLst>
                                </p:cTn>
                              </p:par>
                              <p:par>
                                <p:cTn id="118" presetID="16" presetClass="exit" presetSubtype="21" fill="hold" nodeType="withEffect">
                                  <p:stCondLst>
                                    <p:cond delay="0"/>
                                  </p:stCondLst>
                                  <p:childTnLst>
                                    <p:animEffect transition="out" filter="barn(inVertical)">
                                      <p:cBhvr>
                                        <p:cTn id="119" dur="500"/>
                                        <p:tgtEl>
                                          <p:spTgt spid="39"/>
                                        </p:tgtEl>
                                      </p:cBhvr>
                                    </p:animEffect>
                                    <p:set>
                                      <p:cBhvr>
                                        <p:cTn id="120" dur="1" fill="hold">
                                          <p:stCondLst>
                                            <p:cond delay="499"/>
                                          </p:stCondLst>
                                        </p:cTn>
                                        <p:tgtEl>
                                          <p:spTgt spid="39"/>
                                        </p:tgtEl>
                                        <p:attrNameLst>
                                          <p:attrName>style.visibility</p:attrName>
                                        </p:attrNameLst>
                                      </p:cBhvr>
                                      <p:to>
                                        <p:strVal val="hidden"/>
                                      </p:to>
                                    </p:set>
                                  </p:childTnLst>
                                </p:cTn>
                              </p:par>
                            </p:childTnLst>
                          </p:cTn>
                        </p:par>
                        <p:par>
                          <p:cTn id="121" fill="hold">
                            <p:stCondLst>
                              <p:cond delay="500"/>
                            </p:stCondLst>
                            <p:childTnLst>
                              <p:par>
                                <p:cTn id="122" presetID="1" presetClass="emph" presetSubtype="2" fill="hold" nodeType="afterEffect">
                                  <p:stCondLst>
                                    <p:cond delay="0"/>
                                  </p:stCondLst>
                                  <p:childTnLst>
                                    <p:animClr clrSpc="rgb" dir="cw">
                                      <p:cBhvr>
                                        <p:cTn id="123" dur="200" fill="hold"/>
                                        <p:tgtEl>
                                          <p:spTgt spid="17"/>
                                        </p:tgtEl>
                                        <p:attrNameLst>
                                          <p:attrName>fillcolor</p:attrName>
                                        </p:attrNameLst>
                                      </p:cBhvr>
                                      <p:to>
                                        <a:schemeClr val="tx1"/>
                                      </p:to>
                                    </p:animClr>
                                    <p:set>
                                      <p:cBhvr>
                                        <p:cTn id="124" dur="200" fill="hold"/>
                                        <p:tgtEl>
                                          <p:spTgt spid="17"/>
                                        </p:tgtEl>
                                        <p:attrNameLst>
                                          <p:attrName>fill.type</p:attrName>
                                        </p:attrNameLst>
                                      </p:cBhvr>
                                      <p:to>
                                        <p:strVal val="solid"/>
                                      </p:to>
                                    </p:set>
                                    <p:set>
                                      <p:cBhvr>
                                        <p:cTn id="125" dur="200" fill="hold"/>
                                        <p:tgtEl>
                                          <p:spTgt spid="17"/>
                                        </p:tgtEl>
                                        <p:attrNameLst>
                                          <p:attrName>fill.on</p:attrName>
                                        </p:attrNameLst>
                                      </p:cBhvr>
                                      <p:to>
                                        <p:strVal val="true"/>
                                      </p:to>
                                    </p:set>
                                  </p:childTnLst>
                                </p:cTn>
                              </p:par>
                              <p:par>
                                <p:cTn id="126" presetID="1" presetClass="emph" presetSubtype="2" repeatCount="indefinite" fill="hold" nodeType="withEffect">
                                  <p:stCondLst>
                                    <p:cond delay="0"/>
                                  </p:stCondLst>
                                  <p:endCondLst>
                                    <p:cond evt="onNext" delay="0">
                                      <p:tgtEl>
                                        <p:sldTgt/>
                                      </p:tgtEl>
                                    </p:cond>
                                  </p:endCondLst>
                                  <p:childTnLst>
                                    <p:animClr clrSpc="rgb" dir="cw">
                                      <p:cBhvr>
                                        <p:cTn id="127" dur="1000" fill="hold"/>
                                        <p:tgtEl>
                                          <p:spTgt spid="18"/>
                                        </p:tgtEl>
                                        <p:attrNameLst>
                                          <p:attrName>fillcolor</p:attrName>
                                        </p:attrNameLst>
                                      </p:cBhvr>
                                      <p:to>
                                        <a:srgbClr val="11E91B"/>
                                      </p:to>
                                    </p:animClr>
                                    <p:set>
                                      <p:cBhvr>
                                        <p:cTn id="128" dur="1000" fill="hold"/>
                                        <p:tgtEl>
                                          <p:spTgt spid="18"/>
                                        </p:tgtEl>
                                        <p:attrNameLst>
                                          <p:attrName>fill.type</p:attrName>
                                        </p:attrNameLst>
                                      </p:cBhvr>
                                      <p:to>
                                        <p:strVal val="solid"/>
                                      </p:to>
                                    </p:set>
                                    <p:set>
                                      <p:cBhvr>
                                        <p:cTn id="129" dur="1000" fill="hold"/>
                                        <p:tgtEl>
                                          <p:spTgt spid="18"/>
                                        </p:tgtEl>
                                        <p:attrNameLst>
                                          <p:attrName>fill.on</p:attrName>
                                        </p:attrNameLst>
                                      </p:cBhvr>
                                      <p:to>
                                        <p:strVal val="true"/>
                                      </p:to>
                                    </p:set>
                                  </p:childTnLst>
                                </p:cTn>
                              </p:par>
                              <p:par>
                                <p:cTn id="130" presetID="8" presetClass="emph" presetSubtype="0" repeatCount="indefinite" fill="hold" nodeType="withEffect">
                                  <p:stCondLst>
                                    <p:cond delay="0"/>
                                  </p:stCondLst>
                                  <p:childTnLst>
                                    <p:animRot by="21600000">
                                      <p:cBhvr>
                                        <p:cTn id="131" dur="500" fill="hold"/>
                                        <p:tgtEl>
                                          <p:spTgt spid="22"/>
                                        </p:tgtEl>
                                        <p:attrNameLst>
                                          <p:attrName>r</p:attrName>
                                        </p:attrNameLst>
                                      </p:cBhvr>
                                    </p:animRot>
                                  </p:childTnLst>
                                </p:cTn>
                              </p:par>
                              <p:par>
                                <p:cTn id="132" presetID="16" presetClass="entr" presetSubtype="21" fill="hold" nodeType="withEffect">
                                  <p:stCondLst>
                                    <p:cond delay="0"/>
                                  </p:stCondLst>
                                  <p:childTnLst>
                                    <p:set>
                                      <p:cBhvr>
                                        <p:cTn id="133" dur="1" fill="hold">
                                          <p:stCondLst>
                                            <p:cond delay="0"/>
                                          </p:stCondLst>
                                        </p:cTn>
                                        <p:tgtEl>
                                          <p:spTgt spid="100"/>
                                        </p:tgtEl>
                                        <p:attrNameLst>
                                          <p:attrName>style.visibility</p:attrName>
                                        </p:attrNameLst>
                                      </p:cBhvr>
                                      <p:to>
                                        <p:strVal val="visible"/>
                                      </p:to>
                                    </p:set>
                                    <p:animEffect transition="in" filter="barn(inVertical)">
                                      <p:cBhvr>
                                        <p:cTn id="134" dur="500"/>
                                        <p:tgtEl>
                                          <p:spTgt spid="100"/>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98"/>
                                        </p:tgtEl>
                                        <p:attrNameLst>
                                          <p:attrName>style.visibility</p:attrName>
                                        </p:attrNameLst>
                                      </p:cBhvr>
                                      <p:to>
                                        <p:strVal val="visible"/>
                                      </p:to>
                                    </p:set>
                                    <p:animEffect transition="in" filter="barn(inVertical)">
                                      <p:cBhvr>
                                        <p:cTn id="137" dur="500"/>
                                        <p:tgtEl>
                                          <p:spTgt spid="98"/>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barn(inVertical)">
                                      <p:cBhvr>
                                        <p:cTn id="142" dur="500"/>
                                        <p:tgtEl>
                                          <p:spTgt spid="33"/>
                                        </p:tgtEl>
                                      </p:cBhvr>
                                    </p:animEffect>
                                  </p:childTnLst>
                                </p:cTn>
                              </p:par>
                              <p:par>
                                <p:cTn id="143" presetID="1" presetClass="emph" presetSubtype="2" repeatCount="indefinite" fill="hold" nodeType="withEffect">
                                  <p:stCondLst>
                                    <p:cond delay="0"/>
                                  </p:stCondLst>
                                  <p:endCondLst>
                                    <p:cond evt="onNext" delay="0">
                                      <p:tgtEl>
                                        <p:sldTgt/>
                                      </p:tgtEl>
                                    </p:cond>
                                  </p:endCondLst>
                                  <p:childTnLst>
                                    <p:animClr clrSpc="rgb" dir="cw">
                                      <p:cBhvr>
                                        <p:cTn id="144" dur="1000" fill="hold"/>
                                        <p:tgtEl>
                                          <p:spTgt spid="17"/>
                                        </p:tgtEl>
                                        <p:attrNameLst>
                                          <p:attrName>fillcolor</p:attrName>
                                        </p:attrNameLst>
                                      </p:cBhvr>
                                      <p:to>
                                        <a:srgbClr val="11E91B"/>
                                      </p:to>
                                    </p:animClr>
                                    <p:set>
                                      <p:cBhvr>
                                        <p:cTn id="145" dur="1000" fill="hold"/>
                                        <p:tgtEl>
                                          <p:spTgt spid="17"/>
                                        </p:tgtEl>
                                        <p:attrNameLst>
                                          <p:attrName>fill.type</p:attrName>
                                        </p:attrNameLst>
                                      </p:cBhvr>
                                      <p:to>
                                        <p:strVal val="solid"/>
                                      </p:to>
                                    </p:set>
                                    <p:set>
                                      <p:cBhvr>
                                        <p:cTn id="146" dur="1000" fill="hold"/>
                                        <p:tgtEl>
                                          <p:spTgt spid="17"/>
                                        </p:tgtEl>
                                        <p:attrNameLst>
                                          <p:attrName>fill.on</p:attrName>
                                        </p:attrNameLst>
                                      </p:cBhvr>
                                      <p:to>
                                        <p:strVal val="true"/>
                                      </p:to>
                                    </p:set>
                                  </p:childTnLst>
                                </p:cTn>
                              </p:par>
                              <p:par>
                                <p:cTn id="147" presetID="1" presetClass="emph" presetSubtype="2" repeatCount="indefinite" fill="hold" nodeType="withEffect">
                                  <p:stCondLst>
                                    <p:cond delay="0"/>
                                  </p:stCondLst>
                                  <p:endCondLst>
                                    <p:cond evt="onNext" delay="0">
                                      <p:tgtEl>
                                        <p:sldTgt/>
                                      </p:tgtEl>
                                    </p:cond>
                                  </p:endCondLst>
                                  <p:childTnLst>
                                    <p:animClr clrSpc="rgb" dir="cw">
                                      <p:cBhvr>
                                        <p:cTn id="148" dur="1000" fill="hold"/>
                                        <p:tgtEl>
                                          <p:spTgt spid="18"/>
                                        </p:tgtEl>
                                        <p:attrNameLst>
                                          <p:attrName>fillcolor</p:attrName>
                                        </p:attrNameLst>
                                      </p:cBhvr>
                                      <p:to>
                                        <a:srgbClr val="11E91B"/>
                                      </p:to>
                                    </p:animClr>
                                    <p:set>
                                      <p:cBhvr>
                                        <p:cTn id="149" dur="1000" fill="hold"/>
                                        <p:tgtEl>
                                          <p:spTgt spid="18"/>
                                        </p:tgtEl>
                                        <p:attrNameLst>
                                          <p:attrName>fill.type</p:attrName>
                                        </p:attrNameLst>
                                      </p:cBhvr>
                                      <p:to>
                                        <p:strVal val="solid"/>
                                      </p:to>
                                    </p:set>
                                    <p:set>
                                      <p:cBhvr>
                                        <p:cTn id="150" dur="1000" fill="hold"/>
                                        <p:tgtEl>
                                          <p:spTgt spid="18"/>
                                        </p:tgtEl>
                                        <p:attrNameLst>
                                          <p:attrName>fill.on</p:attrName>
                                        </p:attrNameLst>
                                      </p:cBhvr>
                                      <p:to>
                                        <p:strVal val="true"/>
                                      </p:to>
                                    </p:set>
                                  </p:childTnLst>
                                </p:cTn>
                              </p:par>
                              <p:par>
                                <p:cTn id="151" presetID="16" presetClass="entr" presetSubtype="21" fill="hold" nodeType="with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barn(inVertical)">
                                      <p:cBhvr>
                                        <p:cTn id="153" dur="500"/>
                                        <p:tgtEl>
                                          <p:spTgt spid="34"/>
                                        </p:tgtEl>
                                      </p:cBhvr>
                                    </p:animEffect>
                                  </p:childTnLst>
                                </p:cTn>
                              </p:par>
                              <p:par>
                                <p:cTn id="154" presetID="16" presetClass="entr" presetSubtype="21" fill="hold" nodeType="withEffect">
                                  <p:stCondLst>
                                    <p:cond delay="0"/>
                                  </p:stCondLst>
                                  <p:childTnLst>
                                    <p:set>
                                      <p:cBhvr>
                                        <p:cTn id="155" dur="1" fill="hold">
                                          <p:stCondLst>
                                            <p:cond delay="0"/>
                                          </p:stCondLst>
                                        </p:cTn>
                                        <p:tgtEl>
                                          <p:spTgt spid="40"/>
                                        </p:tgtEl>
                                        <p:attrNameLst>
                                          <p:attrName>style.visibility</p:attrName>
                                        </p:attrNameLst>
                                      </p:cBhvr>
                                      <p:to>
                                        <p:strVal val="visible"/>
                                      </p:to>
                                    </p:set>
                                    <p:animEffect transition="in" filter="barn(inVertical)">
                                      <p:cBhvr>
                                        <p:cTn id="156" dur="500"/>
                                        <p:tgtEl>
                                          <p:spTgt spid="40"/>
                                        </p:tgtEl>
                                      </p:cBhvr>
                                    </p:animEffect>
                                  </p:childTnLst>
                                </p:cTn>
                              </p:par>
                              <p:par>
                                <p:cTn id="157" presetID="16" presetClass="entr" presetSubtype="21" fill="hold" nodeType="with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barn(inVertical)">
                                      <p:cBhvr>
                                        <p:cTn id="159" dur="500"/>
                                        <p:tgtEl>
                                          <p:spTgt spid="39"/>
                                        </p:tgtEl>
                                      </p:cBhvr>
                                    </p:animEffect>
                                  </p:childTnLst>
                                </p:cTn>
                              </p:par>
                              <p:par>
                                <p:cTn id="160" presetID="16" presetClass="entr" presetSubtype="21" fill="hold" nodeType="withEffect">
                                  <p:stCondLst>
                                    <p:cond delay="0"/>
                                  </p:stCondLst>
                                  <p:childTnLst>
                                    <p:set>
                                      <p:cBhvr>
                                        <p:cTn id="161" dur="1" fill="hold">
                                          <p:stCondLst>
                                            <p:cond delay="0"/>
                                          </p:stCondLst>
                                        </p:cTn>
                                        <p:tgtEl>
                                          <p:spTgt spid="101"/>
                                        </p:tgtEl>
                                        <p:attrNameLst>
                                          <p:attrName>style.visibility</p:attrName>
                                        </p:attrNameLst>
                                      </p:cBhvr>
                                      <p:to>
                                        <p:strVal val="visible"/>
                                      </p:to>
                                    </p:set>
                                    <p:animEffect transition="in" filter="barn(inVertical)">
                                      <p:cBhvr>
                                        <p:cTn id="162" dur="500"/>
                                        <p:tgtEl>
                                          <p:spTgt spid="101"/>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xit" presetSubtype="32" fill="hold" grpId="0" nodeType="clickEffect">
                                  <p:stCondLst>
                                    <p:cond delay="0"/>
                                  </p:stCondLst>
                                  <p:childTnLst>
                                    <p:anim calcmode="lin" valueType="num">
                                      <p:cBhvr>
                                        <p:cTn id="166" dur="500"/>
                                        <p:tgtEl>
                                          <p:spTgt spid="42"/>
                                        </p:tgtEl>
                                        <p:attrNameLst>
                                          <p:attrName>ppt_w</p:attrName>
                                        </p:attrNameLst>
                                      </p:cBhvr>
                                      <p:tavLst>
                                        <p:tav tm="0">
                                          <p:val>
                                            <p:strVal val="ppt_w"/>
                                          </p:val>
                                        </p:tav>
                                        <p:tav tm="100000">
                                          <p:val>
                                            <p:fltVal val="0"/>
                                          </p:val>
                                        </p:tav>
                                      </p:tavLst>
                                    </p:anim>
                                    <p:anim calcmode="lin" valueType="num">
                                      <p:cBhvr>
                                        <p:cTn id="167" dur="500"/>
                                        <p:tgtEl>
                                          <p:spTgt spid="42"/>
                                        </p:tgtEl>
                                        <p:attrNameLst>
                                          <p:attrName>ppt_h</p:attrName>
                                        </p:attrNameLst>
                                      </p:cBhvr>
                                      <p:tavLst>
                                        <p:tav tm="0">
                                          <p:val>
                                            <p:strVal val="ppt_h"/>
                                          </p:val>
                                        </p:tav>
                                        <p:tav tm="100000">
                                          <p:val>
                                            <p:fltVal val="0"/>
                                          </p:val>
                                        </p:tav>
                                      </p:tavLst>
                                    </p:anim>
                                    <p:animEffect transition="out" filter="fade">
                                      <p:cBhvr>
                                        <p:cTn id="168" dur="500"/>
                                        <p:tgtEl>
                                          <p:spTgt spid="42"/>
                                        </p:tgtEl>
                                      </p:cBhvr>
                                    </p:animEffect>
                                    <p:set>
                                      <p:cBhvr>
                                        <p:cTn id="169" dur="1" fill="hold">
                                          <p:stCondLst>
                                            <p:cond delay="499"/>
                                          </p:stCondLst>
                                        </p:cTn>
                                        <p:tgtEl>
                                          <p:spTgt spid="42"/>
                                        </p:tgtEl>
                                        <p:attrNameLst>
                                          <p:attrName>style.visibility</p:attrName>
                                        </p:attrNameLst>
                                      </p:cBhvr>
                                      <p:to>
                                        <p:strVal val="hidden"/>
                                      </p:to>
                                    </p:set>
                                  </p:childTnLst>
                                </p:cTn>
                              </p:par>
                              <p:par>
                                <p:cTn id="170" presetID="22" presetClass="exit" presetSubtype="4" fill="hold" nodeType="withEffect">
                                  <p:stCondLst>
                                    <p:cond delay="0"/>
                                  </p:stCondLst>
                                  <p:childTnLst>
                                    <p:animEffect transition="out" filter="wipe(down)">
                                      <p:cBhvr>
                                        <p:cTn id="171" dur="500"/>
                                        <p:tgtEl>
                                          <p:spTgt spid="101"/>
                                        </p:tgtEl>
                                      </p:cBhvr>
                                    </p:animEffect>
                                    <p:set>
                                      <p:cBhvr>
                                        <p:cTn id="172" dur="1" fill="hold">
                                          <p:stCondLst>
                                            <p:cond delay="499"/>
                                          </p:stCondLst>
                                        </p:cTn>
                                        <p:tgtEl>
                                          <p:spTgt spid="101"/>
                                        </p:tgtEl>
                                        <p:attrNameLst>
                                          <p:attrName>style.visibility</p:attrName>
                                        </p:attrNameLst>
                                      </p:cBhvr>
                                      <p:to>
                                        <p:strVal val="hidden"/>
                                      </p:to>
                                    </p:set>
                                  </p:childTnLst>
                                </p:cTn>
                              </p:par>
                              <p:par>
                                <p:cTn id="173" presetID="22" presetClass="exit" presetSubtype="4" fill="hold" grpId="1" nodeType="withEffect">
                                  <p:stCondLst>
                                    <p:cond delay="0"/>
                                  </p:stCondLst>
                                  <p:childTnLst>
                                    <p:animEffect transition="out" filter="wipe(down)">
                                      <p:cBhvr>
                                        <p:cTn id="174" dur="500"/>
                                        <p:tgtEl>
                                          <p:spTgt spid="72"/>
                                        </p:tgtEl>
                                      </p:cBhvr>
                                    </p:animEffect>
                                    <p:set>
                                      <p:cBhvr>
                                        <p:cTn id="175" dur="1" fill="hold">
                                          <p:stCondLst>
                                            <p:cond delay="499"/>
                                          </p:stCondLst>
                                        </p:cTn>
                                        <p:tgtEl>
                                          <p:spTgt spid="72"/>
                                        </p:tgtEl>
                                        <p:attrNameLst>
                                          <p:attrName>style.visibility</p:attrName>
                                        </p:attrNameLst>
                                      </p:cBhvr>
                                      <p:to>
                                        <p:strVal val="hidden"/>
                                      </p:to>
                                    </p:set>
                                  </p:childTnLst>
                                </p:cTn>
                              </p:par>
                              <p:par>
                                <p:cTn id="176" presetID="22" presetClass="exit" presetSubtype="4" fill="hold" grpId="1" nodeType="withEffect">
                                  <p:stCondLst>
                                    <p:cond delay="0"/>
                                  </p:stCondLst>
                                  <p:childTnLst>
                                    <p:animEffect transition="out" filter="wipe(down)">
                                      <p:cBhvr>
                                        <p:cTn id="177" dur="500"/>
                                        <p:tgtEl>
                                          <p:spTgt spid="98"/>
                                        </p:tgtEl>
                                      </p:cBhvr>
                                    </p:animEffect>
                                    <p:set>
                                      <p:cBhvr>
                                        <p:cTn id="178" dur="1" fill="hold">
                                          <p:stCondLst>
                                            <p:cond delay="499"/>
                                          </p:stCondLst>
                                        </p:cTn>
                                        <p:tgtEl>
                                          <p:spTgt spid="98"/>
                                        </p:tgtEl>
                                        <p:attrNameLst>
                                          <p:attrName>style.visibility</p:attrName>
                                        </p:attrNameLst>
                                      </p:cBhvr>
                                      <p:to>
                                        <p:strVal val="hidden"/>
                                      </p:to>
                                    </p:set>
                                  </p:childTnLst>
                                </p:cTn>
                              </p:par>
                              <p:par>
                                <p:cTn id="179" presetID="22" presetClass="exit" presetSubtype="4" fill="hold" nodeType="withEffect">
                                  <p:stCondLst>
                                    <p:cond delay="0"/>
                                  </p:stCondLst>
                                  <p:childTnLst>
                                    <p:animEffect transition="out" filter="wipe(down)">
                                      <p:cBhvr>
                                        <p:cTn id="180" dur="500"/>
                                        <p:tgtEl>
                                          <p:spTgt spid="71"/>
                                        </p:tgtEl>
                                      </p:cBhvr>
                                    </p:animEffect>
                                    <p:set>
                                      <p:cBhvr>
                                        <p:cTn id="181" dur="1" fill="hold">
                                          <p:stCondLst>
                                            <p:cond delay="499"/>
                                          </p:stCondLst>
                                        </p:cTn>
                                        <p:tgtEl>
                                          <p:spTgt spid="71"/>
                                        </p:tgtEl>
                                        <p:attrNameLst>
                                          <p:attrName>style.visibility</p:attrName>
                                        </p:attrNameLst>
                                      </p:cBhvr>
                                      <p:to>
                                        <p:strVal val="hidden"/>
                                      </p:to>
                                    </p:set>
                                  </p:childTnLst>
                                </p:cTn>
                              </p:par>
                              <p:par>
                                <p:cTn id="182" presetID="22" presetClass="exit" presetSubtype="4" fill="hold" nodeType="withEffect">
                                  <p:stCondLst>
                                    <p:cond delay="0"/>
                                  </p:stCondLst>
                                  <p:childTnLst>
                                    <p:animEffect transition="out" filter="wipe(down)">
                                      <p:cBhvr>
                                        <p:cTn id="183" dur="500"/>
                                        <p:tgtEl>
                                          <p:spTgt spid="100"/>
                                        </p:tgtEl>
                                      </p:cBhvr>
                                    </p:animEffect>
                                    <p:set>
                                      <p:cBhvr>
                                        <p:cTn id="184"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2" grpId="0" animBg="1"/>
      <p:bldP spid="72" grpId="0"/>
      <p:bldP spid="72" grpId="1"/>
      <p:bldP spid="98" grpId="0"/>
      <p:bldP spid="9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2880DB9-FCD3-48EC-A33B-FE72D09AD1A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AEC8CC99-90EF-4C1D-AE9B-7B2F2587869E}"/>
              </a:ext>
            </a:extLst>
          </p:cNvPr>
          <p:cNvSpPr>
            <a:spLocks noGrp="1"/>
          </p:cNvSpPr>
          <p:nvPr>
            <p:ph idx="1"/>
          </p:nvPr>
        </p:nvSpPr>
        <p:spPr>
          <a:xfrm>
            <a:off x="7914856" y="1371600"/>
            <a:ext cx="4014731" cy="4448709"/>
          </a:xfrm>
          <a:prstGeom prst="rect">
            <a:avLst/>
          </a:prstGeom>
        </p:spPr>
        <p:txBody>
          <a:bodyPr lIns="91440" tIns="45720" rIns="91440" bIns="45720" anchor="t">
            <a:normAutofit/>
          </a:bodyPr>
          <a:lstStyle/>
          <a:p>
            <a:r>
              <a:rPr lang="en-US" altLang="zh-CN" sz="2000">
                <a:ea typeface="Open Sans"/>
                <a:cs typeface="Open Sans"/>
              </a:rPr>
              <a:t>RTS based MIMO OTA test solution for ICV is the only realistic technique available today</a:t>
            </a:r>
          </a:p>
          <a:p>
            <a:endParaRPr lang="en-US" altLang="zh-CN" sz="2000">
              <a:ea typeface="Open Sans"/>
              <a:cs typeface="Open Sans"/>
            </a:endParaRPr>
          </a:p>
          <a:p>
            <a:r>
              <a:rPr lang="en-US" altLang="zh-CN" sz="2000"/>
              <a:t>Features:</a:t>
            </a:r>
          </a:p>
          <a:p>
            <a:pPr lvl="1"/>
            <a:r>
              <a:rPr lang="en-US" altLang="zh-CN" sz="1600"/>
              <a:t>Theoretically correct, international standards</a:t>
            </a:r>
          </a:p>
          <a:p>
            <a:pPr lvl="1"/>
            <a:r>
              <a:rPr lang="en-US" altLang="zh-CN" sz="1600"/>
              <a:t>Small error, stable, cost-effective, simple system</a:t>
            </a:r>
          </a:p>
          <a:p>
            <a:endParaRPr lang="zh-CN" altLang="en-US" sz="2000"/>
          </a:p>
          <a:p>
            <a:endParaRPr lang="en-US"/>
          </a:p>
        </p:txBody>
      </p:sp>
      <p:sp>
        <p:nvSpPr>
          <p:cNvPr id="3" name="Title 2">
            <a:extLst>
              <a:ext uri="{FF2B5EF4-FFF2-40B4-BE49-F238E27FC236}">
                <a16:creationId xmlns:a16="http://schemas.microsoft.com/office/drawing/2014/main" id="{104F19CD-F070-4EE6-986B-6AD3C817D67A}"/>
              </a:ext>
            </a:extLst>
          </p:cNvPr>
          <p:cNvSpPr>
            <a:spLocks noGrp="1"/>
          </p:cNvSpPr>
          <p:nvPr>
            <p:ph type="title"/>
          </p:nvPr>
        </p:nvSpPr>
        <p:spPr>
          <a:prstGeom prst="rect">
            <a:avLst/>
          </a:prstGeom>
        </p:spPr>
        <p:txBody>
          <a:bodyPr>
            <a:normAutofit/>
          </a:bodyPr>
          <a:lstStyle/>
          <a:p>
            <a:r>
              <a:rPr lang="en-US"/>
              <a:t>Radiated Two Stage Method – Patented Technology</a:t>
            </a:r>
          </a:p>
        </p:txBody>
      </p:sp>
      <p:grpSp>
        <p:nvGrpSpPr>
          <p:cNvPr id="5" name="组合 16">
            <a:extLst>
              <a:ext uri="{FF2B5EF4-FFF2-40B4-BE49-F238E27FC236}">
                <a16:creationId xmlns:a16="http://schemas.microsoft.com/office/drawing/2014/main" id="{C4731DDD-1C45-421F-AEFB-FAF357B9DF44}"/>
              </a:ext>
            </a:extLst>
          </p:cNvPr>
          <p:cNvGrpSpPr/>
          <p:nvPr/>
        </p:nvGrpSpPr>
        <p:grpSpPr>
          <a:xfrm>
            <a:off x="460421" y="1479860"/>
            <a:ext cx="6739217" cy="2939577"/>
            <a:chOff x="4512623" y="1202013"/>
            <a:chExt cx="7542712" cy="3214757"/>
          </a:xfrm>
        </p:grpSpPr>
        <p:pic>
          <p:nvPicPr>
            <p:cNvPr id="6" name="Picture 2">
              <a:extLst>
                <a:ext uri="{FF2B5EF4-FFF2-40B4-BE49-F238E27FC236}">
                  <a16:creationId xmlns:a16="http://schemas.microsoft.com/office/drawing/2014/main" id="{1FB015D4-290B-49EC-9C3E-FE405851C24D}"/>
                </a:ext>
              </a:extLst>
            </p:cNvPr>
            <p:cNvPicPr>
              <a:picLocks noChangeAspect="1" noChangeArrowheads="1"/>
            </p:cNvPicPr>
            <p:nvPr/>
          </p:nvPicPr>
          <p:blipFill>
            <a:blip r:embed="rId2" cstate="print"/>
            <a:srcRect/>
            <a:stretch>
              <a:fillRect/>
            </a:stretch>
          </p:blipFill>
          <p:spPr bwMode="auto">
            <a:xfrm>
              <a:off x="4512623" y="1202013"/>
              <a:ext cx="3095625" cy="3214757"/>
            </a:xfrm>
            <a:prstGeom prst="rect">
              <a:avLst/>
            </a:prstGeom>
            <a:noFill/>
            <a:ln w="9525">
              <a:noFill/>
              <a:miter lim="800000"/>
              <a:headEnd/>
              <a:tailEnd/>
            </a:ln>
          </p:spPr>
        </p:pic>
        <p:grpSp>
          <p:nvGrpSpPr>
            <p:cNvPr id="7" name="组合 30">
              <a:extLst>
                <a:ext uri="{FF2B5EF4-FFF2-40B4-BE49-F238E27FC236}">
                  <a16:creationId xmlns:a16="http://schemas.microsoft.com/office/drawing/2014/main" id="{8DA654DB-A2F6-4252-8483-6DB4C0EEF990}"/>
                </a:ext>
              </a:extLst>
            </p:cNvPr>
            <p:cNvGrpSpPr>
              <a:grpSpLocks/>
            </p:cNvGrpSpPr>
            <p:nvPr/>
          </p:nvGrpSpPr>
          <p:grpSpPr bwMode="auto">
            <a:xfrm>
              <a:off x="8192988" y="1425352"/>
              <a:ext cx="2520696" cy="1184275"/>
              <a:chOff x="4427984" y="980728"/>
              <a:chExt cx="1945881" cy="914048"/>
            </a:xfrm>
          </p:grpSpPr>
          <p:pic>
            <p:nvPicPr>
              <p:cNvPr id="26" name="Picture 33" descr="Rx PAS no details small">
                <a:extLst>
                  <a:ext uri="{FF2B5EF4-FFF2-40B4-BE49-F238E27FC236}">
                    <a16:creationId xmlns:a16="http://schemas.microsoft.com/office/drawing/2014/main" id="{4CD9C0A8-34D0-40FB-87D3-6B8DD40235E8}"/>
                  </a:ext>
                </a:extLst>
              </p:cNvPr>
              <p:cNvPicPr>
                <a:picLocks noChangeAspect="1" noChangeArrowheads="1"/>
              </p:cNvPicPr>
              <p:nvPr/>
            </p:nvPicPr>
            <p:blipFill>
              <a:blip r:embed="rId3" cstate="print"/>
              <a:srcRect/>
              <a:stretch>
                <a:fillRect/>
              </a:stretch>
            </p:blipFill>
            <p:spPr bwMode="auto">
              <a:xfrm>
                <a:off x="5795699" y="1036488"/>
                <a:ext cx="480679" cy="408017"/>
              </a:xfrm>
              <a:prstGeom prst="rect">
                <a:avLst/>
              </a:prstGeom>
              <a:noFill/>
              <a:ln w="9525">
                <a:noFill/>
                <a:miter lim="800000"/>
                <a:headEnd/>
                <a:tailEnd/>
              </a:ln>
            </p:spPr>
          </p:pic>
          <p:pic>
            <p:nvPicPr>
              <p:cNvPr id="27" name="Picture 32" descr="Tx PAS no details small">
                <a:extLst>
                  <a:ext uri="{FF2B5EF4-FFF2-40B4-BE49-F238E27FC236}">
                    <a16:creationId xmlns:a16="http://schemas.microsoft.com/office/drawing/2014/main" id="{E8DA4008-7171-4A91-81F2-121C50EDB0F4}"/>
                  </a:ext>
                </a:extLst>
              </p:cNvPr>
              <p:cNvPicPr>
                <a:picLocks noChangeAspect="1" noChangeArrowheads="1"/>
              </p:cNvPicPr>
              <p:nvPr/>
            </p:nvPicPr>
            <p:blipFill>
              <a:blip r:embed="rId4" cstate="print"/>
              <a:srcRect/>
              <a:stretch>
                <a:fillRect/>
              </a:stretch>
            </p:blipFill>
            <p:spPr bwMode="auto">
              <a:xfrm>
                <a:off x="4510028" y="1036488"/>
                <a:ext cx="387052" cy="408017"/>
              </a:xfrm>
              <a:prstGeom prst="rect">
                <a:avLst/>
              </a:prstGeom>
              <a:noFill/>
              <a:ln w="9525">
                <a:noFill/>
                <a:miter lim="800000"/>
                <a:headEnd/>
                <a:tailEnd/>
              </a:ln>
            </p:spPr>
          </p:pic>
          <p:pic>
            <p:nvPicPr>
              <p:cNvPr id="28" name="Picture 17" descr="BS Antenna Patterns">
                <a:extLst>
                  <a:ext uri="{FF2B5EF4-FFF2-40B4-BE49-F238E27FC236}">
                    <a16:creationId xmlns:a16="http://schemas.microsoft.com/office/drawing/2014/main" id="{7A56FCAB-6931-439F-95C3-3989A39FBEC7}"/>
                  </a:ext>
                </a:extLst>
              </p:cNvPr>
              <p:cNvPicPr>
                <a:picLocks noChangeAspect="1" noChangeArrowheads="1"/>
              </p:cNvPicPr>
              <p:nvPr/>
            </p:nvPicPr>
            <p:blipFill>
              <a:blip r:embed="rId5" cstate="print"/>
              <a:srcRect/>
              <a:stretch>
                <a:fillRect/>
              </a:stretch>
            </p:blipFill>
            <p:spPr bwMode="auto">
              <a:xfrm>
                <a:off x="5041863" y="980728"/>
                <a:ext cx="608088" cy="557595"/>
              </a:xfrm>
              <a:prstGeom prst="rect">
                <a:avLst/>
              </a:prstGeom>
              <a:noFill/>
              <a:ln w="9525">
                <a:noFill/>
                <a:miter lim="800000"/>
                <a:headEnd/>
                <a:tailEnd/>
              </a:ln>
            </p:spPr>
          </p:pic>
          <p:graphicFrame>
            <p:nvGraphicFramePr>
              <p:cNvPr id="29" name="Object 2">
                <a:extLst>
                  <a:ext uri="{FF2B5EF4-FFF2-40B4-BE49-F238E27FC236}">
                    <a16:creationId xmlns:a16="http://schemas.microsoft.com/office/drawing/2014/main" id="{B060A6D1-E64F-4605-B031-1663585FBC5F}"/>
                  </a:ext>
                </a:extLst>
              </p:cNvPr>
              <p:cNvGraphicFramePr>
                <a:graphicFrameLocks noChangeAspect="1"/>
              </p:cNvGraphicFramePr>
              <p:nvPr/>
            </p:nvGraphicFramePr>
            <p:xfrm>
              <a:off x="4470454" y="1481678"/>
              <a:ext cx="455583" cy="153118"/>
            </p:xfrm>
            <a:graphic>
              <a:graphicData uri="http://schemas.openxmlformats.org/presentationml/2006/ole">
                <mc:AlternateContent xmlns:mc="http://schemas.openxmlformats.org/markup-compatibility/2006">
                  <mc:Choice xmlns:v="urn:schemas-microsoft-com:vml" Requires="v">
                    <p:oleObj name="Equation" r:id="rId6" imgW="622030" imgH="228501" progId="Equation.3">
                      <p:embed/>
                    </p:oleObj>
                  </mc:Choice>
                  <mc:Fallback>
                    <p:oleObj name="Equation" r:id="rId6" imgW="622030" imgH="228501" progId="Equation.3">
                      <p:embed/>
                      <p:pic>
                        <p:nvPicPr>
                          <p:cNvPr id="29" name="Object 2">
                            <a:extLst>
                              <a:ext uri="{FF2B5EF4-FFF2-40B4-BE49-F238E27FC236}">
                                <a16:creationId xmlns:a16="http://schemas.microsoft.com/office/drawing/2014/main" id="{B060A6D1-E64F-4605-B031-1663585FBC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0454" y="1481678"/>
                            <a:ext cx="455583" cy="1531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3">
                <a:extLst>
                  <a:ext uri="{FF2B5EF4-FFF2-40B4-BE49-F238E27FC236}">
                    <a16:creationId xmlns:a16="http://schemas.microsoft.com/office/drawing/2014/main" id="{CF73B4B8-D63A-46F5-A4FD-44FF15CE8378}"/>
                  </a:ext>
                </a:extLst>
              </p:cNvPr>
              <p:cNvGraphicFramePr>
                <a:graphicFrameLocks noChangeAspect="1"/>
              </p:cNvGraphicFramePr>
              <p:nvPr/>
            </p:nvGraphicFramePr>
            <p:xfrm>
              <a:off x="5233942" y="1481678"/>
              <a:ext cx="322383" cy="152232"/>
            </p:xfrm>
            <a:graphic>
              <a:graphicData uri="http://schemas.openxmlformats.org/presentationml/2006/ole">
                <mc:AlternateContent xmlns:mc="http://schemas.openxmlformats.org/markup-compatibility/2006">
                  <mc:Choice xmlns:v="urn:schemas-microsoft-com:vml" Requires="v">
                    <p:oleObj name="Equation" r:id="rId8" imgW="444307" imgH="228501" progId="Equation.3">
                      <p:embed/>
                    </p:oleObj>
                  </mc:Choice>
                  <mc:Fallback>
                    <p:oleObj name="Equation" r:id="rId8" imgW="444307" imgH="228501" progId="Equation.3">
                      <p:embed/>
                      <p:pic>
                        <p:nvPicPr>
                          <p:cNvPr id="30" name="Object 3">
                            <a:extLst>
                              <a:ext uri="{FF2B5EF4-FFF2-40B4-BE49-F238E27FC236}">
                                <a16:creationId xmlns:a16="http://schemas.microsoft.com/office/drawing/2014/main" id="{CF73B4B8-D63A-46F5-A4FD-44FF15CE83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3942" y="1481678"/>
                            <a:ext cx="322383" cy="152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a:extLst>
                  <a:ext uri="{FF2B5EF4-FFF2-40B4-BE49-F238E27FC236}">
                    <a16:creationId xmlns:a16="http://schemas.microsoft.com/office/drawing/2014/main" id="{83039C2B-8A65-43D4-B2C2-85EF8826B1BE}"/>
                  </a:ext>
                </a:extLst>
              </p:cNvPr>
              <p:cNvGraphicFramePr>
                <a:graphicFrameLocks noChangeAspect="1"/>
              </p:cNvGraphicFramePr>
              <p:nvPr/>
            </p:nvGraphicFramePr>
            <p:xfrm>
              <a:off x="5795699" y="1481678"/>
              <a:ext cx="461375" cy="152232"/>
            </p:xfrm>
            <a:graphic>
              <a:graphicData uri="http://schemas.openxmlformats.org/presentationml/2006/ole">
                <mc:AlternateContent xmlns:mc="http://schemas.openxmlformats.org/markup-compatibility/2006">
                  <mc:Choice xmlns:v="urn:schemas-microsoft-com:vml" Requires="v">
                    <p:oleObj name="Equation" r:id="rId10" imgW="634725" imgH="228501" progId="Equation.3">
                      <p:embed/>
                    </p:oleObj>
                  </mc:Choice>
                  <mc:Fallback>
                    <p:oleObj name="Equation" r:id="rId10" imgW="634725" imgH="228501" progId="Equation.3">
                      <p:embed/>
                      <p:pic>
                        <p:nvPicPr>
                          <p:cNvPr id="31" name="Object 4">
                            <a:extLst>
                              <a:ext uri="{FF2B5EF4-FFF2-40B4-BE49-F238E27FC236}">
                                <a16:creationId xmlns:a16="http://schemas.microsoft.com/office/drawing/2014/main" id="{83039C2B-8A65-43D4-B2C2-85EF8826B1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5699" y="1481678"/>
                            <a:ext cx="461375" cy="152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AutoShape 18">
                <a:extLst>
                  <a:ext uri="{FF2B5EF4-FFF2-40B4-BE49-F238E27FC236}">
                    <a16:creationId xmlns:a16="http://schemas.microsoft.com/office/drawing/2014/main" id="{ECA2CB2F-322C-4A46-9283-0C8F8E29A3FE}"/>
                  </a:ext>
                </a:extLst>
              </p:cNvPr>
              <p:cNvSpPr>
                <a:spLocks/>
              </p:cNvSpPr>
              <p:nvPr/>
            </p:nvSpPr>
            <p:spPr bwMode="auto">
              <a:xfrm rot="16200000" flipH="1">
                <a:off x="5270936" y="791846"/>
                <a:ext cx="259978" cy="1945881"/>
              </a:xfrm>
              <a:prstGeom prst="rightBrace">
                <a:avLst>
                  <a:gd name="adj1" fmla="val 138157"/>
                  <a:gd name="adj2" fmla="val 49769"/>
                </a:avLst>
              </a:prstGeom>
              <a:noFill/>
              <a:ln w="12700">
                <a:solidFill>
                  <a:schemeClr val="accent1"/>
                </a:solidFill>
                <a:round/>
                <a:headEnd/>
                <a:tailEnd/>
              </a:ln>
            </p:spPr>
            <p:txBody>
              <a:bodyPr wrap="none" lIns="0" tIns="0" rIns="0" bIns="0" anchor="ctr"/>
              <a:lstStyle/>
              <a:p>
                <a:pPr eaLnBrk="1" hangingPunct="1">
                  <a:buFont typeface="Arial" charset="0"/>
                  <a:buNone/>
                </a:pPr>
                <a:endParaRPr lang="en-US" altLang="zh-CN"/>
              </a:p>
            </p:txBody>
          </p:sp>
        </p:grpSp>
        <p:sp>
          <p:nvSpPr>
            <p:cNvPr id="8" name="矩形 19">
              <a:extLst>
                <a:ext uri="{FF2B5EF4-FFF2-40B4-BE49-F238E27FC236}">
                  <a16:creationId xmlns:a16="http://schemas.microsoft.com/office/drawing/2014/main" id="{5EBBEE29-C8B4-4378-B62D-B55C8D58C6B9}"/>
                </a:ext>
              </a:extLst>
            </p:cNvPr>
            <p:cNvSpPr/>
            <p:nvPr/>
          </p:nvSpPr>
          <p:spPr>
            <a:xfrm>
              <a:off x="8802588" y="2720752"/>
              <a:ext cx="1284288" cy="785403"/>
            </a:xfrm>
            <a:prstGeom prst="rect">
              <a:avLst/>
            </a:prstGeom>
            <a:solidFill>
              <a:srgbClr val="D8D8D8"/>
            </a:solidFill>
            <a:ln w="127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buFont typeface="Arial" charset="0"/>
                <a:buNone/>
                <a:defRPr/>
              </a:pPr>
              <a:r>
                <a:rPr lang="en-US" altLang="zh-CN" sz="1400"/>
                <a:t>Channel</a:t>
              </a:r>
            </a:p>
            <a:p>
              <a:pPr algn="ctr" eaLnBrk="1" hangingPunct="1">
                <a:buFont typeface="Arial" charset="0"/>
                <a:buNone/>
                <a:defRPr/>
              </a:pPr>
              <a:r>
                <a:rPr lang="en-US" altLang="zh-CN" sz="1400"/>
                <a:t>Emulator</a:t>
              </a:r>
              <a:endParaRPr lang="zh-CN" altLang="en-US" sz="1400"/>
            </a:p>
          </p:txBody>
        </p:sp>
        <p:cxnSp>
          <p:nvCxnSpPr>
            <p:cNvPr id="9" name="直接连接符 20">
              <a:extLst>
                <a:ext uri="{FF2B5EF4-FFF2-40B4-BE49-F238E27FC236}">
                  <a16:creationId xmlns:a16="http://schemas.microsoft.com/office/drawing/2014/main" id="{D189D1C6-7371-4AA1-BB3D-0B27083700BF}"/>
                </a:ext>
              </a:extLst>
            </p:cNvPr>
            <p:cNvCxnSpPr/>
            <p:nvPr/>
          </p:nvCxnSpPr>
          <p:spPr>
            <a:xfrm>
              <a:off x="10097564" y="3101752"/>
              <a:ext cx="1160887"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21">
              <a:extLst>
                <a:ext uri="{FF2B5EF4-FFF2-40B4-BE49-F238E27FC236}">
                  <a16:creationId xmlns:a16="http://schemas.microsoft.com/office/drawing/2014/main" id="{25DC77E8-1A3B-40D4-8A5C-49BF9DABC6D0}"/>
                </a:ext>
              </a:extLst>
            </p:cNvPr>
            <p:cNvCxnSpPr/>
            <p:nvPr/>
          </p:nvCxnSpPr>
          <p:spPr>
            <a:xfrm>
              <a:off x="10091638" y="3025552"/>
              <a:ext cx="162401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右箭头 22">
              <a:extLst>
                <a:ext uri="{FF2B5EF4-FFF2-40B4-BE49-F238E27FC236}">
                  <a16:creationId xmlns:a16="http://schemas.microsoft.com/office/drawing/2014/main" id="{D2F82314-A412-40CC-9A36-3B1291F9DBCB}"/>
                </a:ext>
              </a:extLst>
            </p:cNvPr>
            <p:cNvSpPr/>
            <p:nvPr/>
          </p:nvSpPr>
          <p:spPr>
            <a:xfrm>
              <a:off x="7524651" y="3101752"/>
              <a:ext cx="1008062" cy="254000"/>
            </a:xfrm>
            <a:prstGeom prst="rightArrow">
              <a:avLst/>
            </a:prstGeom>
            <a:noFill/>
            <a:ln>
              <a:solidFill>
                <a:srgbClr val="404040"/>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buFont typeface="Arial" charset="0"/>
                <a:buNone/>
                <a:defRPr/>
              </a:pPr>
              <a:endParaRPr lang="zh-CN" altLang="en-US"/>
            </a:p>
          </p:txBody>
        </p:sp>
        <p:grpSp>
          <p:nvGrpSpPr>
            <p:cNvPr id="12" name="组合 23">
              <a:extLst>
                <a:ext uri="{FF2B5EF4-FFF2-40B4-BE49-F238E27FC236}">
                  <a16:creationId xmlns:a16="http://schemas.microsoft.com/office/drawing/2014/main" id="{A0C30223-261D-48C3-AE26-A9E1EC2EEF24}"/>
                </a:ext>
              </a:extLst>
            </p:cNvPr>
            <p:cNvGrpSpPr/>
            <p:nvPr/>
          </p:nvGrpSpPr>
          <p:grpSpPr>
            <a:xfrm>
              <a:off x="10988535" y="2042570"/>
              <a:ext cx="1066800" cy="1741172"/>
              <a:chOff x="7367547" y="3055618"/>
              <a:chExt cx="1066800" cy="1741172"/>
            </a:xfrm>
          </p:grpSpPr>
          <p:grpSp>
            <p:nvGrpSpPr>
              <p:cNvPr id="15" name="组合 26">
                <a:extLst>
                  <a:ext uri="{FF2B5EF4-FFF2-40B4-BE49-F238E27FC236}">
                    <a16:creationId xmlns:a16="http://schemas.microsoft.com/office/drawing/2014/main" id="{E695E341-6C64-4565-B693-01437E4EE30F}"/>
                  </a:ext>
                </a:extLst>
              </p:cNvPr>
              <p:cNvGrpSpPr/>
              <p:nvPr/>
            </p:nvGrpSpPr>
            <p:grpSpPr>
              <a:xfrm>
                <a:off x="7367547" y="3055618"/>
                <a:ext cx="1066800" cy="1741172"/>
                <a:chOff x="9252744" y="3402541"/>
                <a:chExt cx="349250" cy="665031"/>
              </a:xfrm>
            </p:grpSpPr>
            <p:sp>
              <p:nvSpPr>
                <p:cNvPr id="17" name="矩形 28">
                  <a:extLst>
                    <a:ext uri="{FF2B5EF4-FFF2-40B4-BE49-F238E27FC236}">
                      <a16:creationId xmlns:a16="http://schemas.microsoft.com/office/drawing/2014/main" id="{10BB1B81-32C0-4145-8B98-69B82B411D43}"/>
                    </a:ext>
                  </a:extLst>
                </p:cNvPr>
                <p:cNvSpPr/>
                <p:nvPr/>
              </p:nvSpPr>
              <p:spPr bwMode="auto">
                <a:xfrm>
                  <a:off x="9252744" y="3554611"/>
                  <a:ext cx="349250" cy="51296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zh-CN" altLang="en-US">
                    <a:solidFill>
                      <a:srgbClr val="FFFFFF"/>
                    </a:solidFill>
                    <a:latin typeface="Arial" pitchFamily="34" charset="0"/>
                    <a:cs typeface="Arial" pitchFamily="34" charset="0"/>
                  </a:endParaRPr>
                </a:p>
              </p:txBody>
            </p:sp>
            <p:sp>
              <p:nvSpPr>
                <p:cNvPr id="18" name="等腰三角形 34">
                  <a:extLst>
                    <a:ext uri="{FF2B5EF4-FFF2-40B4-BE49-F238E27FC236}">
                      <a16:creationId xmlns:a16="http://schemas.microsoft.com/office/drawing/2014/main" id="{EA0DDA16-0C91-4420-828F-F137633F4910}"/>
                    </a:ext>
                  </a:extLst>
                </p:cNvPr>
                <p:cNvSpPr/>
                <p:nvPr/>
              </p:nvSpPr>
              <p:spPr bwMode="auto">
                <a:xfrm flipV="1">
                  <a:off x="9274572" y="3402541"/>
                  <a:ext cx="130969" cy="763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zh-CN" altLang="en-US">
                    <a:solidFill>
                      <a:srgbClr val="FFFFFF"/>
                    </a:solidFill>
                    <a:latin typeface="Arial" pitchFamily="34" charset="0"/>
                    <a:cs typeface="Arial" pitchFamily="34" charset="0"/>
                  </a:endParaRPr>
                </a:p>
              </p:txBody>
            </p:sp>
            <p:cxnSp>
              <p:nvCxnSpPr>
                <p:cNvPr id="19" name="直接连接符 35">
                  <a:extLst>
                    <a:ext uri="{FF2B5EF4-FFF2-40B4-BE49-F238E27FC236}">
                      <a16:creationId xmlns:a16="http://schemas.microsoft.com/office/drawing/2014/main" id="{C5F01223-22BF-43E4-9DD4-27FC0B860E9B}"/>
                    </a:ext>
                  </a:extLst>
                </p:cNvPr>
                <p:cNvCxnSpPr/>
                <p:nvPr/>
              </p:nvCxnSpPr>
              <p:spPr bwMode="auto">
                <a:xfrm>
                  <a:off x="9340056" y="3474415"/>
                  <a:ext cx="0" cy="756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矩形 36">
                  <a:extLst>
                    <a:ext uri="{FF2B5EF4-FFF2-40B4-BE49-F238E27FC236}">
                      <a16:creationId xmlns:a16="http://schemas.microsoft.com/office/drawing/2014/main" id="{D20CD11E-5D33-4ECB-A26C-5355A264AD59}"/>
                    </a:ext>
                  </a:extLst>
                </p:cNvPr>
                <p:cNvSpPr/>
                <p:nvPr/>
              </p:nvSpPr>
              <p:spPr bwMode="auto">
                <a:xfrm>
                  <a:off x="9296400" y="3836193"/>
                  <a:ext cx="261938" cy="2008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zh-CN" altLang="en-US" sz="1400">
                    <a:solidFill>
                      <a:srgbClr val="FFFFFF"/>
                    </a:solidFill>
                    <a:latin typeface="Arial" pitchFamily="34" charset="0"/>
                    <a:cs typeface="Arial" pitchFamily="34" charset="0"/>
                  </a:endParaRPr>
                </a:p>
              </p:txBody>
            </p:sp>
            <p:sp>
              <p:nvSpPr>
                <p:cNvPr id="21" name="等腰三角形 37">
                  <a:extLst>
                    <a:ext uri="{FF2B5EF4-FFF2-40B4-BE49-F238E27FC236}">
                      <a16:creationId xmlns:a16="http://schemas.microsoft.com/office/drawing/2014/main" id="{3283C7A5-57FB-4E4B-87A8-90BD11294E77}"/>
                    </a:ext>
                  </a:extLst>
                </p:cNvPr>
                <p:cNvSpPr/>
                <p:nvPr/>
              </p:nvSpPr>
              <p:spPr bwMode="auto">
                <a:xfrm flipV="1">
                  <a:off x="9427369" y="3402541"/>
                  <a:ext cx="130969" cy="763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zh-CN" altLang="en-US">
                    <a:solidFill>
                      <a:srgbClr val="FFFFFF"/>
                    </a:solidFill>
                    <a:latin typeface="Arial" pitchFamily="34" charset="0"/>
                    <a:cs typeface="Arial" pitchFamily="34" charset="0"/>
                  </a:endParaRPr>
                </a:p>
              </p:txBody>
            </p:sp>
            <p:cxnSp>
              <p:nvCxnSpPr>
                <p:cNvPr id="22" name="直接连接符 38">
                  <a:extLst>
                    <a:ext uri="{FF2B5EF4-FFF2-40B4-BE49-F238E27FC236}">
                      <a16:creationId xmlns:a16="http://schemas.microsoft.com/office/drawing/2014/main" id="{E5988282-7D79-4E08-965A-68741C51E664}"/>
                    </a:ext>
                  </a:extLst>
                </p:cNvPr>
                <p:cNvCxnSpPr/>
                <p:nvPr/>
              </p:nvCxnSpPr>
              <p:spPr bwMode="auto">
                <a:xfrm>
                  <a:off x="9340056" y="3545152"/>
                  <a:ext cx="0" cy="20736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接连接符 39">
                  <a:extLst>
                    <a:ext uri="{FF2B5EF4-FFF2-40B4-BE49-F238E27FC236}">
                      <a16:creationId xmlns:a16="http://schemas.microsoft.com/office/drawing/2014/main" id="{F4156912-2C71-4DB2-9252-972527338950}"/>
                    </a:ext>
                  </a:extLst>
                </p:cNvPr>
                <p:cNvCxnSpPr/>
                <p:nvPr/>
              </p:nvCxnSpPr>
              <p:spPr bwMode="auto">
                <a:xfrm>
                  <a:off x="9492853" y="3545152"/>
                  <a:ext cx="0" cy="207368"/>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接连接符 40">
                  <a:extLst>
                    <a:ext uri="{FF2B5EF4-FFF2-40B4-BE49-F238E27FC236}">
                      <a16:creationId xmlns:a16="http://schemas.microsoft.com/office/drawing/2014/main" id="{D82CBC63-61DB-47DD-8927-0F733B6C1C59}"/>
                    </a:ext>
                  </a:extLst>
                </p:cNvPr>
                <p:cNvCxnSpPr/>
                <p:nvPr/>
              </p:nvCxnSpPr>
              <p:spPr bwMode="auto">
                <a:xfrm>
                  <a:off x="9340056" y="3545152"/>
                  <a:ext cx="152797" cy="207368"/>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41">
                  <a:extLst>
                    <a:ext uri="{FF2B5EF4-FFF2-40B4-BE49-F238E27FC236}">
                      <a16:creationId xmlns:a16="http://schemas.microsoft.com/office/drawing/2014/main" id="{0D258B1D-3B2E-4926-A935-66D3B73BE9C6}"/>
                    </a:ext>
                  </a:extLst>
                </p:cNvPr>
                <p:cNvCxnSpPr/>
                <p:nvPr/>
              </p:nvCxnSpPr>
              <p:spPr bwMode="auto">
                <a:xfrm flipH="1">
                  <a:off x="9340056" y="3545152"/>
                  <a:ext cx="152797" cy="207368"/>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cxnSp>
            <p:nvCxnSpPr>
              <p:cNvPr id="16" name="直接连接符 27">
                <a:extLst>
                  <a:ext uri="{FF2B5EF4-FFF2-40B4-BE49-F238E27FC236}">
                    <a16:creationId xmlns:a16="http://schemas.microsoft.com/office/drawing/2014/main" id="{5562825C-B15F-4FFD-9A01-BB45E0F0146D}"/>
                  </a:ext>
                </a:extLst>
              </p:cNvPr>
              <p:cNvCxnSpPr/>
              <p:nvPr/>
            </p:nvCxnSpPr>
            <p:spPr bwMode="auto">
              <a:xfrm>
                <a:off x="8100198" y="3244796"/>
                <a:ext cx="0" cy="1980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13" name="直接连接符 24">
              <a:extLst>
                <a:ext uri="{FF2B5EF4-FFF2-40B4-BE49-F238E27FC236}">
                  <a16:creationId xmlns:a16="http://schemas.microsoft.com/office/drawing/2014/main" id="{03EB07CE-D5E2-4B34-AF31-5FE4F9B9CBF1}"/>
                </a:ext>
              </a:extLst>
            </p:cNvPr>
            <p:cNvCxnSpPr/>
            <p:nvPr/>
          </p:nvCxnSpPr>
          <p:spPr>
            <a:xfrm>
              <a:off x="11258451" y="3101752"/>
              <a:ext cx="0" cy="762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25">
              <a:extLst>
                <a:ext uri="{FF2B5EF4-FFF2-40B4-BE49-F238E27FC236}">
                  <a16:creationId xmlns:a16="http://schemas.microsoft.com/office/drawing/2014/main" id="{5B175471-92DC-47F0-B84C-33ABB7CECD1A}"/>
                </a:ext>
              </a:extLst>
            </p:cNvPr>
            <p:cNvCxnSpPr/>
            <p:nvPr/>
          </p:nvCxnSpPr>
          <p:spPr>
            <a:xfrm>
              <a:off x="11709301" y="3025552"/>
              <a:ext cx="0" cy="152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33" name="图片 52">
            <a:extLst>
              <a:ext uri="{FF2B5EF4-FFF2-40B4-BE49-F238E27FC236}">
                <a16:creationId xmlns:a16="http://schemas.microsoft.com/office/drawing/2014/main" id="{1B234F2A-5D47-482E-B000-3C5C94F91FE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3254" y="4941219"/>
            <a:ext cx="8905492" cy="1234403"/>
          </a:xfrm>
          <a:prstGeom prst="rect">
            <a:avLst/>
          </a:prstGeom>
        </p:spPr>
      </p:pic>
    </p:spTree>
    <p:extLst>
      <p:ext uri="{BB962C8B-B14F-4D97-AF65-F5344CB8AC3E}">
        <p14:creationId xmlns:p14="http://schemas.microsoft.com/office/powerpoint/2010/main" val="1418172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
                                        <p:tgtEl>
                                          <p:spTgt spid="5"/>
                                        </p:tgtEl>
                                        <p:attrNameLst>
                                          <p:attrName>ppt_y</p:attrName>
                                        </p:attrNameLst>
                                      </p:cBhvr>
                                      <p:tavLst>
                                        <p:tav tm="0">
                                          <p:val>
                                            <p:strVal val="#ppt_y+#ppt_h*1.125000"/>
                                          </p:val>
                                        </p:tav>
                                        <p:tav tm="100000">
                                          <p:val>
                                            <p:strVal val="#ppt_y"/>
                                          </p:val>
                                        </p:tav>
                                      </p:tavLst>
                                    </p:anim>
                                    <p:animEffect transition="in" filter="wipe(up)">
                                      <p:cBhvr>
                                        <p:cTn id="8"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349B7E7-8FE8-499A-A396-9B7915C0DDE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EF42CBC-016A-4617-BCAF-CA19446F3803}"/>
              </a:ext>
            </a:extLst>
          </p:cNvPr>
          <p:cNvGrpSpPr/>
          <p:nvPr/>
        </p:nvGrpSpPr>
        <p:grpSpPr>
          <a:xfrm>
            <a:off x="6096000" y="1409902"/>
            <a:ext cx="5793924" cy="4135933"/>
            <a:chOff x="5890141" y="1378551"/>
            <a:chExt cx="5793924" cy="4135933"/>
          </a:xfrm>
        </p:grpSpPr>
        <p:pic>
          <p:nvPicPr>
            <p:cNvPr id="10" name="图片 19">
              <a:extLst>
                <a:ext uri="{FF2B5EF4-FFF2-40B4-BE49-F238E27FC236}">
                  <a16:creationId xmlns:a16="http://schemas.microsoft.com/office/drawing/2014/main" id="{8E2C0A88-6367-4035-A4A7-FEB7CF4C48A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890141" y="1382369"/>
              <a:ext cx="1885670" cy="128934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47BAAF-8E05-4820-8CD9-A0EF3C38597B}"/>
                </a:ext>
              </a:extLst>
            </p:cNvPr>
            <p:cNvPicPr>
              <a:picLocks noChangeAspect="1"/>
            </p:cNvPicPr>
            <p:nvPr/>
          </p:nvPicPr>
          <p:blipFill>
            <a:blip r:embed="rId3"/>
            <a:stretch>
              <a:fillRect/>
            </a:stretch>
          </p:blipFill>
          <p:spPr>
            <a:xfrm>
              <a:off x="5890141" y="2783686"/>
              <a:ext cx="1885670" cy="1132327"/>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7327264D-8EBA-46DB-ACD2-F10344CDEE4A}"/>
                </a:ext>
              </a:extLst>
            </p:cNvPr>
            <p:cNvPicPr>
              <a:picLocks noChangeAspect="1"/>
            </p:cNvPicPr>
            <p:nvPr/>
          </p:nvPicPr>
          <p:blipFill>
            <a:blip r:embed="rId4"/>
            <a:stretch>
              <a:fillRect/>
            </a:stretch>
          </p:blipFill>
          <p:spPr>
            <a:xfrm>
              <a:off x="5890141" y="4029446"/>
              <a:ext cx="5793924" cy="1485038"/>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indoor&#10;&#10;Description automatically generated">
              <a:extLst>
                <a:ext uri="{FF2B5EF4-FFF2-40B4-BE49-F238E27FC236}">
                  <a16:creationId xmlns:a16="http://schemas.microsoft.com/office/drawing/2014/main" id="{F06F087B-033F-48FA-9A73-9B9E4BA57AF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77872" y="1378551"/>
              <a:ext cx="3806193" cy="2537462"/>
            </a:xfrm>
            <a:prstGeom prst="rect">
              <a:avLst/>
            </a:prstGeom>
            <a:ln>
              <a:noFill/>
            </a:ln>
            <a:effectLst>
              <a:outerShdw blurRad="292100" dist="139700" dir="2700000" algn="tl" rotWithShape="0">
                <a:srgbClr val="333333">
                  <a:alpha val="65000"/>
                </a:srgbClr>
              </a:outerShdw>
            </a:effectLst>
          </p:spPr>
        </p:pic>
      </p:grpSp>
      <p:sp>
        <p:nvSpPr>
          <p:cNvPr id="15" name="TextBox 14">
            <a:extLst>
              <a:ext uri="{FF2B5EF4-FFF2-40B4-BE49-F238E27FC236}">
                <a16:creationId xmlns:a16="http://schemas.microsoft.com/office/drawing/2014/main" id="{3014EF82-13A0-4EBE-BCDF-D617018F1765}"/>
              </a:ext>
            </a:extLst>
          </p:cNvPr>
          <p:cNvSpPr txBox="1"/>
          <p:nvPr/>
        </p:nvSpPr>
        <p:spPr>
          <a:xfrm>
            <a:off x="189511" y="2507899"/>
            <a:ext cx="5793923" cy="3231654"/>
          </a:xfrm>
          <a:prstGeom prst="rect">
            <a:avLst/>
          </a:prstGeom>
          <a:noFill/>
        </p:spPr>
        <p:txBody>
          <a:bodyPr wrap="square">
            <a:spAutoFit/>
          </a:bodyPr>
          <a:lstStyle/>
          <a:p>
            <a:pPr marL="173038" indent="-173038">
              <a:buFont typeface="Wingdings" panose="05000000000000000000" pitchFamily="2" charset="2"/>
              <a:buChar char="§"/>
            </a:pPr>
            <a:r>
              <a:rPr lang="en-CA" sz="850"/>
              <a:t>2021 "Temperature Effects in OTA MIMO Measurement," in IEEE Transactions  </a:t>
            </a:r>
          </a:p>
          <a:p>
            <a:pPr marL="173038" indent="-173038">
              <a:buFont typeface="Wingdings" panose="05000000000000000000" pitchFamily="2" charset="2"/>
              <a:buChar char="§"/>
            </a:pPr>
            <a:r>
              <a:rPr lang="en-CA" sz="850"/>
              <a:t>2020 "Inverse Matrix </a:t>
            </a:r>
            <a:r>
              <a:rPr lang="en-CA" sz="850" err="1"/>
              <a:t>Autosearch</a:t>
            </a:r>
            <a:r>
              <a:rPr lang="en-CA" sz="850"/>
              <a:t> Technique for the RTS MIMO OTA Test," in IEEE Transactions </a:t>
            </a:r>
          </a:p>
          <a:p>
            <a:pPr marL="173038" indent="-173038">
              <a:buFont typeface="Wingdings" panose="05000000000000000000" pitchFamily="2" charset="2"/>
              <a:buChar char="§"/>
            </a:pPr>
            <a:r>
              <a:rPr lang="en-CA" sz="850"/>
              <a:t>2020 "A 2×2 MIMO Throughput Analytical Model for RF Front End Optimization," in Journal of Communications and Information Networks, </a:t>
            </a:r>
          </a:p>
          <a:p>
            <a:pPr marL="173038" indent="-173038">
              <a:buFont typeface="Wingdings" panose="05000000000000000000" pitchFamily="2" charset="2"/>
              <a:buChar char="§"/>
            </a:pPr>
            <a:r>
              <a:rPr lang="en-CA" sz="850"/>
              <a:t>2020 "3-D Printing Conformal K-Band Lens Antenna for a Smart Parking Space Detection System," in IEEE Transactions  </a:t>
            </a:r>
          </a:p>
          <a:p>
            <a:pPr marL="173038" indent="-173038">
              <a:buFont typeface="Wingdings" panose="05000000000000000000" pitchFamily="2" charset="2"/>
              <a:buChar char="§"/>
            </a:pPr>
            <a:r>
              <a:rPr lang="en-CA" sz="850"/>
              <a:t>2020 "Rugged Linear Array for IoT Applications," in IEEE Internet of Things Journal </a:t>
            </a:r>
          </a:p>
          <a:p>
            <a:pPr marL="173038" indent="-173038">
              <a:buFont typeface="Wingdings" panose="05000000000000000000" pitchFamily="2" charset="2"/>
              <a:buChar char="§"/>
            </a:pPr>
            <a:r>
              <a:rPr lang="en-CA" sz="850"/>
              <a:t>2020 "Calibration Loop Antenna for Multiple Probe Antenna Measurement System," in IEEE Transactions  </a:t>
            </a:r>
          </a:p>
          <a:p>
            <a:pPr marL="173038" indent="-173038">
              <a:buFont typeface="Wingdings" panose="05000000000000000000" pitchFamily="2" charset="2"/>
              <a:buChar char="§"/>
            </a:pPr>
            <a:r>
              <a:rPr lang="en-CA" sz="850"/>
              <a:t>2020 "Review of the EMC Aspects of Internet of Things," in IEEE Transactions  </a:t>
            </a:r>
          </a:p>
          <a:p>
            <a:pPr marL="173038" indent="-173038">
              <a:buFont typeface="Wingdings" panose="05000000000000000000" pitchFamily="2" charset="2"/>
              <a:buChar char="§"/>
            </a:pPr>
            <a:r>
              <a:rPr lang="en-CA" sz="850"/>
              <a:t>2020 "Total Isotropic Sensitivity Measurement in Switched Beam Antenna Systems," in IEEE Transactions  </a:t>
            </a:r>
          </a:p>
          <a:p>
            <a:pPr marL="173038" indent="-173038">
              <a:buFont typeface="Wingdings" panose="05000000000000000000" pitchFamily="2" charset="2"/>
              <a:buChar char="§"/>
            </a:pPr>
            <a:r>
              <a:rPr lang="en-CA" sz="850"/>
              <a:t>2020 "Small Anechoic Chamber Design Method for On-Line and On-Site Passive Intermodulation Measurement," in IEEE Transactions  </a:t>
            </a:r>
          </a:p>
          <a:p>
            <a:pPr marL="173038" indent="-173038">
              <a:buFont typeface="Wingdings" panose="05000000000000000000" pitchFamily="2" charset="2"/>
              <a:buChar char="§"/>
            </a:pPr>
            <a:r>
              <a:rPr lang="en-CA" sz="850"/>
              <a:t>2019  "Directional Antenna With Consistent H-Plane Dual-Band </a:t>
            </a:r>
            <a:r>
              <a:rPr lang="en-CA" sz="850" err="1"/>
              <a:t>Beamwidth</a:t>
            </a:r>
            <a:r>
              <a:rPr lang="en-CA" sz="850"/>
              <a:t> for Wi-Fi Applications," in IEEE Transactions  </a:t>
            </a:r>
          </a:p>
          <a:p>
            <a:pPr marL="173038" indent="-173038">
              <a:buFont typeface="Wingdings" panose="05000000000000000000" pitchFamily="2" charset="2"/>
              <a:buChar char="§"/>
            </a:pPr>
            <a:r>
              <a:rPr lang="en-CA" sz="850"/>
              <a:t>2019  "An RTS-Based Near-Field MIMO Measurement Solution—A Step Toward 5G," in IEEE Transactions  </a:t>
            </a:r>
          </a:p>
          <a:p>
            <a:pPr marL="173038" indent="-173038">
              <a:buFont typeface="Wingdings" panose="05000000000000000000" pitchFamily="2" charset="2"/>
              <a:buChar char="§"/>
            </a:pPr>
            <a:r>
              <a:rPr lang="en-CA" sz="850"/>
              <a:t>2019 "OTA Measurement for IoT Wireless Device Performance Evaluation: Challenges and Solutions," in IEEE IoT Journal, </a:t>
            </a:r>
          </a:p>
          <a:p>
            <a:pPr marL="173038" indent="-173038">
              <a:buFont typeface="Wingdings" panose="05000000000000000000" pitchFamily="2" charset="2"/>
              <a:buChar char="§"/>
            </a:pPr>
            <a:r>
              <a:rPr lang="en-CA" sz="850"/>
              <a:t>2018 "Dual-Band Directional Slot Antenna for Wi-Fi Application," in IEEE Transactions </a:t>
            </a:r>
          </a:p>
          <a:p>
            <a:pPr marL="173038" indent="-173038">
              <a:buFont typeface="Wingdings" panose="05000000000000000000" pitchFamily="2" charset="2"/>
              <a:buChar char="§"/>
            </a:pPr>
            <a:r>
              <a:rPr lang="en-CA" sz="850"/>
              <a:t>2018  "A Decomposition Method for MIMO OTA Performance Evaluation," in IEEE Transactions on Vehicular Technology</a:t>
            </a:r>
          </a:p>
          <a:p>
            <a:pPr marL="173038" indent="-173038">
              <a:buFont typeface="Wingdings" panose="05000000000000000000" pitchFamily="2" charset="2"/>
              <a:buChar char="§"/>
            </a:pPr>
            <a:r>
              <a:rPr lang="en-CA" sz="850"/>
              <a:t>2018  "Horizontally Polarized Antenna for Calibration of a Multiple Probe Antennas Measurement System," in IEEE Transactions  </a:t>
            </a:r>
          </a:p>
          <a:p>
            <a:pPr marL="173038" indent="-173038">
              <a:buFont typeface="Wingdings" panose="05000000000000000000" pitchFamily="2" charset="2"/>
              <a:buChar char="§"/>
            </a:pPr>
            <a:r>
              <a:rPr lang="en-CA" sz="850"/>
              <a:t>2018 "An Equivalent Circuit Model to Analyze Passive Intermodulation of Loose Contact Coaxial Connectors," in IEEE Transactions</a:t>
            </a:r>
          </a:p>
        </p:txBody>
      </p:sp>
      <p:sp>
        <p:nvSpPr>
          <p:cNvPr id="5" name="TextBox 4">
            <a:extLst>
              <a:ext uri="{FF2B5EF4-FFF2-40B4-BE49-F238E27FC236}">
                <a16:creationId xmlns:a16="http://schemas.microsoft.com/office/drawing/2014/main" id="{EB6A1879-85BF-47D1-A02B-EC5EF021F8DC}"/>
              </a:ext>
            </a:extLst>
          </p:cNvPr>
          <p:cNvSpPr txBox="1"/>
          <p:nvPr/>
        </p:nvSpPr>
        <p:spPr>
          <a:xfrm>
            <a:off x="0" y="5907117"/>
            <a:ext cx="12191999" cy="292388"/>
          </a:xfrm>
          <a:prstGeom prst="rect">
            <a:avLst/>
          </a:prstGeom>
          <a:noFill/>
        </p:spPr>
        <p:txBody>
          <a:bodyPr wrap="square" rtlCol="0">
            <a:spAutoFit/>
          </a:bodyPr>
          <a:lstStyle/>
          <a:p>
            <a:pPr algn="ctr"/>
            <a:r>
              <a:rPr lang="en-US" altLang="zh-CN" sz="1300" b="1">
                <a:solidFill>
                  <a:schemeClr val="accent4">
                    <a:lumMod val="75000"/>
                  </a:schemeClr>
                </a:solidFill>
              </a:rPr>
              <a:t>We hold 150+ patents, and published 280 papers on Antenna noise temperature, NF-FF transformation, Fast sensitivity measurements, RTS and  Absorbers</a:t>
            </a:r>
            <a:endParaRPr lang="en-CA"/>
          </a:p>
        </p:txBody>
      </p:sp>
      <p:sp>
        <p:nvSpPr>
          <p:cNvPr id="2" name="Title 1">
            <a:extLst>
              <a:ext uri="{FF2B5EF4-FFF2-40B4-BE49-F238E27FC236}">
                <a16:creationId xmlns:a16="http://schemas.microsoft.com/office/drawing/2014/main" id="{F7465A02-97AB-467C-9CE0-40C2B46060FC}"/>
              </a:ext>
            </a:extLst>
          </p:cNvPr>
          <p:cNvSpPr>
            <a:spLocks noGrp="1"/>
          </p:cNvSpPr>
          <p:nvPr>
            <p:ph type="title"/>
          </p:nvPr>
        </p:nvSpPr>
        <p:spPr/>
        <p:txBody>
          <a:bodyPr>
            <a:normAutofit fontScale="90000"/>
          </a:bodyPr>
          <a:lstStyle/>
          <a:p>
            <a:r>
              <a:rPr lang="en-US"/>
              <a:t>Total Solution for Automotive OTA Testing</a:t>
            </a:r>
            <a:br>
              <a:rPr lang="en-US"/>
            </a:br>
            <a:r>
              <a:rPr lang="en-US" sz="2200"/>
              <a:t>from test algorithm to software platform, from key component to whole system</a:t>
            </a:r>
            <a:endParaRPr lang="en-US"/>
          </a:p>
        </p:txBody>
      </p:sp>
      <p:graphicFrame>
        <p:nvGraphicFramePr>
          <p:cNvPr id="16" name="Table 2">
            <a:extLst>
              <a:ext uri="{FF2B5EF4-FFF2-40B4-BE49-F238E27FC236}">
                <a16:creationId xmlns:a16="http://schemas.microsoft.com/office/drawing/2014/main" id="{805A309E-5B63-4AD1-A4D7-B092E01F56DA}"/>
              </a:ext>
            </a:extLst>
          </p:cNvPr>
          <p:cNvGraphicFramePr>
            <a:graphicFrameLocks noGrp="1"/>
          </p:cNvGraphicFramePr>
          <p:nvPr/>
        </p:nvGraphicFramePr>
        <p:xfrm>
          <a:off x="302076" y="1423158"/>
          <a:ext cx="2813514" cy="1005840"/>
        </p:xfrm>
        <a:graphic>
          <a:graphicData uri="http://schemas.openxmlformats.org/drawingml/2006/table">
            <a:tbl>
              <a:tblPr firstRow="1" bandRow="1">
                <a:tableStyleId>{3B4B98B0-60AC-42C2-AFA5-B58CD77FA1E5}</a:tableStyleId>
              </a:tblPr>
              <a:tblGrid>
                <a:gridCol w="851322">
                  <a:extLst>
                    <a:ext uri="{9D8B030D-6E8A-4147-A177-3AD203B41FA5}">
                      <a16:colId xmlns:a16="http://schemas.microsoft.com/office/drawing/2014/main" val="3093618004"/>
                    </a:ext>
                  </a:extLst>
                </a:gridCol>
                <a:gridCol w="1962192">
                  <a:extLst>
                    <a:ext uri="{9D8B030D-6E8A-4147-A177-3AD203B41FA5}">
                      <a16:colId xmlns:a16="http://schemas.microsoft.com/office/drawing/2014/main" val="1891224950"/>
                    </a:ext>
                  </a:extLst>
                </a:gridCol>
              </a:tblGrid>
              <a:tr h="83201">
                <a:tc gridSpan="2">
                  <a:txBody>
                    <a:bodyPr/>
                    <a:lstStyle/>
                    <a:p>
                      <a:pPr algn="ctr"/>
                      <a:r>
                        <a:rPr kumimoji="1" lang="en-US" sz="600" b="1" u="none" strike="noStrike" kern="1200" baseline="0">
                          <a:solidFill>
                            <a:schemeClr val="tx1"/>
                          </a:solidFill>
                        </a:rPr>
                        <a:t>MIMO OTA Sub-Working Group</a:t>
                      </a:r>
                    </a:p>
                    <a:p>
                      <a:pPr algn="ctr"/>
                      <a:r>
                        <a:rPr kumimoji="1" lang="en-US" sz="600" b="1" u="none" strike="noStrike" kern="1200" baseline="0">
                          <a:solidFill>
                            <a:schemeClr val="tx1"/>
                          </a:solidFill>
                        </a:rPr>
                        <a:t>Certification Program Working Group (CPWG) Contribution</a:t>
                      </a:r>
                      <a:endParaRPr lang="en-US" sz="600">
                        <a:solidFill>
                          <a:schemeClr val="tx1"/>
                        </a:solidFill>
                      </a:endParaRPr>
                    </a:p>
                  </a:txBody>
                  <a:tcPr marL="0" marR="0" marT="0" marB="0"/>
                </a:tc>
                <a:tc hMerge="1">
                  <a:txBody>
                    <a:bodyPr/>
                    <a:lstStyle/>
                    <a:p>
                      <a:endParaRPr lang="en-US"/>
                    </a:p>
                  </a:txBody>
                  <a:tcPr/>
                </a:tc>
                <a:extLst>
                  <a:ext uri="{0D108BD9-81ED-4DB2-BD59-A6C34878D82A}">
                    <a16:rowId xmlns:a16="http://schemas.microsoft.com/office/drawing/2014/main" val="3229174564"/>
                  </a:ext>
                </a:extLst>
              </a:tr>
              <a:tr h="55467">
                <a:tc>
                  <a:txBody>
                    <a:bodyPr/>
                    <a:lstStyle/>
                    <a:p>
                      <a:r>
                        <a:rPr kumimoji="1" lang="en-US" sz="600" b="1" u="none" strike="noStrike" kern="1200" baseline="0">
                          <a:solidFill>
                            <a:schemeClr val="dk1"/>
                          </a:solidFill>
                        </a:rPr>
                        <a:t>Contribution</a:t>
                      </a:r>
                      <a:r>
                        <a:rPr kumimoji="1" lang="en-US" sz="600" b="0" u="none" strike="noStrike" kern="1200" baseline="0">
                          <a:solidFill>
                            <a:schemeClr val="dk1"/>
                          </a:solidFill>
                        </a:rPr>
                        <a:t> </a:t>
                      </a:r>
                      <a:r>
                        <a:rPr kumimoji="1" lang="en-US" sz="600" b="1" u="none" strike="noStrike" kern="1200" baseline="0">
                          <a:solidFill>
                            <a:schemeClr val="dk1"/>
                          </a:solidFill>
                        </a:rPr>
                        <a:t>Number</a:t>
                      </a:r>
                      <a:endParaRPr lang="en-US" sz="600"/>
                    </a:p>
                  </a:txBody>
                  <a:tcPr marL="0" marR="0" marT="0" marB="0"/>
                </a:tc>
                <a:tc>
                  <a:txBody>
                    <a:bodyPr/>
                    <a:lstStyle/>
                    <a:p>
                      <a:r>
                        <a:rPr kumimoji="1" lang="en-US" sz="600" b="0" u="none" strike="noStrike" kern="1200" baseline="0">
                          <a:solidFill>
                            <a:schemeClr val="dk1"/>
                          </a:solidFill>
                        </a:rPr>
                        <a:t>MOSG200405</a:t>
                      </a:r>
                      <a:endParaRPr lang="en-US" sz="600"/>
                    </a:p>
                  </a:txBody>
                  <a:tcPr marL="0" marR="0" marT="0" marB="0"/>
                </a:tc>
                <a:extLst>
                  <a:ext uri="{0D108BD9-81ED-4DB2-BD59-A6C34878D82A}">
                    <a16:rowId xmlns:a16="http://schemas.microsoft.com/office/drawing/2014/main" val="966350466"/>
                  </a:ext>
                </a:extLst>
              </a:tr>
              <a:tr h="160162">
                <a:tc>
                  <a:txBody>
                    <a:bodyPr/>
                    <a:lstStyle/>
                    <a:p>
                      <a:r>
                        <a:rPr kumimoji="1" lang="en-US" sz="600" b="1" u="none" strike="noStrike" kern="1200" baseline="0">
                          <a:solidFill>
                            <a:schemeClr val="dk1"/>
                          </a:solidFill>
                        </a:rPr>
                        <a:t>Contributor's Name</a:t>
                      </a:r>
                    </a:p>
                    <a:p>
                      <a:r>
                        <a:rPr kumimoji="1" lang="en-US" sz="600" b="1" u="none" strike="noStrike" kern="1200" baseline="0">
                          <a:solidFill>
                            <a:schemeClr val="dk1"/>
                          </a:solidFill>
                        </a:rPr>
                        <a:t>(Company Name) </a:t>
                      </a:r>
                      <a:endParaRPr lang="en-US" sz="600"/>
                    </a:p>
                  </a:txBody>
                  <a:tcPr marL="0" marR="0" marT="0" marB="0"/>
                </a:tc>
                <a:tc>
                  <a:txBody>
                    <a:bodyPr/>
                    <a:lstStyle/>
                    <a:p>
                      <a:r>
                        <a:rPr kumimoji="1" lang="en-US" sz="600" b="0" u="none" strike="noStrike" kern="1200" baseline="0">
                          <a:solidFill>
                            <a:schemeClr val="dk1"/>
                          </a:solidFill>
                        </a:rPr>
                        <a:t>Thorsten Hertel, </a:t>
                      </a:r>
                      <a:r>
                        <a:rPr kumimoji="1" lang="en-US" sz="600" b="0" u="none" strike="noStrike" kern="1200" baseline="0" err="1">
                          <a:solidFill>
                            <a:schemeClr val="dk1"/>
                          </a:solidFill>
                        </a:rPr>
                        <a:t>Ya</a:t>
                      </a:r>
                      <a:r>
                        <a:rPr kumimoji="1" lang="en-US" sz="600" b="0" u="none" strike="noStrike" kern="1200" baseline="0">
                          <a:solidFill>
                            <a:schemeClr val="dk1"/>
                          </a:solidFill>
                        </a:rPr>
                        <a:t> Jing (Keysight Technologies), </a:t>
                      </a:r>
                      <a:r>
                        <a:rPr kumimoji="1" lang="en-US" sz="600" b="0" u="none" strike="noStrike" kern="1200" baseline="0" err="1">
                          <a:solidFill>
                            <a:schemeClr val="dk1"/>
                          </a:solidFill>
                        </a:rPr>
                        <a:t>Yihong</a:t>
                      </a:r>
                      <a:r>
                        <a:rPr kumimoji="1" lang="en-US" sz="600" b="0" u="none" strike="noStrike" kern="1200" baseline="0">
                          <a:solidFill>
                            <a:schemeClr val="dk1"/>
                          </a:solidFill>
                        </a:rPr>
                        <a:t> Qi, Wei Yu (General Test Systems), Pat Connor (Qualcomm Incorporated), Jose M. Fortes (Rohde &amp; Schwarz)</a:t>
                      </a:r>
                      <a:endParaRPr lang="en-US" sz="600"/>
                    </a:p>
                  </a:txBody>
                  <a:tcPr marL="0" marR="0" marT="0" marB="0"/>
                </a:tc>
                <a:extLst>
                  <a:ext uri="{0D108BD9-81ED-4DB2-BD59-A6C34878D82A}">
                    <a16:rowId xmlns:a16="http://schemas.microsoft.com/office/drawing/2014/main" val="2314151992"/>
                  </a:ext>
                </a:extLst>
              </a:tr>
              <a:tr h="55467">
                <a:tc>
                  <a:txBody>
                    <a:bodyPr/>
                    <a:lstStyle/>
                    <a:p>
                      <a:r>
                        <a:rPr kumimoji="1" lang="en-US" sz="600" b="1" u="none" strike="noStrike" kern="1200" baseline="0">
                          <a:solidFill>
                            <a:schemeClr val="dk1"/>
                          </a:solidFill>
                        </a:rPr>
                        <a:t>Contribution Date</a:t>
                      </a:r>
                      <a:endParaRPr lang="en-US" sz="600"/>
                    </a:p>
                  </a:txBody>
                  <a:tcPr marL="0" marR="0" marT="0" marB="0"/>
                </a:tc>
                <a:tc>
                  <a:txBody>
                    <a:bodyPr/>
                    <a:lstStyle/>
                    <a:p>
                      <a:r>
                        <a:rPr kumimoji="1" lang="en-US" sz="600" b="0" u="none" strike="noStrike" kern="1200" baseline="0">
                          <a:solidFill>
                            <a:schemeClr val="dk1"/>
                          </a:solidFill>
                        </a:rPr>
                        <a:t>May 19, 2020</a:t>
                      </a:r>
                      <a:endParaRPr lang="en-US" sz="600"/>
                    </a:p>
                  </a:txBody>
                  <a:tcPr marL="0" marR="0" marT="0" marB="0"/>
                </a:tc>
                <a:extLst>
                  <a:ext uri="{0D108BD9-81ED-4DB2-BD59-A6C34878D82A}">
                    <a16:rowId xmlns:a16="http://schemas.microsoft.com/office/drawing/2014/main" val="1922819695"/>
                  </a:ext>
                </a:extLst>
              </a:tr>
              <a:tr h="55467">
                <a:tc>
                  <a:txBody>
                    <a:bodyPr/>
                    <a:lstStyle/>
                    <a:p>
                      <a:r>
                        <a:rPr kumimoji="1" lang="en-US" sz="600" b="1" u="none" strike="noStrike" kern="1200" baseline="0">
                          <a:solidFill>
                            <a:schemeClr val="dk1"/>
                          </a:solidFill>
                        </a:rPr>
                        <a:t>Contribution Type</a:t>
                      </a:r>
                      <a:endParaRPr lang="en-US" sz="600"/>
                    </a:p>
                  </a:txBody>
                  <a:tcPr marL="0" marR="0" marT="0" marB="0"/>
                </a:tc>
                <a:tc>
                  <a:txBody>
                    <a:bodyPr/>
                    <a:lstStyle/>
                    <a:p>
                      <a:r>
                        <a:rPr kumimoji="1" lang="en-US" sz="600" b="0" u="none" strike="noStrike" kern="1200" baseline="0">
                          <a:solidFill>
                            <a:schemeClr val="dk1"/>
                          </a:solidFill>
                        </a:rPr>
                        <a:t>(P) Proposal</a:t>
                      </a:r>
                      <a:endParaRPr lang="en-US" sz="600"/>
                    </a:p>
                  </a:txBody>
                  <a:tcPr marL="0" marR="0" marT="0" marB="0"/>
                </a:tc>
                <a:extLst>
                  <a:ext uri="{0D108BD9-81ED-4DB2-BD59-A6C34878D82A}">
                    <a16:rowId xmlns:a16="http://schemas.microsoft.com/office/drawing/2014/main" val="3919554741"/>
                  </a:ext>
                </a:extLst>
              </a:tr>
              <a:tr h="55467">
                <a:tc>
                  <a:txBody>
                    <a:bodyPr/>
                    <a:lstStyle/>
                    <a:p>
                      <a:r>
                        <a:rPr kumimoji="1" lang="en-US" sz="600" b="1" u="none" strike="noStrike" kern="1200" baseline="0">
                          <a:solidFill>
                            <a:schemeClr val="dk1"/>
                          </a:solidFill>
                        </a:rPr>
                        <a:t>Contribution Intent</a:t>
                      </a:r>
                      <a:endParaRPr lang="en-US" sz="600"/>
                    </a:p>
                  </a:txBody>
                  <a:tcPr marL="0" marR="0" marT="0" marB="0"/>
                </a:tc>
                <a:tc>
                  <a:txBody>
                    <a:bodyPr/>
                    <a:lstStyle/>
                    <a:p>
                      <a:r>
                        <a:rPr kumimoji="1" lang="en-US" sz="600" b="0" u="none" strike="noStrike" kern="1200" baseline="0">
                          <a:solidFill>
                            <a:schemeClr val="dk1"/>
                          </a:solidFill>
                        </a:rPr>
                        <a:t>(E) Endorsement</a:t>
                      </a:r>
                      <a:endParaRPr lang="en-US" sz="600"/>
                    </a:p>
                  </a:txBody>
                  <a:tcPr marL="0" marR="0" marT="0" marB="0"/>
                </a:tc>
                <a:extLst>
                  <a:ext uri="{0D108BD9-81ED-4DB2-BD59-A6C34878D82A}">
                    <a16:rowId xmlns:a16="http://schemas.microsoft.com/office/drawing/2014/main" val="365756421"/>
                  </a:ext>
                </a:extLst>
              </a:tr>
              <a:tr h="55467">
                <a:tc>
                  <a:txBody>
                    <a:bodyPr/>
                    <a:lstStyle/>
                    <a:p>
                      <a:r>
                        <a:rPr kumimoji="1" lang="en-US" sz="600" b="1" u="none" strike="noStrike" kern="1200" baseline="0">
                          <a:solidFill>
                            <a:schemeClr val="dk1"/>
                          </a:solidFill>
                        </a:rPr>
                        <a:t>Contribution Title</a:t>
                      </a:r>
                      <a:endParaRPr lang="en-US" sz="600"/>
                    </a:p>
                  </a:txBody>
                  <a:tcPr marL="0" marR="0" marT="0" marB="0"/>
                </a:tc>
                <a:tc>
                  <a:txBody>
                    <a:bodyPr/>
                    <a:lstStyle/>
                    <a:p>
                      <a:r>
                        <a:rPr kumimoji="1" lang="en-US" sz="600" b="0" u="none" strike="noStrike" kern="1200" baseline="0">
                          <a:solidFill>
                            <a:schemeClr val="dk1"/>
                          </a:solidFill>
                        </a:rPr>
                        <a:t>On including RTS into the MIMO OTA Test Plan</a:t>
                      </a:r>
                      <a:endParaRPr lang="en-US" sz="600"/>
                    </a:p>
                  </a:txBody>
                  <a:tcPr marL="0" marR="0" marT="0" marB="0"/>
                </a:tc>
                <a:extLst>
                  <a:ext uri="{0D108BD9-81ED-4DB2-BD59-A6C34878D82A}">
                    <a16:rowId xmlns:a16="http://schemas.microsoft.com/office/drawing/2014/main" val="3657669099"/>
                  </a:ext>
                </a:extLst>
              </a:tr>
            </a:tbl>
          </a:graphicData>
        </a:graphic>
      </p:graphicFrame>
      <p:graphicFrame>
        <p:nvGraphicFramePr>
          <p:cNvPr id="17" name="Table 2">
            <a:extLst>
              <a:ext uri="{FF2B5EF4-FFF2-40B4-BE49-F238E27FC236}">
                <a16:creationId xmlns:a16="http://schemas.microsoft.com/office/drawing/2014/main" id="{46BB04F7-BDF2-421A-A497-DE7F80B92689}"/>
              </a:ext>
            </a:extLst>
          </p:cNvPr>
          <p:cNvGraphicFramePr>
            <a:graphicFrameLocks noGrp="1"/>
          </p:cNvGraphicFramePr>
          <p:nvPr/>
        </p:nvGraphicFramePr>
        <p:xfrm>
          <a:off x="3199038" y="1423158"/>
          <a:ext cx="2813514" cy="640080"/>
        </p:xfrm>
        <a:graphic>
          <a:graphicData uri="http://schemas.openxmlformats.org/drawingml/2006/table">
            <a:tbl>
              <a:tblPr firstRow="1" bandRow="1">
                <a:tableStyleId>{3B4B98B0-60AC-42C2-AFA5-B58CD77FA1E5}</a:tableStyleId>
              </a:tblPr>
              <a:tblGrid>
                <a:gridCol w="851322">
                  <a:extLst>
                    <a:ext uri="{9D8B030D-6E8A-4147-A177-3AD203B41FA5}">
                      <a16:colId xmlns:a16="http://schemas.microsoft.com/office/drawing/2014/main" val="3093618004"/>
                    </a:ext>
                  </a:extLst>
                </a:gridCol>
                <a:gridCol w="1962192">
                  <a:extLst>
                    <a:ext uri="{9D8B030D-6E8A-4147-A177-3AD203B41FA5}">
                      <a16:colId xmlns:a16="http://schemas.microsoft.com/office/drawing/2014/main" val="1891224950"/>
                    </a:ext>
                  </a:extLst>
                </a:gridCol>
              </a:tblGrid>
              <a:tr h="70554">
                <a:tc gridSpan="2">
                  <a:txBody>
                    <a:bodyPr/>
                    <a:lstStyle/>
                    <a:p>
                      <a:pPr algn="ctr"/>
                      <a:r>
                        <a:rPr kumimoji="1" lang="en-US" sz="600" b="1" u="none" strike="noStrike" kern="1200" baseline="0">
                          <a:solidFill>
                            <a:schemeClr val="tx1"/>
                          </a:solidFill>
                        </a:rPr>
                        <a:t>CTIA Certification Program Working Group</a:t>
                      </a:r>
                    </a:p>
                    <a:p>
                      <a:pPr algn="ctr"/>
                      <a:r>
                        <a:rPr kumimoji="1" lang="en-US" sz="600" b="1" u="none" strike="noStrike" kern="1200" baseline="0">
                          <a:solidFill>
                            <a:schemeClr val="tx1"/>
                          </a:solidFill>
                        </a:rPr>
                        <a:t>Contribution</a:t>
                      </a:r>
                      <a:endParaRPr lang="en-US" sz="600">
                        <a:solidFill>
                          <a:schemeClr val="tx1"/>
                        </a:solidFill>
                      </a:endParaRPr>
                    </a:p>
                  </a:txBody>
                  <a:tcPr marR="0" marT="0" marB="0"/>
                </a:tc>
                <a:tc hMerge="1">
                  <a:txBody>
                    <a:bodyPr/>
                    <a:lstStyle/>
                    <a:p>
                      <a:endParaRPr lang="en-US"/>
                    </a:p>
                  </a:txBody>
                  <a:tcPr/>
                </a:tc>
                <a:extLst>
                  <a:ext uri="{0D108BD9-81ED-4DB2-BD59-A6C34878D82A}">
                    <a16:rowId xmlns:a16="http://schemas.microsoft.com/office/drawing/2014/main" val="3229174564"/>
                  </a:ext>
                </a:extLst>
              </a:tr>
              <a:tr h="64835">
                <a:tc>
                  <a:txBody>
                    <a:bodyPr/>
                    <a:lstStyle/>
                    <a:p>
                      <a:r>
                        <a:rPr kumimoji="1" lang="en-US" sz="600" b="1" u="none" strike="noStrike" kern="1200" baseline="0">
                          <a:solidFill>
                            <a:schemeClr val="dk1"/>
                          </a:solidFill>
                        </a:rPr>
                        <a:t>Contribution</a:t>
                      </a:r>
                      <a:r>
                        <a:rPr kumimoji="1" lang="en-US" sz="600" b="0" u="none" strike="noStrike" kern="1200" baseline="0">
                          <a:solidFill>
                            <a:schemeClr val="dk1"/>
                          </a:solidFill>
                        </a:rPr>
                        <a:t> </a:t>
                      </a:r>
                      <a:r>
                        <a:rPr kumimoji="1" lang="en-US" sz="600" b="1" u="none" strike="noStrike" kern="1200" baseline="0">
                          <a:solidFill>
                            <a:schemeClr val="dk1"/>
                          </a:solidFill>
                        </a:rPr>
                        <a:t>Number</a:t>
                      </a:r>
                      <a:endParaRPr lang="en-US" sz="600"/>
                    </a:p>
                  </a:txBody>
                  <a:tcPr marL="0" marR="0" marT="0" marB="0"/>
                </a:tc>
                <a:tc>
                  <a:txBody>
                    <a:bodyPr/>
                    <a:lstStyle/>
                    <a:p>
                      <a:r>
                        <a:rPr kumimoji="1" lang="en-US" sz="600" b="0" u="none" strike="noStrike" kern="1200" baseline="0">
                          <a:solidFill>
                            <a:schemeClr val="dk1"/>
                          </a:solidFill>
                        </a:rPr>
                        <a:t>MOSG171204</a:t>
                      </a:r>
                      <a:endParaRPr lang="en-US" sz="600"/>
                    </a:p>
                  </a:txBody>
                  <a:tcPr marL="0" marR="0" marT="0" marB="0"/>
                </a:tc>
                <a:extLst>
                  <a:ext uri="{0D108BD9-81ED-4DB2-BD59-A6C34878D82A}">
                    <a16:rowId xmlns:a16="http://schemas.microsoft.com/office/drawing/2014/main" val="966350466"/>
                  </a:ext>
                </a:extLst>
              </a:tr>
              <a:tr h="86446">
                <a:tc>
                  <a:txBody>
                    <a:bodyPr/>
                    <a:lstStyle/>
                    <a:p>
                      <a:r>
                        <a:rPr kumimoji="1" lang="en-US" sz="600" b="1" u="none" strike="noStrike" kern="1200" baseline="0">
                          <a:solidFill>
                            <a:schemeClr val="dk1"/>
                          </a:solidFill>
                        </a:rPr>
                        <a:t>Contributor's Name</a:t>
                      </a:r>
                    </a:p>
                  </a:txBody>
                  <a:tcPr marL="0" marR="0" marT="0" marB="0"/>
                </a:tc>
                <a:tc>
                  <a:txBody>
                    <a:bodyPr/>
                    <a:lstStyle/>
                    <a:p>
                      <a:r>
                        <a:rPr kumimoji="1" lang="en-US" sz="600" b="0" u="none" strike="noStrike" kern="1200" baseline="0">
                          <a:solidFill>
                            <a:schemeClr val="dk1"/>
                          </a:solidFill>
                        </a:rPr>
                        <a:t>Moray </a:t>
                      </a:r>
                      <a:r>
                        <a:rPr kumimoji="1" lang="en-US" sz="600" b="0" u="none" strike="noStrike" kern="1200" baseline="0" err="1">
                          <a:solidFill>
                            <a:schemeClr val="dk1"/>
                          </a:solidFill>
                        </a:rPr>
                        <a:t>Rumney</a:t>
                      </a:r>
                      <a:r>
                        <a:rPr kumimoji="1" lang="en-US" sz="600" b="0" u="none" strike="noStrike" kern="1200" baseline="0">
                          <a:solidFill>
                            <a:schemeClr val="dk1"/>
                          </a:solidFill>
                        </a:rPr>
                        <a:t> (Keysight Technologies), Thorsten Hertel (Rohde &amp; Schwarz), </a:t>
                      </a:r>
                      <a:r>
                        <a:rPr kumimoji="1" lang="en-US" sz="600" b="0" u="none" strike="noStrike" kern="1200" baseline="0" err="1">
                          <a:solidFill>
                            <a:schemeClr val="dk1"/>
                          </a:solidFill>
                        </a:rPr>
                        <a:t>Penghui</a:t>
                      </a:r>
                      <a:r>
                        <a:rPr kumimoji="1" lang="en-US" sz="600" b="0" u="none" strike="noStrike" kern="1200" baseline="0">
                          <a:solidFill>
                            <a:schemeClr val="dk1"/>
                          </a:solidFill>
                        </a:rPr>
                        <a:t> Shen (GTS) </a:t>
                      </a:r>
                      <a:endParaRPr lang="en-US" sz="600"/>
                    </a:p>
                  </a:txBody>
                  <a:tcPr marL="0" marR="0" marT="0" marB="0"/>
                </a:tc>
                <a:extLst>
                  <a:ext uri="{0D108BD9-81ED-4DB2-BD59-A6C34878D82A}">
                    <a16:rowId xmlns:a16="http://schemas.microsoft.com/office/drawing/2014/main" val="2314151992"/>
                  </a:ext>
                </a:extLst>
              </a:tr>
              <a:tr h="35277">
                <a:tc>
                  <a:txBody>
                    <a:bodyPr/>
                    <a:lstStyle/>
                    <a:p>
                      <a:r>
                        <a:rPr kumimoji="1" lang="en-US" sz="600" b="1" u="none" strike="noStrike" kern="1200" baseline="0">
                          <a:solidFill>
                            <a:schemeClr val="dk1"/>
                          </a:solidFill>
                        </a:rPr>
                        <a:t>Contribution Date</a:t>
                      </a:r>
                      <a:endParaRPr lang="en-US" sz="600"/>
                    </a:p>
                  </a:txBody>
                  <a:tcPr marL="0" marR="0" marT="0" marB="0"/>
                </a:tc>
                <a:tc>
                  <a:txBody>
                    <a:bodyPr/>
                    <a:lstStyle/>
                    <a:p>
                      <a:r>
                        <a:rPr kumimoji="1" lang="en-US" sz="600" b="0" u="none" strike="noStrike" kern="1200" baseline="0">
                          <a:solidFill>
                            <a:schemeClr val="dk1"/>
                          </a:solidFill>
                        </a:rPr>
                        <a:t>December 3, 2017</a:t>
                      </a:r>
                      <a:endParaRPr lang="en-US" sz="600"/>
                    </a:p>
                  </a:txBody>
                  <a:tcPr marL="0" marR="0" marT="0" marB="0"/>
                </a:tc>
                <a:extLst>
                  <a:ext uri="{0D108BD9-81ED-4DB2-BD59-A6C34878D82A}">
                    <a16:rowId xmlns:a16="http://schemas.microsoft.com/office/drawing/2014/main" val="1922819695"/>
                  </a:ext>
                </a:extLst>
              </a:tr>
              <a:tr h="35277">
                <a:tc>
                  <a:txBody>
                    <a:bodyPr/>
                    <a:lstStyle/>
                    <a:p>
                      <a:r>
                        <a:rPr kumimoji="1" lang="en-US" sz="600" b="1" u="none" strike="noStrike" kern="1200" baseline="0">
                          <a:solidFill>
                            <a:schemeClr val="dk1"/>
                          </a:solidFill>
                        </a:rPr>
                        <a:t>Contribution Topic</a:t>
                      </a:r>
                      <a:endParaRPr lang="en-US" sz="600"/>
                    </a:p>
                  </a:txBody>
                  <a:tcPr marL="0" marR="0" marT="0" marB="0"/>
                </a:tc>
                <a:tc>
                  <a:txBody>
                    <a:bodyPr/>
                    <a:lstStyle/>
                    <a:p>
                      <a:r>
                        <a:rPr kumimoji="1" lang="en-US" sz="600" b="0" u="none" strike="noStrike" kern="1200" baseline="0">
                          <a:solidFill>
                            <a:schemeClr val="dk1"/>
                          </a:solidFill>
                        </a:rPr>
                        <a:t>Inclusion of RTS into MIMO OTA test plan</a:t>
                      </a:r>
                      <a:endParaRPr lang="en-US" sz="600"/>
                    </a:p>
                  </a:txBody>
                  <a:tcPr marL="0" marR="0" marT="0" marB="0"/>
                </a:tc>
                <a:extLst>
                  <a:ext uri="{0D108BD9-81ED-4DB2-BD59-A6C34878D82A}">
                    <a16:rowId xmlns:a16="http://schemas.microsoft.com/office/drawing/2014/main" val="3919554741"/>
                  </a:ext>
                </a:extLst>
              </a:tr>
            </a:tbl>
          </a:graphicData>
        </a:graphic>
      </p:graphicFrame>
    </p:spTree>
    <p:extLst>
      <p:ext uri="{BB962C8B-B14F-4D97-AF65-F5344CB8AC3E}">
        <p14:creationId xmlns:p14="http://schemas.microsoft.com/office/powerpoint/2010/main" val="188562069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602442B-3ACF-4806-A446-31B9261A279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531191-7941-45E2-913E-69A351F5342F}"/>
              </a:ext>
            </a:extLst>
          </p:cNvPr>
          <p:cNvSpPr>
            <a:spLocks noGrp="1"/>
          </p:cNvSpPr>
          <p:nvPr>
            <p:ph type="title"/>
          </p:nvPr>
        </p:nvSpPr>
        <p:spPr>
          <a:prstGeom prst="rect">
            <a:avLst/>
          </a:prstGeom>
        </p:spPr>
        <p:txBody>
          <a:bodyPr>
            <a:normAutofit/>
          </a:bodyPr>
          <a:lstStyle/>
          <a:p>
            <a:r>
              <a:rPr lang="en-US"/>
              <a:t>Challenges of Automotive OTA Measurement</a:t>
            </a:r>
          </a:p>
        </p:txBody>
      </p:sp>
      <p:grpSp>
        <p:nvGrpSpPr>
          <p:cNvPr id="3" name="Group 2">
            <a:extLst>
              <a:ext uri="{FF2B5EF4-FFF2-40B4-BE49-F238E27FC236}">
                <a16:creationId xmlns:a16="http://schemas.microsoft.com/office/drawing/2014/main" id="{4074AC4E-D59F-4089-A767-2456B84B188D}"/>
              </a:ext>
            </a:extLst>
          </p:cNvPr>
          <p:cNvGrpSpPr/>
          <p:nvPr/>
        </p:nvGrpSpPr>
        <p:grpSpPr>
          <a:xfrm>
            <a:off x="836021" y="1238690"/>
            <a:ext cx="4572000" cy="1097280"/>
            <a:chOff x="914400" y="1371600"/>
            <a:chExt cx="4572000" cy="1097280"/>
          </a:xfrm>
        </p:grpSpPr>
        <p:pic>
          <p:nvPicPr>
            <p:cNvPr id="24" name="Picture 23" descr="Shape, square&#10;&#10;Description automatically generated">
              <a:extLst>
                <a:ext uri="{FF2B5EF4-FFF2-40B4-BE49-F238E27FC236}">
                  <a16:creationId xmlns:a16="http://schemas.microsoft.com/office/drawing/2014/main" id="{C251844C-91E3-41B9-B7AB-586CF54CD9B7}"/>
                </a:ext>
              </a:extLst>
            </p:cNvPr>
            <p:cNvPicPr>
              <a:picLocks/>
            </p:cNvPicPr>
            <p:nvPr/>
          </p:nvPicPr>
          <p:blipFill rotWithShape="1">
            <a:blip r:embed="rId3" cstate="screen">
              <a:alphaModFix amt="95000"/>
              <a:extLst>
                <a:ext uri="{28A0092B-C50C-407E-A947-70E740481C1C}">
                  <a14:useLocalDpi xmlns:a14="http://schemas.microsoft.com/office/drawing/2010/main" val="0"/>
                </a:ext>
              </a:extLst>
            </a:blip>
            <a:srcRect/>
            <a:stretch/>
          </p:blipFill>
          <p:spPr>
            <a:xfrm>
              <a:off x="914400" y="1371600"/>
              <a:ext cx="4572000" cy="1097280"/>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7CA35513-1C7C-4C2C-BD1D-50CF1488FAE6}"/>
                </a:ext>
              </a:extLst>
            </p:cNvPr>
            <p:cNvSpPr txBox="1">
              <a:spLocks/>
            </p:cNvSpPr>
            <p:nvPr/>
          </p:nvSpPr>
          <p:spPr>
            <a:xfrm>
              <a:off x="914400" y="1371600"/>
              <a:ext cx="4572000" cy="715581"/>
            </a:xfrm>
            <a:prstGeom prst="rect">
              <a:avLst/>
            </a:prstGeom>
            <a:noFill/>
          </p:spPr>
          <p:txBody>
            <a:bodyPr wrap="square" tIns="91440" bIns="91440">
              <a:spAutoFit/>
            </a:bodyPr>
            <a:lstStyle/>
            <a:p>
              <a:pPr marL="0" lvl="1"/>
              <a:r>
                <a:rPr lang="en-US" sz="2400" b="1"/>
                <a:t>Large size DUT </a:t>
              </a:r>
            </a:p>
            <a:p>
              <a:pPr marL="0" lvl="1"/>
              <a:r>
                <a:rPr lang="en-US" sz="1050"/>
                <a:t>Direct far field measurement becomes difficult.</a:t>
              </a:r>
            </a:p>
          </p:txBody>
        </p:sp>
      </p:grpSp>
      <p:grpSp>
        <p:nvGrpSpPr>
          <p:cNvPr id="5" name="Group 4">
            <a:extLst>
              <a:ext uri="{FF2B5EF4-FFF2-40B4-BE49-F238E27FC236}">
                <a16:creationId xmlns:a16="http://schemas.microsoft.com/office/drawing/2014/main" id="{C388DE61-0A47-4A9C-B1B7-7E6086D188FB}"/>
              </a:ext>
            </a:extLst>
          </p:cNvPr>
          <p:cNvGrpSpPr/>
          <p:nvPr/>
        </p:nvGrpSpPr>
        <p:grpSpPr>
          <a:xfrm>
            <a:off x="836021" y="2505790"/>
            <a:ext cx="4572000" cy="1097280"/>
            <a:chOff x="914400" y="2743200"/>
            <a:chExt cx="4572000" cy="1097280"/>
          </a:xfrm>
        </p:grpSpPr>
        <p:pic>
          <p:nvPicPr>
            <p:cNvPr id="32" name="Picture 31" descr="Shape, rectangle&#10;&#10;Description automatically generated">
              <a:extLst>
                <a:ext uri="{FF2B5EF4-FFF2-40B4-BE49-F238E27FC236}">
                  <a16:creationId xmlns:a16="http://schemas.microsoft.com/office/drawing/2014/main" id="{E391A2FF-9A91-4C64-B2AA-F1F0835274F5}"/>
                </a:ext>
              </a:extLst>
            </p:cNvPr>
            <p:cNvPicPr>
              <a:picLocks/>
            </p:cNvPicPr>
            <p:nvPr/>
          </p:nvPicPr>
          <p:blipFill rotWithShape="1">
            <a:blip r:embed="rId4" cstate="screen">
              <a:alphaModFix amt="95000"/>
              <a:extLst>
                <a:ext uri="{28A0092B-C50C-407E-A947-70E740481C1C}">
                  <a14:useLocalDpi xmlns:a14="http://schemas.microsoft.com/office/drawing/2010/main" val="0"/>
                </a:ext>
              </a:extLst>
            </a:blip>
            <a:srcRect/>
            <a:stretch/>
          </p:blipFill>
          <p:spPr>
            <a:xfrm>
              <a:off x="914400" y="2743200"/>
              <a:ext cx="4572000" cy="1097280"/>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03C12358-40FF-45AF-8D20-BCD485129523}"/>
                </a:ext>
              </a:extLst>
            </p:cNvPr>
            <p:cNvSpPr txBox="1">
              <a:spLocks/>
            </p:cNvSpPr>
            <p:nvPr/>
          </p:nvSpPr>
          <p:spPr>
            <a:xfrm>
              <a:off x="914400" y="2743200"/>
              <a:ext cx="3845705" cy="877163"/>
            </a:xfrm>
            <a:prstGeom prst="rect">
              <a:avLst/>
            </a:prstGeom>
            <a:noFill/>
          </p:spPr>
          <p:txBody>
            <a:bodyPr wrap="square" tIns="91440" bIns="91440">
              <a:spAutoFit/>
            </a:bodyPr>
            <a:lstStyle/>
            <a:p>
              <a:pPr marL="0" lvl="1"/>
              <a:r>
                <a:rPr lang="en-CA" sz="2400" b="1"/>
                <a:t>Eccentricity issue</a:t>
              </a:r>
              <a:endParaRPr lang="en-CA" altLang="zh-CN" sz="2400" b="1"/>
            </a:p>
            <a:p>
              <a:pPr marL="0" lvl="1"/>
              <a:r>
                <a:rPr lang="en-CA" sz="1050"/>
                <a:t>If conventional Spherical Wave Expansion method cannot solve the eccentricity then test error is large</a:t>
              </a:r>
              <a:endParaRPr lang="en-US" sz="1050"/>
            </a:p>
          </p:txBody>
        </p:sp>
      </p:grpSp>
      <p:grpSp>
        <p:nvGrpSpPr>
          <p:cNvPr id="6" name="Group 5">
            <a:extLst>
              <a:ext uri="{FF2B5EF4-FFF2-40B4-BE49-F238E27FC236}">
                <a16:creationId xmlns:a16="http://schemas.microsoft.com/office/drawing/2014/main" id="{C15F98FE-671A-4579-A43E-C50448807D91}"/>
              </a:ext>
            </a:extLst>
          </p:cNvPr>
          <p:cNvGrpSpPr/>
          <p:nvPr/>
        </p:nvGrpSpPr>
        <p:grpSpPr>
          <a:xfrm>
            <a:off x="836021" y="3772890"/>
            <a:ext cx="4572000" cy="1097280"/>
            <a:chOff x="914400" y="4114800"/>
            <a:chExt cx="4572000" cy="1097280"/>
          </a:xfrm>
        </p:grpSpPr>
        <p:pic>
          <p:nvPicPr>
            <p:cNvPr id="38" name="Picture 37" descr="Shape, rectangle&#10;&#10;Description automatically generated">
              <a:extLst>
                <a:ext uri="{FF2B5EF4-FFF2-40B4-BE49-F238E27FC236}">
                  <a16:creationId xmlns:a16="http://schemas.microsoft.com/office/drawing/2014/main" id="{81C4F928-2045-45E9-859F-DA45EC96F329}"/>
                </a:ext>
              </a:extLst>
            </p:cNvPr>
            <p:cNvPicPr>
              <a:picLocks/>
            </p:cNvPicPr>
            <p:nvPr/>
          </p:nvPicPr>
          <p:blipFill rotWithShape="1">
            <a:blip r:embed="rId5" cstate="screen">
              <a:alphaModFix amt="95000"/>
              <a:extLst>
                <a:ext uri="{28A0092B-C50C-407E-A947-70E740481C1C}">
                  <a14:useLocalDpi xmlns:a14="http://schemas.microsoft.com/office/drawing/2010/main" val="0"/>
                </a:ext>
              </a:extLst>
            </a:blip>
            <a:srcRect/>
            <a:stretch/>
          </p:blipFill>
          <p:spPr>
            <a:xfrm>
              <a:off x="914400" y="4114800"/>
              <a:ext cx="4572000" cy="1097280"/>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id="{6F5A63B0-209D-457F-8E15-877D5058A95A}"/>
                </a:ext>
              </a:extLst>
            </p:cNvPr>
            <p:cNvSpPr txBox="1">
              <a:spLocks/>
            </p:cNvSpPr>
            <p:nvPr/>
          </p:nvSpPr>
          <p:spPr>
            <a:xfrm>
              <a:off x="914400" y="4114800"/>
              <a:ext cx="4572000" cy="715581"/>
            </a:xfrm>
            <a:prstGeom prst="rect">
              <a:avLst/>
            </a:prstGeom>
            <a:noFill/>
          </p:spPr>
          <p:txBody>
            <a:bodyPr wrap="square" tIns="91440" bIns="91440" rtlCol="0">
              <a:spAutoFit/>
            </a:bodyPr>
            <a:lstStyle/>
            <a:p>
              <a:pPr marL="0" lvl="1"/>
              <a:r>
                <a:rPr lang="en-US" sz="2400" b="1"/>
                <a:t>SISO test</a:t>
              </a:r>
            </a:p>
            <a:p>
              <a:pPr marL="0" lvl="1"/>
              <a:r>
                <a:rPr lang="en-CA" sz="1050"/>
                <a:t>How to perform EIRP  and EIS  test in near field</a:t>
              </a:r>
              <a:endParaRPr lang="en-US" sz="1050"/>
            </a:p>
          </p:txBody>
        </p:sp>
      </p:grpSp>
      <p:grpSp>
        <p:nvGrpSpPr>
          <p:cNvPr id="7" name="Group 6">
            <a:extLst>
              <a:ext uri="{FF2B5EF4-FFF2-40B4-BE49-F238E27FC236}">
                <a16:creationId xmlns:a16="http://schemas.microsoft.com/office/drawing/2014/main" id="{A21A87B2-1230-4B70-B1C4-CC1A46BF6ED7}"/>
              </a:ext>
            </a:extLst>
          </p:cNvPr>
          <p:cNvGrpSpPr/>
          <p:nvPr/>
        </p:nvGrpSpPr>
        <p:grpSpPr>
          <a:xfrm>
            <a:off x="836021" y="5039990"/>
            <a:ext cx="4572000" cy="1097280"/>
            <a:chOff x="914400" y="5486400"/>
            <a:chExt cx="4572000" cy="1097280"/>
          </a:xfrm>
        </p:grpSpPr>
        <p:pic>
          <p:nvPicPr>
            <p:cNvPr id="36" name="Picture 35" descr="Shape&#10;&#10;Description automatically generated">
              <a:extLst>
                <a:ext uri="{FF2B5EF4-FFF2-40B4-BE49-F238E27FC236}">
                  <a16:creationId xmlns:a16="http://schemas.microsoft.com/office/drawing/2014/main" id="{F17C2E66-839A-43B9-A4AE-6B4F91D52EF0}"/>
                </a:ext>
              </a:extLst>
            </p:cNvPr>
            <p:cNvPicPr>
              <a:picLocks/>
            </p:cNvPicPr>
            <p:nvPr/>
          </p:nvPicPr>
          <p:blipFill rotWithShape="1">
            <a:blip r:embed="rId6" cstate="screen">
              <a:alphaModFix amt="95000"/>
              <a:extLst>
                <a:ext uri="{28A0092B-C50C-407E-A947-70E740481C1C}">
                  <a14:useLocalDpi xmlns:a14="http://schemas.microsoft.com/office/drawing/2010/main" val="0"/>
                </a:ext>
              </a:extLst>
            </a:blip>
            <a:srcRect/>
            <a:stretch/>
          </p:blipFill>
          <p:spPr>
            <a:xfrm>
              <a:off x="914400" y="5486400"/>
              <a:ext cx="4572000" cy="1097280"/>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05418A43-C64F-4C2A-9057-8C54A83F0235}"/>
                </a:ext>
              </a:extLst>
            </p:cNvPr>
            <p:cNvSpPr txBox="1">
              <a:spLocks/>
            </p:cNvSpPr>
            <p:nvPr/>
          </p:nvSpPr>
          <p:spPr>
            <a:xfrm>
              <a:off x="914400" y="5486400"/>
              <a:ext cx="4572000" cy="877163"/>
            </a:xfrm>
            <a:prstGeom prst="rect">
              <a:avLst/>
            </a:prstGeom>
            <a:noFill/>
          </p:spPr>
          <p:txBody>
            <a:bodyPr wrap="square" tIns="91440" bIns="91440" rtlCol="0">
              <a:spAutoFit/>
            </a:bodyPr>
            <a:lstStyle/>
            <a:p>
              <a:pPr marL="0" lvl="1"/>
              <a:r>
                <a:rPr lang="en-US" sz="2400" b="1"/>
                <a:t>MIMO Throughput Test  </a:t>
              </a:r>
            </a:p>
            <a:p>
              <a:pPr marL="0" lvl="2"/>
              <a:r>
                <a:rPr lang="en-US" sz="1050"/>
                <a:t>Rebuild </a:t>
              </a:r>
              <a:r>
                <a:rPr lang="en-CA" sz="1050"/>
                <a:t>a real-world transmission channel in an anechoic </a:t>
              </a:r>
            </a:p>
            <a:p>
              <a:pPr marL="0" lvl="2"/>
              <a:r>
                <a:rPr lang="en-CA" sz="1050"/>
                <a:t>chamber</a:t>
              </a:r>
              <a:endParaRPr lang="en-US"/>
            </a:p>
          </p:txBody>
        </p:sp>
      </p:grpSp>
      <p:grpSp>
        <p:nvGrpSpPr>
          <p:cNvPr id="8" name="Group 7">
            <a:extLst>
              <a:ext uri="{FF2B5EF4-FFF2-40B4-BE49-F238E27FC236}">
                <a16:creationId xmlns:a16="http://schemas.microsoft.com/office/drawing/2014/main" id="{3C1FB960-F6A3-440A-99C4-B0D5997B48E0}"/>
              </a:ext>
            </a:extLst>
          </p:cNvPr>
          <p:cNvGrpSpPr/>
          <p:nvPr/>
        </p:nvGrpSpPr>
        <p:grpSpPr>
          <a:xfrm>
            <a:off x="6779621" y="1238690"/>
            <a:ext cx="4572000" cy="1107996"/>
            <a:chOff x="6858000" y="1371600"/>
            <a:chExt cx="4572000" cy="1107996"/>
          </a:xfrm>
        </p:grpSpPr>
        <p:pic>
          <p:nvPicPr>
            <p:cNvPr id="17" name="Picture 16" descr="Shape, square&#10;&#10;Description automatically generated">
              <a:extLst>
                <a:ext uri="{FF2B5EF4-FFF2-40B4-BE49-F238E27FC236}">
                  <a16:creationId xmlns:a16="http://schemas.microsoft.com/office/drawing/2014/main" id="{885FF2FF-EC3D-4917-8D4F-2B6D53537F86}"/>
                </a:ext>
              </a:extLst>
            </p:cNvPr>
            <p:cNvPicPr preferRelativeResize="0">
              <a:picLocks/>
            </p:cNvPicPr>
            <p:nvPr/>
          </p:nvPicPr>
          <p:blipFill rotWithShape="1">
            <a:blip r:embed="rId3" cstate="screen">
              <a:alphaModFix amt="95000"/>
              <a:extLst>
                <a:ext uri="{28A0092B-C50C-407E-A947-70E740481C1C}">
                  <a14:useLocalDpi xmlns:a14="http://schemas.microsoft.com/office/drawing/2010/main" val="0"/>
                </a:ext>
              </a:extLst>
            </a:blip>
            <a:srcRect/>
            <a:stretch/>
          </p:blipFill>
          <p:spPr>
            <a:xfrm>
              <a:off x="6858000" y="1371600"/>
              <a:ext cx="4572000" cy="109728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6885055D-6AF8-4CA9-9C0F-6DE79B88CC76}"/>
                </a:ext>
              </a:extLst>
            </p:cNvPr>
            <p:cNvSpPr txBox="1"/>
            <p:nvPr/>
          </p:nvSpPr>
          <p:spPr>
            <a:xfrm>
              <a:off x="6858000" y="1371600"/>
              <a:ext cx="4350120" cy="1107996"/>
            </a:xfrm>
            <a:prstGeom prst="rect">
              <a:avLst/>
            </a:prstGeom>
            <a:noFill/>
          </p:spPr>
          <p:txBody>
            <a:bodyPr wrap="square" tIns="91440" bIns="91440">
              <a:spAutoFit/>
            </a:bodyPr>
            <a:lstStyle/>
            <a:p>
              <a:r>
                <a:rPr lang="en-US" altLang="zh-CN" sz="2000" b="1">
                  <a:solidFill>
                    <a:schemeClr val="tx1"/>
                  </a:solidFill>
                  <a:latin typeface="+mn-lt"/>
                  <a:cs typeface="Times New Roman" panose="02020603050405020304" pitchFamily="18" charset="0"/>
                </a:rPr>
                <a:t>Spherical near field sampling </a:t>
              </a:r>
            </a:p>
            <a:p>
              <a:r>
                <a:rPr lang="en-US" altLang="zh-CN" sz="2000" b="1">
                  <a:cs typeface="Times New Roman" panose="02020603050405020304" pitchFamily="18" charset="0"/>
                </a:rPr>
                <a:t>                      </a:t>
              </a:r>
              <a:r>
                <a:rPr lang="en-US" altLang="zh-CN" sz="2000" b="1">
                  <a:solidFill>
                    <a:schemeClr val="tx1"/>
                  </a:solidFill>
                  <a:latin typeface="+mn-lt"/>
                  <a:cs typeface="Times New Roman" panose="02020603050405020304" pitchFamily="18" charset="0"/>
                </a:rPr>
                <a:t>+ </a:t>
              </a:r>
            </a:p>
            <a:p>
              <a:r>
                <a:rPr lang="en-US" altLang="zh-CN" sz="2000" b="1">
                  <a:solidFill>
                    <a:schemeClr val="tx1"/>
                  </a:solidFill>
                  <a:latin typeface="+mn-lt"/>
                  <a:cs typeface="Times New Roman" panose="02020603050405020304" pitchFamily="18" charset="0"/>
                </a:rPr>
                <a:t>Near field to far field transformation</a:t>
              </a:r>
              <a:endParaRPr lang="zh-CN" altLang="en-US" sz="2000" b="1">
                <a:solidFill>
                  <a:schemeClr val="tx1"/>
                </a:solidFill>
                <a:latin typeface="+mn-lt"/>
                <a:cs typeface="Times New Roman" panose="02020603050405020304" pitchFamily="18" charset="0"/>
              </a:endParaRPr>
            </a:p>
          </p:txBody>
        </p:sp>
      </p:grpSp>
      <p:grpSp>
        <p:nvGrpSpPr>
          <p:cNvPr id="9" name="Group 8">
            <a:extLst>
              <a:ext uri="{FF2B5EF4-FFF2-40B4-BE49-F238E27FC236}">
                <a16:creationId xmlns:a16="http://schemas.microsoft.com/office/drawing/2014/main" id="{185BF220-FFD3-4C58-9A10-95837151290A}"/>
              </a:ext>
            </a:extLst>
          </p:cNvPr>
          <p:cNvGrpSpPr/>
          <p:nvPr/>
        </p:nvGrpSpPr>
        <p:grpSpPr>
          <a:xfrm>
            <a:off x="6779621" y="2501592"/>
            <a:ext cx="4572000" cy="1097280"/>
            <a:chOff x="6858000" y="2739002"/>
            <a:chExt cx="4572000" cy="1097280"/>
          </a:xfrm>
        </p:grpSpPr>
        <p:pic>
          <p:nvPicPr>
            <p:cNvPr id="16" name="Picture 15" descr="Shape, rectangle&#10;&#10;Description automatically generated">
              <a:extLst>
                <a:ext uri="{FF2B5EF4-FFF2-40B4-BE49-F238E27FC236}">
                  <a16:creationId xmlns:a16="http://schemas.microsoft.com/office/drawing/2014/main" id="{94CAF5FC-15A8-4CC9-92AA-E78C993F4C1B}"/>
                </a:ext>
              </a:extLst>
            </p:cNvPr>
            <p:cNvPicPr preferRelativeResize="0">
              <a:picLocks/>
            </p:cNvPicPr>
            <p:nvPr/>
          </p:nvPicPr>
          <p:blipFill rotWithShape="1">
            <a:blip r:embed="rId4" cstate="screen">
              <a:alphaModFix amt="95000"/>
              <a:extLst>
                <a:ext uri="{28A0092B-C50C-407E-A947-70E740481C1C}">
                  <a14:useLocalDpi xmlns:a14="http://schemas.microsoft.com/office/drawing/2010/main" val="0"/>
                </a:ext>
              </a:extLst>
            </a:blip>
            <a:srcRect/>
            <a:stretch/>
          </p:blipFill>
          <p:spPr>
            <a:xfrm>
              <a:off x="6858000" y="2739002"/>
              <a:ext cx="4572000" cy="109728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A20CB9C8-6552-4CB4-A957-A4E2261FFC64}"/>
                </a:ext>
              </a:extLst>
            </p:cNvPr>
            <p:cNvSpPr txBox="1"/>
            <p:nvPr/>
          </p:nvSpPr>
          <p:spPr>
            <a:xfrm>
              <a:off x="6858000" y="2743200"/>
              <a:ext cx="4306871" cy="1015663"/>
            </a:xfrm>
            <a:prstGeom prst="rect">
              <a:avLst/>
            </a:prstGeom>
            <a:noFill/>
          </p:spPr>
          <p:txBody>
            <a:bodyPr wrap="square" tIns="91440" bIns="91440">
              <a:spAutoFit/>
            </a:bodyPr>
            <a:lstStyle/>
            <a:p>
              <a:pPr marL="0" lvl="2"/>
              <a:r>
                <a:rPr lang="en-US" b="1"/>
                <a:t>Customized Test Probe + 3D calibration</a:t>
              </a:r>
            </a:p>
            <a:p>
              <a:pPr marL="114300" lvl="2" indent="-114300">
                <a:buFont typeface="Wingdings" panose="05000000000000000000" pitchFamily="2" charset="2"/>
                <a:buChar char="§"/>
              </a:pPr>
              <a:r>
                <a:rPr lang="en-US" sz="900"/>
                <a:t>Wide probe beam width (beam is required to cover the entire DUT)</a:t>
              </a:r>
            </a:p>
            <a:p>
              <a:pPr marL="114300" lvl="2" indent="-114300">
                <a:buFont typeface="Wingdings" panose="05000000000000000000" pitchFamily="2" charset="2"/>
                <a:buChar char="§"/>
              </a:pPr>
              <a:r>
                <a:rPr lang="en-US" sz="900"/>
                <a:t>Low Cross polarization ratio (Cross polarization at a wide angle)</a:t>
              </a:r>
            </a:p>
            <a:p>
              <a:pPr marL="114300" lvl="2" indent="-114300">
                <a:buFont typeface="Wingdings" panose="05000000000000000000" pitchFamily="2" charset="2"/>
                <a:buChar char="§"/>
              </a:pPr>
              <a:r>
                <a:rPr lang="en-US" sz="900"/>
                <a:t>High Probe beam symmetry </a:t>
              </a:r>
            </a:p>
            <a:p>
              <a:pPr marL="114300" lvl="2" indent="-114300">
                <a:buFont typeface="Wingdings" panose="05000000000000000000" pitchFamily="2" charset="2"/>
                <a:buChar char="§"/>
              </a:pPr>
              <a:r>
                <a:rPr lang="en-US" sz="900"/>
                <a:t>Calibration of the 3D pattern of the probe in the NF-FF transformations</a:t>
              </a:r>
            </a:p>
          </p:txBody>
        </p:sp>
      </p:grpSp>
      <p:grpSp>
        <p:nvGrpSpPr>
          <p:cNvPr id="10" name="Group 9">
            <a:extLst>
              <a:ext uri="{FF2B5EF4-FFF2-40B4-BE49-F238E27FC236}">
                <a16:creationId xmlns:a16="http://schemas.microsoft.com/office/drawing/2014/main" id="{5FA12077-865A-48BE-B897-747E183ECF39}"/>
              </a:ext>
            </a:extLst>
          </p:cNvPr>
          <p:cNvGrpSpPr/>
          <p:nvPr/>
        </p:nvGrpSpPr>
        <p:grpSpPr>
          <a:xfrm>
            <a:off x="6779621" y="3772890"/>
            <a:ext cx="4572000" cy="1097280"/>
            <a:chOff x="6858000" y="4114800"/>
            <a:chExt cx="4572000" cy="1097280"/>
          </a:xfrm>
        </p:grpSpPr>
        <p:pic>
          <p:nvPicPr>
            <p:cNvPr id="15" name="Picture 14" descr="Shape, rectangle&#10;&#10;Description automatically generated">
              <a:extLst>
                <a:ext uri="{FF2B5EF4-FFF2-40B4-BE49-F238E27FC236}">
                  <a16:creationId xmlns:a16="http://schemas.microsoft.com/office/drawing/2014/main" id="{546BF758-C695-4B31-86D0-93A3A48FC3CD}"/>
                </a:ext>
              </a:extLst>
            </p:cNvPr>
            <p:cNvPicPr preferRelativeResize="0">
              <a:picLocks/>
            </p:cNvPicPr>
            <p:nvPr/>
          </p:nvPicPr>
          <p:blipFill rotWithShape="1">
            <a:blip r:embed="rId5" cstate="screen">
              <a:alphaModFix amt="95000"/>
              <a:extLst>
                <a:ext uri="{28A0092B-C50C-407E-A947-70E740481C1C}">
                  <a14:useLocalDpi xmlns:a14="http://schemas.microsoft.com/office/drawing/2010/main" val="0"/>
                </a:ext>
              </a:extLst>
            </a:blip>
            <a:srcRect/>
            <a:stretch/>
          </p:blipFill>
          <p:spPr>
            <a:xfrm>
              <a:off x="6858000" y="4114800"/>
              <a:ext cx="4572000" cy="1097280"/>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0728E8D0-8668-41EA-A399-961354C8F065}"/>
                </a:ext>
              </a:extLst>
            </p:cNvPr>
            <p:cNvSpPr txBox="1"/>
            <p:nvPr/>
          </p:nvSpPr>
          <p:spPr>
            <a:xfrm>
              <a:off x="6858000" y="4114800"/>
              <a:ext cx="4469199" cy="1084912"/>
            </a:xfrm>
            <a:prstGeom prst="rect">
              <a:avLst/>
            </a:prstGeom>
            <a:noFill/>
          </p:spPr>
          <p:txBody>
            <a:bodyPr wrap="square" tIns="91440" bIns="91440" rtlCol="0">
              <a:spAutoFit/>
            </a:bodyPr>
            <a:lstStyle/>
            <a:p>
              <a:pPr marL="0" lvl="1" fontAlgn="ctr">
                <a:buClr>
                  <a:srgbClr val="000000"/>
                </a:buClr>
                <a:buSzPts val="1400"/>
              </a:pPr>
              <a:r>
                <a:rPr lang="en-US" sz="2400" b="1"/>
                <a:t>Optimized NF-FF transformation algorithm</a:t>
              </a:r>
            </a:p>
            <a:p>
              <a:pPr marL="114300" lvl="1" indent="-114300" algn="l" rtl="0" fontAlgn="ctr">
                <a:buClr>
                  <a:srgbClr val="000000"/>
                </a:buClr>
                <a:buSzPct val="100000"/>
                <a:buFont typeface="Wingdings" panose="05000000000000000000" pitchFamily="2" charset="2"/>
                <a:buChar char="§"/>
              </a:pPr>
              <a:r>
                <a:rPr lang="en-US" sz="1050"/>
                <a:t>Antenna aperture coupling theory based EIRP/EIS test </a:t>
              </a:r>
              <a:endParaRPr lang="en-US"/>
            </a:p>
          </p:txBody>
        </p:sp>
      </p:grpSp>
      <p:grpSp>
        <p:nvGrpSpPr>
          <p:cNvPr id="12" name="Group 11">
            <a:extLst>
              <a:ext uri="{FF2B5EF4-FFF2-40B4-BE49-F238E27FC236}">
                <a16:creationId xmlns:a16="http://schemas.microsoft.com/office/drawing/2014/main" id="{2CCE7261-868E-47A2-B820-451A663B32B7}"/>
              </a:ext>
            </a:extLst>
          </p:cNvPr>
          <p:cNvGrpSpPr/>
          <p:nvPr/>
        </p:nvGrpSpPr>
        <p:grpSpPr>
          <a:xfrm>
            <a:off x="6779621" y="5039488"/>
            <a:ext cx="4572000" cy="1097782"/>
            <a:chOff x="6858000" y="5485898"/>
            <a:chExt cx="4572000" cy="1097782"/>
          </a:xfrm>
        </p:grpSpPr>
        <p:pic>
          <p:nvPicPr>
            <p:cNvPr id="14" name="Picture 13" descr="Shape&#10;&#10;Description automatically generated">
              <a:extLst>
                <a:ext uri="{FF2B5EF4-FFF2-40B4-BE49-F238E27FC236}">
                  <a16:creationId xmlns:a16="http://schemas.microsoft.com/office/drawing/2014/main" id="{03F0D426-7FB9-46FF-8B7C-7B5F3165D180}"/>
                </a:ext>
              </a:extLst>
            </p:cNvPr>
            <p:cNvPicPr preferRelativeResize="0">
              <a:picLocks/>
            </p:cNvPicPr>
            <p:nvPr/>
          </p:nvPicPr>
          <p:blipFill rotWithShape="1">
            <a:blip r:embed="rId6" cstate="screen">
              <a:alphaModFix amt="95000"/>
              <a:extLst>
                <a:ext uri="{28A0092B-C50C-407E-A947-70E740481C1C}">
                  <a14:useLocalDpi xmlns:a14="http://schemas.microsoft.com/office/drawing/2010/main" val="0"/>
                </a:ext>
              </a:extLst>
            </a:blip>
            <a:srcRect/>
            <a:stretch/>
          </p:blipFill>
          <p:spPr>
            <a:xfrm>
              <a:off x="6858000" y="5486400"/>
              <a:ext cx="4572000" cy="1097280"/>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00CD4077-D825-4CCC-9108-EE3842E75CB9}"/>
                </a:ext>
              </a:extLst>
            </p:cNvPr>
            <p:cNvSpPr txBox="1"/>
            <p:nvPr/>
          </p:nvSpPr>
          <p:spPr>
            <a:xfrm>
              <a:off x="6858001" y="5485898"/>
              <a:ext cx="4187952" cy="715581"/>
            </a:xfrm>
            <a:prstGeom prst="rect">
              <a:avLst/>
            </a:prstGeom>
            <a:noFill/>
          </p:spPr>
          <p:txBody>
            <a:bodyPr wrap="square" tIns="91440" bIns="91440" rtlCol="0">
              <a:spAutoFit/>
            </a:bodyPr>
            <a:lstStyle/>
            <a:p>
              <a:pPr marL="0" lvl="1"/>
              <a:r>
                <a:rPr lang="en-US" sz="2400" b="1"/>
                <a:t>MIMO Throughput Test  </a:t>
              </a:r>
            </a:p>
            <a:p>
              <a:pPr marL="114300" lvl="2" indent="-114300">
                <a:buFont typeface="Wingdings" panose="05000000000000000000" pitchFamily="2" charset="2"/>
                <a:buChar char="§"/>
              </a:pPr>
              <a:r>
                <a:rPr lang="en-US" sz="1050"/>
                <a:t>Radiated Two Stage (RTS) MIMO method</a:t>
              </a:r>
              <a:endParaRPr lang="en-US"/>
            </a:p>
          </p:txBody>
        </p:sp>
      </p:grpSp>
      <p:pic>
        <p:nvPicPr>
          <p:cNvPr id="27" name="Picture 26" descr="Shape, arrow&#10;&#10;Description automatically generated">
            <a:extLst>
              <a:ext uri="{FF2B5EF4-FFF2-40B4-BE49-F238E27FC236}">
                <a16:creationId xmlns:a16="http://schemas.microsoft.com/office/drawing/2014/main" id="{5C4C12C7-ED39-4DA0-93E8-1DB55FFA635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51798" y="2681249"/>
            <a:ext cx="1084045" cy="715582"/>
          </a:xfrm>
          <a:prstGeom prst="rect">
            <a:avLst/>
          </a:prstGeom>
          <a:ln>
            <a:noFill/>
          </a:ln>
          <a:effectLst>
            <a:outerShdw blurRad="292100" dist="139700" dir="2700000" algn="tl" rotWithShape="0">
              <a:srgbClr val="333333">
                <a:alpha val="65000"/>
              </a:srgbClr>
            </a:outerShdw>
          </a:effectLst>
        </p:spPr>
      </p:pic>
      <p:pic>
        <p:nvPicPr>
          <p:cNvPr id="34" name="Picture 33" descr="Shape, arrow&#10;&#10;Description automatically generated">
            <a:extLst>
              <a:ext uri="{FF2B5EF4-FFF2-40B4-BE49-F238E27FC236}">
                <a16:creationId xmlns:a16="http://schemas.microsoft.com/office/drawing/2014/main" id="{194322A4-B13C-4B79-84BF-C4F0DEAC589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551798" y="5201571"/>
            <a:ext cx="1084045" cy="715582"/>
          </a:xfrm>
          <a:prstGeom prst="rect">
            <a:avLst/>
          </a:prstGeom>
          <a:ln>
            <a:noFill/>
          </a:ln>
          <a:effectLst>
            <a:outerShdw blurRad="292100" dist="139700" dir="2700000" algn="tl" rotWithShape="0">
              <a:srgbClr val="333333">
                <a:alpha val="65000"/>
              </a:srgbClr>
            </a:outerShdw>
          </a:effectLst>
        </p:spPr>
      </p:pic>
      <p:pic>
        <p:nvPicPr>
          <p:cNvPr id="43" name="Picture 42" descr="Shape, arrow&#10;&#10;Description automatically generated">
            <a:extLst>
              <a:ext uri="{FF2B5EF4-FFF2-40B4-BE49-F238E27FC236}">
                <a16:creationId xmlns:a16="http://schemas.microsoft.com/office/drawing/2014/main" id="{AFDDA5D1-0367-43B9-A2BF-62CFE6A70A1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551798" y="1404804"/>
            <a:ext cx="1084045" cy="715582"/>
          </a:xfrm>
          <a:prstGeom prst="rect">
            <a:avLst/>
          </a:prstGeom>
          <a:ln>
            <a:noFill/>
          </a:ln>
          <a:effectLst>
            <a:outerShdw blurRad="292100" dist="139700" dir="2700000" algn="tl" rotWithShape="0">
              <a:srgbClr val="333333">
                <a:alpha val="65000"/>
              </a:srgbClr>
            </a:outerShdw>
          </a:effectLst>
        </p:spPr>
      </p:pic>
      <p:pic>
        <p:nvPicPr>
          <p:cNvPr id="45" name="Picture 44" descr="Shape, arrow&#10;&#10;Description automatically generated">
            <a:extLst>
              <a:ext uri="{FF2B5EF4-FFF2-40B4-BE49-F238E27FC236}">
                <a16:creationId xmlns:a16="http://schemas.microsoft.com/office/drawing/2014/main" id="{85776849-88B3-4CCA-9001-4E1346432C7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551798" y="3957555"/>
            <a:ext cx="1084045" cy="715582"/>
          </a:xfrm>
          <a:prstGeom prst="rect">
            <a:avLst/>
          </a:prstGeom>
          <a:ln>
            <a:noFill/>
          </a:ln>
          <a:effectLst>
            <a:outerShdw blurRad="292100" dist="139700" dir="2700000" algn="tl" rotWithShape="0">
              <a:srgbClr val="333333">
                <a:alpha val="65000"/>
              </a:srgbClr>
            </a:outerShdw>
          </a:effectLst>
        </p:spPr>
      </p:pic>
      <p:pic>
        <p:nvPicPr>
          <p:cNvPr id="47" name="Picture 46" descr="Icon&#10;&#10;Description automatically generated">
            <a:extLst>
              <a:ext uri="{FF2B5EF4-FFF2-40B4-BE49-F238E27FC236}">
                <a16:creationId xmlns:a16="http://schemas.microsoft.com/office/drawing/2014/main" id="{2C1416C0-14D0-47F1-917A-58B09B43EAD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1153177" y="902290"/>
            <a:ext cx="780936" cy="717847"/>
          </a:xfrm>
          <a:prstGeom prst="rect">
            <a:avLst/>
          </a:prstGeom>
          <a:ln>
            <a:noFill/>
          </a:ln>
          <a:effectLst>
            <a:outerShdw blurRad="292100" dist="139700" dir="2700000" algn="tl" rotWithShape="0">
              <a:srgbClr val="333333">
                <a:alpha val="65000"/>
              </a:srgbClr>
            </a:outerShdw>
          </a:effectLst>
        </p:spPr>
      </p:pic>
      <p:pic>
        <p:nvPicPr>
          <p:cNvPr id="48" name="Picture 47" descr="Icon&#10;&#10;Description automatically generated">
            <a:extLst>
              <a:ext uri="{FF2B5EF4-FFF2-40B4-BE49-F238E27FC236}">
                <a16:creationId xmlns:a16="http://schemas.microsoft.com/office/drawing/2014/main" id="{7FCF71B0-9260-454E-BFB3-13B64D6F0C1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1153177" y="2162334"/>
            <a:ext cx="780936" cy="717847"/>
          </a:xfrm>
          <a:prstGeom prst="rect">
            <a:avLst/>
          </a:prstGeom>
          <a:ln>
            <a:noFill/>
          </a:ln>
          <a:effectLst>
            <a:outerShdw blurRad="292100" dist="139700" dir="2700000" algn="tl" rotWithShape="0">
              <a:srgbClr val="333333">
                <a:alpha val="65000"/>
              </a:srgbClr>
            </a:outerShdw>
          </a:effectLst>
        </p:spPr>
      </p:pic>
      <p:pic>
        <p:nvPicPr>
          <p:cNvPr id="49" name="Picture 48" descr="Icon&#10;&#10;Description automatically generated">
            <a:extLst>
              <a:ext uri="{FF2B5EF4-FFF2-40B4-BE49-F238E27FC236}">
                <a16:creationId xmlns:a16="http://schemas.microsoft.com/office/drawing/2014/main" id="{0D695968-9968-4D5D-819D-1CE13D5A90A2}"/>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1153177" y="3429000"/>
            <a:ext cx="780936" cy="717847"/>
          </a:xfrm>
          <a:prstGeom prst="rect">
            <a:avLst/>
          </a:prstGeom>
          <a:ln>
            <a:noFill/>
          </a:ln>
          <a:effectLst>
            <a:outerShdw blurRad="292100" dist="139700" dir="2700000" algn="tl" rotWithShape="0">
              <a:srgbClr val="333333">
                <a:alpha val="65000"/>
              </a:srgbClr>
            </a:outerShdw>
          </a:effectLst>
        </p:spPr>
      </p:pic>
      <p:pic>
        <p:nvPicPr>
          <p:cNvPr id="50" name="Picture 49" descr="Icon&#10;&#10;Description automatically generated">
            <a:extLst>
              <a:ext uri="{FF2B5EF4-FFF2-40B4-BE49-F238E27FC236}">
                <a16:creationId xmlns:a16="http://schemas.microsoft.com/office/drawing/2014/main" id="{1CF0C273-C548-40E6-9230-085B629393A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1153177" y="4695666"/>
            <a:ext cx="780936" cy="717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66396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250" fill="hold"/>
                                        <p:tgtEl>
                                          <p:spTgt spid="43"/>
                                        </p:tgtEl>
                                        <p:attrNameLst>
                                          <p:attrName>ppt_x</p:attrName>
                                        </p:attrNameLst>
                                      </p:cBhvr>
                                      <p:tavLst>
                                        <p:tav tm="0">
                                          <p:val>
                                            <p:strVal val="0-#ppt_w/2"/>
                                          </p:val>
                                        </p:tav>
                                        <p:tav tm="100000">
                                          <p:val>
                                            <p:strVal val="#ppt_x"/>
                                          </p:val>
                                        </p:tav>
                                      </p:tavLst>
                                    </p:anim>
                                    <p:anim calcmode="lin" valueType="num">
                                      <p:cBhvr additive="base">
                                        <p:cTn id="13" dur="250" fill="hold"/>
                                        <p:tgtEl>
                                          <p:spTgt spid="4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50" fill="hold"/>
                                        <p:tgtEl>
                                          <p:spTgt spid="3"/>
                                        </p:tgtEl>
                                        <p:attrNameLst>
                                          <p:attrName>ppt_x</p:attrName>
                                        </p:attrNameLst>
                                      </p:cBhvr>
                                      <p:tavLst>
                                        <p:tav tm="0">
                                          <p:val>
                                            <p:strVal val="0-#ppt_w/2"/>
                                          </p:val>
                                        </p:tav>
                                        <p:tav tm="100000">
                                          <p:val>
                                            <p:strVal val="#ppt_x"/>
                                          </p:val>
                                        </p:tav>
                                      </p:tavLst>
                                    </p:anim>
                                    <p:anim calcmode="lin" valueType="num">
                                      <p:cBhvr additive="base">
                                        <p:cTn id="18" dur="25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0-#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50" fill="hold"/>
                                        <p:tgtEl>
                                          <p:spTgt spid="5"/>
                                        </p:tgtEl>
                                        <p:attrNameLst>
                                          <p:attrName>ppt_x</p:attrName>
                                        </p:attrNameLst>
                                      </p:cBhvr>
                                      <p:tavLst>
                                        <p:tav tm="0">
                                          <p:val>
                                            <p:strVal val="0-#ppt_w/2"/>
                                          </p:val>
                                        </p:tav>
                                        <p:tav tm="100000">
                                          <p:val>
                                            <p:strVal val="#ppt_x"/>
                                          </p:val>
                                        </p:tav>
                                      </p:tavLst>
                                    </p:anim>
                                    <p:anim calcmode="lin" valueType="num">
                                      <p:cBhvr additive="base">
                                        <p:cTn id="33" dur="25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50" fill="hold"/>
                                        <p:tgtEl>
                                          <p:spTgt spid="10"/>
                                        </p:tgtEl>
                                        <p:attrNameLst>
                                          <p:attrName>ppt_x</p:attrName>
                                        </p:attrNameLst>
                                      </p:cBhvr>
                                      <p:tavLst>
                                        <p:tav tm="0">
                                          <p:val>
                                            <p:strVal val="0-#ppt_w/2"/>
                                          </p:val>
                                        </p:tav>
                                        <p:tav tm="100000">
                                          <p:val>
                                            <p:strVal val="#ppt_x"/>
                                          </p:val>
                                        </p:tav>
                                      </p:tavLst>
                                    </p:anim>
                                    <p:anim calcmode="lin" valueType="num">
                                      <p:cBhvr additive="base">
                                        <p:cTn id="38" dur="25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250" fill="hold"/>
                                        <p:tgtEl>
                                          <p:spTgt spid="45"/>
                                        </p:tgtEl>
                                        <p:attrNameLst>
                                          <p:attrName>ppt_x</p:attrName>
                                        </p:attrNameLst>
                                      </p:cBhvr>
                                      <p:tavLst>
                                        <p:tav tm="0">
                                          <p:val>
                                            <p:strVal val="0-#ppt_w/2"/>
                                          </p:val>
                                        </p:tav>
                                        <p:tav tm="100000">
                                          <p:val>
                                            <p:strVal val="#ppt_x"/>
                                          </p:val>
                                        </p:tav>
                                      </p:tavLst>
                                    </p:anim>
                                    <p:anim calcmode="lin" valueType="num">
                                      <p:cBhvr additive="base">
                                        <p:cTn id="43" dur="250" fill="hold"/>
                                        <p:tgtEl>
                                          <p:spTgt spid="45"/>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50" fill="hold"/>
                                        <p:tgtEl>
                                          <p:spTgt spid="6"/>
                                        </p:tgtEl>
                                        <p:attrNameLst>
                                          <p:attrName>ppt_x</p:attrName>
                                        </p:attrNameLst>
                                      </p:cBhvr>
                                      <p:tavLst>
                                        <p:tav tm="0">
                                          <p:val>
                                            <p:strVal val="0-#ppt_w/2"/>
                                          </p:val>
                                        </p:tav>
                                        <p:tav tm="100000">
                                          <p:val>
                                            <p:strVal val="#ppt_x"/>
                                          </p:val>
                                        </p:tav>
                                      </p:tavLst>
                                    </p:anim>
                                    <p:anim calcmode="lin" valueType="num">
                                      <p:cBhvr additive="base">
                                        <p:cTn id="48" dur="250" fill="hold"/>
                                        <p:tgtEl>
                                          <p:spTgt spid="6"/>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50" fill="hold"/>
                                        <p:tgtEl>
                                          <p:spTgt spid="12"/>
                                        </p:tgtEl>
                                        <p:attrNameLst>
                                          <p:attrName>ppt_x</p:attrName>
                                        </p:attrNameLst>
                                      </p:cBhvr>
                                      <p:tavLst>
                                        <p:tav tm="0">
                                          <p:val>
                                            <p:strVal val="0-#ppt_w/2"/>
                                          </p:val>
                                        </p:tav>
                                        <p:tav tm="100000">
                                          <p:val>
                                            <p:strVal val="#ppt_x"/>
                                          </p:val>
                                        </p:tav>
                                      </p:tavLst>
                                    </p:anim>
                                    <p:anim calcmode="lin" valueType="num">
                                      <p:cBhvr additive="base">
                                        <p:cTn id="53" dur="25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8"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250" fill="hold"/>
                                        <p:tgtEl>
                                          <p:spTgt spid="34"/>
                                        </p:tgtEl>
                                        <p:attrNameLst>
                                          <p:attrName>ppt_x</p:attrName>
                                        </p:attrNameLst>
                                      </p:cBhvr>
                                      <p:tavLst>
                                        <p:tav tm="0">
                                          <p:val>
                                            <p:strVal val="0-#ppt_w/2"/>
                                          </p:val>
                                        </p:tav>
                                        <p:tav tm="100000">
                                          <p:val>
                                            <p:strVal val="#ppt_x"/>
                                          </p:val>
                                        </p:tav>
                                      </p:tavLst>
                                    </p:anim>
                                    <p:anim calcmode="lin" valueType="num">
                                      <p:cBhvr additive="base">
                                        <p:cTn id="58" dur="250" fill="hold"/>
                                        <p:tgtEl>
                                          <p:spTgt spid="34"/>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8"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250" fill="hold"/>
                                        <p:tgtEl>
                                          <p:spTgt spid="7"/>
                                        </p:tgtEl>
                                        <p:attrNameLst>
                                          <p:attrName>ppt_x</p:attrName>
                                        </p:attrNameLst>
                                      </p:cBhvr>
                                      <p:tavLst>
                                        <p:tav tm="0">
                                          <p:val>
                                            <p:strVal val="0-#ppt_w/2"/>
                                          </p:val>
                                        </p:tav>
                                        <p:tav tm="100000">
                                          <p:val>
                                            <p:strVal val="#ppt_x"/>
                                          </p:val>
                                        </p:tav>
                                      </p:tavLst>
                                    </p:anim>
                                    <p:anim calcmode="lin" valueType="num">
                                      <p:cBhvr additive="base">
                                        <p:cTn id="63" dur="250" fill="hold"/>
                                        <p:tgtEl>
                                          <p:spTgt spid="7"/>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250"/>
                                        <p:tgtEl>
                                          <p:spTgt spid="47"/>
                                        </p:tgtEl>
                                      </p:cBhvr>
                                    </p:animEffect>
                                  </p:childTnLst>
                                </p:cTn>
                              </p:par>
                            </p:childTnLst>
                          </p:cTn>
                        </p:par>
                        <p:par>
                          <p:cTn id="68" fill="hold">
                            <p:stCondLst>
                              <p:cond delay="32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par>
                          <p:cTn id="72" fill="hold">
                            <p:stCondLst>
                              <p:cond delay="3500"/>
                            </p:stCondLst>
                            <p:childTnLst>
                              <p:par>
                                <p:cTn id="73" presetID="10" presetClass="entr" presetSubtype="0"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250"/>
                                        <p:tgtEl>
                                          <p:spTgt spid="49"/>
                                        </p:tgtEl>
                                      </p:cBhvr>
                                    </p:animEffect>
                                  </p:childTnLst>
                                </p:cTn>
                              </p:par>
                            </p:childTnLst>
                          </p:cTn>
                        </p:par>
                        <p:par>
                          <p:cTn id="76" fill="hold">
                            <p:stCondLst>
                              <p:cond delay="3750"/>
                            </p:stCondLst>
                            <p:childTnLst>
                              <p:par>
                                <p:cTn id="77" presetID="10" presetClass="entr" presetSubtype="0" fill="hold"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42BB235-A210-42D0-9F9E-8DA20A781F4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324DC5D-E787-4537-913E-73A26A16364F}"/>
              </a:ext>
            </a:extLst>
          </p:cNvPr>
          <p:cNvPicPr>
            <a:picLocks noChangeAspect="1"/>
          </p:cNvPicPr>
          <p:nvPr/>
        </p:nvPicPr>
        <p:blipFill>
          <a:blip r:embed="rId2"/>
          <a:stretch>
            <a:fillRect/>
          </a:stretch>
        </p:blipFill>
        <p:spPr>
          <a:xfrm>
            <a:off x="0" y="1085088"/>
            <a:ext cx="12192000" cy="5772912"/>
          </a:xfrm>
          <a:prstGeom prst="rect">
            <a:avLst/>
          </a:prstGeom>
        </p:spPr>
      </p:pic>
      <p:sp>
        <p:nvSpPr>
          <p:cNvPr id="2" name="Title 1">
            <a:extLst>
              <a:ext uri="{FF2B5EF4-FFF2-40B4-BE49-F238E27FC236}">
                <a16:creationId xmlns:a16="http://schemas.microsoft.com/office/drawing/2014/main" id="{E2645AA3-5DE6-4D6B-915F-266D4F4F7B48}"/>
              </a:ext>
            </a:extLst>
          </p:cNvPr>
          <p:cNvSpPr>
            <a:spLocks noGrp="1"/>
          </p:cNvSpPr>
          <p:nvPr>
            <p:ph type="title"/>
          </p:nvPr>
        </p:nvSpPr>
        <p:spPr>
          <a:prstGeom prst="rect">
            <a:avLst/>
          </a:prstGeom>
        </p:spPr>
        <p:txBody>
          <a:bodyPr>
            <a:normAutofit/>
          </a:bodyPr>
          <a:lstStyle/>
          <a:p>
            <a:r>
              <a:rPr lang="en-CA" altLang="zh-CN">
                <a:ea typeface="+mn-ea"/>
                <a:cs typeface="+mn-cs"/>
              </a:rPr>
              <a:t>Next-Gen </a:t>
            </a:r>
            <a:r>
              <a:rPr lang="en-US" altLang="zh-CN">
                <a:ea typeface="+mn-ea"/>
                <a:cs typeface="+mn-cs"/>
              </a:rPr>
              <a:t>Full-Vehicle OTA Testing Solutions </a:t>
            </a:r>
            <a:endParaRPr lang="en-US"/>
          </a:p>
        </p:txBody>
      </p:sp>
      <p:sp>
        <p:nvSpPr>
          <p:cNvPr id="12" name="Rectangle 11">
            <a:extLst>
              <a:ext uri="{FF2B5EF4-FFF2-40B4-BE49-F238E27FC236}">
                <a16:creationId xmlns:a16="http://schemas.microsoft.com/office/drawing/2014/main" id="{10C58963-1602-43B7-AF21-AB835AADA3D3}"/>
              </a:ext>
            </a:extLst>
          </p:cNvPr>
          <p:cNvSpPr/>
          <p:nvPr/>
        </p:nvSpPr>
        <p:spPr>
          <a:xfrm>
            <a:off x="483446" y="1968418"/>
            <a:ext cx="6008857" cy="304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aphicFrame>
        <p:nvGraphicFramePr>
          <p:cNvPr id="13" name="表格 9">
            <a:extLst>
              <a:ext uri="{FF2B5EF4-FFF2-40B4-BE49-F238E27FC236}">
                <a16:creationId xmlns:a16="http://schemas.microsoft.com/office/drawing/2014/main" id="{E124F6A5-4AD5-4901-BF3C-4DB7A16C3A2C}"/>
              </a:ext>
            </a:extLst>
          </p:cNvPr>
          <p:cNvGraphicFramePr>
            <a:graphicFrameLocks noGrp="1"/>
          </p:cNvGraphicFramePr>
          <p:nvPr>
            <p:extLst>
              <p:ext uri="{D42A27DB-BD31-4B8C-83A1-F6EECF244321}">
                <p14:modId xmlns:p14="http://schemas.microsoft.com/office/powerpoint/2010/main" val="747874688"/>
              </p:ext>
            </p:extLst>
          </p:nvPr>
        </p:nvGraphicFramePr>
        <p:xfrm>
          <a:off x="483445" y="1968418"/>
          <a:ext cx="6008857" cy="3048000"/>
        </p:xfrm>
        <a:graphic>
          <a:graphicData uri="http://schemas.openxmlformats.org/drawingml/2006/table">
            <a:tbl>
              <a:tblPr firstRow="1" bandRow="1">
                <a:tableStyleId>{5FD0F851-EC5A-4D38-B0AD-8093EC10F338}</a:tableStyleId>
              </a:tblPr>
              <a:tblGrid>
                <a:gridCol w="1823821">
                  <a:extLst>
                    <a:ext uri="{9D8B030D-6E8A-4147-A177-3AD203B41FA5}">
                      <a16:colId xmlns:a16="http://schemas.microsoft.com/office/drawing/2014/main" val="20000"/>
                    </a:ext>
                  </a:extLst>
                </a:gridCol>
                <a:gridCol w="4185036">
                  <a:extLst>
                    <a:ext uri="{9D8B030D-6E8A-4147-A177-3AD203B41FA5}">
                      <a16:colId xmlns:a16="http://schemas.microsoft.com/office/drawing/2014/main" val="20001"/>
                    </a:ext>
                  </a:extLst>
                </a:gridCol>
              </a:tblGrid>
              <a:tr h="0">
                <a:tc gridSpan="2">
                  <a:txBody>
                    <a:bodyPr/>
                    <a:lstStyle/>
                    <a:p>
                      <a:r>
                        <a:rPr lang="en-US" altLang="zh-CN" sz="1400" cap="all" baseline="0">
                          <a:latin typeface="+mn-lt"/>
                          <a:cs typeface="Times New Roman" panose="02020603050405020304" pitchFamily="18" charset="0"/>
                        </a:rPr>
                        <a:t>Arc + Arms Solution  </a:t>
                      </a:r>
                      <a:r>
                        <a:rPr lang="en-US" altLang="zh-CN" sz="1400">
                          <a:latin typeface="+mn-lt"/>
                          <a:cs typeface="Times New Roman" panose="02020603050405020304" pitchFamily="18" charset="0"/>
                        </a:rPr>
                        <a:t>| Multiple probes are fixed using electrical switching, and coordinate with the rotation of the vehicle on the turntable to perform 3D wireless performance test</a:t>
                      </a:r>
                    </a:p>
                  </a:txBody>
                  <a:tcPr marT="91440" marB="91440"/>
                </a:tc>
                <a:tc hMerge="1">
                  <a:txBody>
                    <a:bodyPr/>
                    <a:lstStyle/>
                    <a:p>
                      <a:r>
                        <a:rPr lang="en-US" altLang="zh-CN" sz="900">
                          <a:latin typeface="+mn-lt"/>
                          <a:cs typeface="Times New Roman" panose="02020603050405020304" pitchFamily="18" charset="0"/>
                        </a:rPr>
                        <a:t>Multiple probes are fixed using electrical switching, and coordinate with the rotation of the vehicle on the turntable to perform 3D wireless performance test</a:t>
                      </a:r>
                    </a:p>
                  </a:txBody>
                  <a:tcPr/>
                </a:tc>
                <a:extLst>
                  <a:ext uri="{0D108BD9-81ED-4DB2-BD59-A6C34878D82A}">
                    <a16:rowId xmlns:a16="http://schemas.microsoft.com/office/drawing/2014/main" val="10000"/>
                  </a:ext>
                </a:extLst>
              </a:tr>
              <a:tr h="0">
                <a:tc>
                  <a:txBody>
                    <a:bodyPr/>
                    <a:lstStyle/>
                    <a:p>
                      <a:r>
                        <a:rPr lang="en-US" altLang="zh-CN" sz="1400" b="1" cap="all" baseline="0"/>
                        <a:t>Principle </a:t>
                      </a:r>
                      <a:endParaRPr lang="zh-CN" altLang="en-US" sz="1400" b="1" cap="all" baseline="0">
                        <a:latin typeface="+mn-lt"/>
                        <a:cs typeface="Times New Roman" panose="02020603050405020304" pitchFamily="18" charset="0"/>
                      </a:endParaRPr>
                    </a:p>
                  </a:txBody>
                  <a:tcPr marT="91440" marB="91440"/>
                </a:tc>
                <a:tc>
                  <a:txBody>
                    <a:bodyPr/>
                    <a:lstStyle/>
                    <a:p>
                      <a:r>
                        <a:rPr lang="en-US" altLang="zh-CN" sz="1400">
                          <a:solidFill>
                            <a:schemeClr val="tx1"/>
                          </a:solidFill>
                          <a:latin typeface="+mn-lt"/>
                          <a:cs typeface="Times New Roman" panose="02020603050405020304" pitchFamily="18" charset="0"/>
                        </a:rPr>
                        <a:t>Spherical near field sampling + NF-FF + RTS MIMO</a:t>
                      </a:r>
                      <a:endParaRPr lang="zh-CN" altLang="en-US" sz="1400">
                        <a:solidFill>
                          <a:schemeClr val="tx1"/>
                        </a:solidFill>
                        <a:latin typeface="+mn-lt"/>
                        <a:cs typeface="Times New Roman" panose="02020603050405020304" pitchFamily="18" charset="0"/>
                      </a:endParaRPr>
                    </a:p>
                  </a:txBody>
                  <a:tcPr marT="91440" marB="91440"/>
                </a:tc>
                <a:extLst>
                  <a:ext uri="{0D108BD9-81ED-4DB2-BD59-A6C34878D82A}">
                    <a16:rowId xmlns:a16="http://schemas.microsoft.com/office/drawing/2014/main" val="10001"/>
                  </a:ext>
                </a:extLst>
              </a:tr>
              <a:tr h="0">
                <a:tc>
                  <a:txBody>
                    <a:bodyPr/>
                    <a:lstStyle/>
                    <a:p>
                      <a:r>
                        <a:rPr lang="en-US" altLang="zh-CN" sz="1400" b="1" cap="all" baseline="0"/>
                        <a:t>Speed </a:t>
                      </a:r>
                      <a:endParaRPr lang="zh-CN" altLang="en-US" sz="1400" b="1" cap="all" baseline="0">
                        <a:latin typeface="+mn-lt"/>
                        <a:cs typeface="Times New Roman" panose="02020603050405020304" pitchFamily="18"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a:solidFill>
                            <a:schemeClr val="tx1"/>
                          </a:solidFill>
                          <a:latin typeface="+mn-lt"/>
                          <a:ea typeface="Cambria Math" panose="02040503050406030204" pitchFamily="18" charset="0"/>
                          <a:cs typeface="Times New Roman" panose="02020603050405020304" pitchFamily="18" charset="0"/>
                        </a:rPr>
                        <a:t>Fast</a:t>
                      </a:r>
                      <a:endParaRPr lang="zh-CN" altLang="en-US" sz="1400">
                        <a:solidFill>
                          <a:schemeClr val="tx1"/>
                        </a:solidFill>
                        <a:latin typeface="+mn-lt"/>
                        <a:cs typeface="Times New Roman" panose="02020603050405020304" pitchFamily="18" charset="0"/>
                      </a:endParaRPr>
                    </a:p>
                  </a:txBody>
                  <a:tcPr marT="91440" marB="91440"/>
                </a:tc>
                <a:extLst>
                  <a:ext uri="{0D108BD9-81ED-4DB2-BD59-A6C34878D82A}">
                    <a16:rowId xmlns:a16="http://schemas.microsoft.com/office/drawing/2014/main" val="10006"/>
                  </a:ext>
                </a:extLst>
              </a:tr>
              <a:tr h="0">
                <a:tc>
                  <a:txBody>
                    <a:bodyPr/>
                    <a:lstStyle/>
                    <a:p>
                      <a:r>
                        <a:rPr lang="en-US" altLang="zh-CN" sz="1400" b="1" cap="all" baseline="0"/>
                        <a:t>Accuracy</a:t>
                      </a:r>
                      <a:endParaRPr lang="zh-CN" altLang="en-US" sz="1400" b="1" cap="all" baseline="0">
                        <a:latin typeface="+mn-lt"/>
                        <a:cs typeface="Times New Roman" panose="02020603050405020304" pitchFamily="18" charset="0"/>
                      </a:endParaRPr>
                    </a:p>
                  </a:txBody>
                  <a:tcPr marT="91440" marB="91440"/>
                </a:tc>
                <a:tc>
                  <a:txBody>
                    <a:bodyPr/>
                    <a:lstStyle/>
                    <a:p>
                      <a:r>
                        <a:rPr lang="en-US" altLang="zh-CN" sz="1400">
                          <a:solidFill>
                            <a:schemeClr val="tx1"/>
                          </a:solidFill>
                          <a:latin typeface="+mn-lt"/>
                          <a:ea typeface="Cambria Math" panose="02040503050406030204" pitchFamily="18" charset="0"/>
                          <a:cs typeface="Times New Roman" panose="02020603050405020304" pitchFamily="18" charset="0"/>
                        </a:rPr>
                        <a:t>High</a:t>
                      </a:r>
                    </a:p>
                  </a:txBody>
                  <a:tcPr marT="91440" marB="91440"/>
                </a:tc>
                <a:extLst>
                  <a:ext uri="{0D108BD9-81ED-4DB2-BD59-A6C34878D82A}">
                    <a16:rowId xmlns:a16="http://schemas.microsoft.com/office/drawing/2014/main" val="10002"/>
                  </a:ext>
                </a:extLst>
              </a:tr>
              <a:tr h="322161">
                <a:tc>
                  <a:txBody>
                    <a:bodyPr/>
                    <a:lstStyle/>
                    <a:p>
                      <a:r>
                        <a:rPr lang="en-US" altLang="zh-CN" sz="1400" b="1" cap="all" baseline="0"/>
                        <a:t>Measurable items</a:t>
                      </a:r>
                      <a:endParaRPr lang="zh-CN" altLang="en-US" sz="1400" b="1" cap="all" baseline="0">
                        <a:latin typeface="+mn-lt"/>
                        <a:cs typeface="Times New Roman" panose="02020603050405020304" pitchFamily="18" charset="0"/>
                      </a:endParaRPr>
                    </a:p>
                  </a:txBody>
                  <a:tcPr marT="91440" marB="91440"/>
                </a:tc>
                <a:tc>
                  <a:txBody>
                    <a:bodyPr/>
                    <a:lstStyle/>
                    <a:p>
                      <a:r>
                        <a:rPr lang="en-US" altLang="zh-CN" sz="1400">
                          <a:solidFill>
                            <a:schemeClr val="tx1"/>
                          </a:solidFill>
                          <a:latin typeface="+mn-lt"/>
                          <a:cs typeface="Times New Roman" panose="02020603050405020304" pitchFamily="18" charset="0"/>
                        </a:rPr>
                        <a:t>1) Passive measurement  </a:t>
                      </a:r>
                    </a:p>
                    <a:p>
                      <a:r>
                        <a:rPr lang="en-US" altLang="zh-CN" sz="1400">
                          <a:solidFill>
                            <a:schemeClr val="tx1"/>
                          </a:solidFill>
                          <a:latin typeface="+mn-lt"/>
                          <a:cs typeface="Times New Roman" panose="02020603050405020304" pitchFamily="18" charset="0"/>
                        </a:rPr>
                        <a:t>2) ICV SISO  </a:t>
                      </a:r>
                    </a:p>
                    <a:p>
                      <a:pPr marL="171450" indent="-171450">
                        <a:tabLst/>
                      </a:pPr>
                      <a:r>
                        <a:rPr lang="en-US" altLang="zh-CN" sz="1400">
                          <a:solidFill>
                            <a:schemeClr val="tx1"/>
                          </a:solidFill>
                          <a:latin typeface="+mn-lt"/>
                          <a:cs typeface="Times New Roman" panose="02020603050405020304" pitchFamily="18" charset="0"/>
                        </a:rPr>
                        <a:t>3) ICV</a:t>
                      </a:r>
                      <a:r>
                        <a:rPr lang="en-US" altLang="zh-CN" sz="1400" baseline="0">
                          <a:solidFill>
                            <a:schemeClr val="tx1"/>
                          </a:solidFill>
                          <a:latin typeface="+mn-lt"/>
                          <a:cs typeface="Times New Roman" panose="02020603050405020304" pitchFamily="18" charset="0"/>
                        </a:rPr>
                        <a:t> MIMO 4X4 measurement</a:t>
                      </a:r>
                      <a:r>
                        <a:rPr lang="zh-CN" altLang="en-US" sz="1400" baseline="0">
                          <a:solidFill>
                            <a:schemeClr val="tx1"/>
                          </a:solidFill>
                          <a:latin typeface="+mn-lt"/>
                          <a:cs typeface="Times New Roman" panose="02020603050405020304" pitchFamily="18" charset="0"/>
                        </a:rPr>
                        <a:t> </a:t>
                      </a:r>
                      <a:r>
                        <a:rPr lang="en-US" altLang="zh-CN" sz="1400" baseline="0">
                          <a:solidFill>
                            <a:schemeClr val="tx1"/>
                          </a:solidFill>
                          <a:latin typeface="+mn-lt"/>
                          <a:cs typeface="Times New Roman" panose="02020603050405020304" pitchFamily="18" charset="0"/>
                        </a:rPr>
                        <a:t>(</a:t>
                      </a:r>
                      <a:r>
                        <a:rPr lang="en-US" altLang="zh-CN" sz="1400">
                          <a:solidFill>
                            <a:schemeClr val="tx1"/>
                          </a:solidFill>
                          <a:latin typeface="+mn-lt"/>
                          <a:cs typeface="Times New Roman" panose="02020603050405020304" pitchFamily="18" charset="0"/>
                        </a:rPr>
                        <a:t>patented) option </a:t>
                      </a:r>
                    </a:p>
                    <a:p>
                      <a:pPr marL="171450" indent="-171450"/>
                      <a:r>
                        <a:rPr lang="en-US" altLang="zh-CN" sz="1400">
                          <a:solidFill>
                            <a:schemeClr val="tx1"/>
                          </a:solidFill>
                          <a:latin typeface="+mn-lt"/>
                          <a:cs typeface="Times New Roman"/>
                        </a:rPr>
                        <a:t>4) GPS related OTA test </a:t>
                      </a:r>
                    </a:p>
                  </a:txBody>
                  <a:tcPr marT="91440" marB="91440"/>
                </a:tc>
                <a:extLst>
                  <a:ext uri="{0D108BD9-81ED-4DB2-BD59-A6C34878D82A}">
                    <a16:rowId xmlns:a16="http://schemas.microsoft.com/office/drawing/2014/main" val="10007"/>
                  </a:ext>
                </a:extLst>
              </a:tr>
            </a:tbl>
          </a:graphicData>
        </a:graphic>
      </p:graphicFrame>
      <p:grpSp>
        <p:nvGrpSpPr>
          <p:cNvPr id="14" name="Group 13">
            <a:extLst>
              <a:ext uri="{FF2B5EF4-FFF2-40B4-BE49-F238E27FC236}">
                <a16:creationId xmlns:a16="http://schemas.microsoft.com/office/drawing/2014/main" id="{050F6C6F-4842-4DA0-8D31-661B6F206C42}"/>
              </a:ext>
            </a:extLst>
          </p:cNvPr>
          <p:cNvGrpSpPr/>
          <p:nvPr/>
        </p:nvGrpSpPr>
        <p:grpSpPr>
          <a:xfrm>
            <a:off x="7325650" y="3125451"/>
            <a:ext cx="1750423" cy="465038"/>
            <a:chOff x="2205010" y="2524759"/>
            <a:chExt cx="1170432" cy="465038"/>
          </a:xfrm>
        </p:grpSpPr>
        <p:sp>
          <p:nvSpPr>
            <p:cNvPr id="15" name="Rectangle 14">
              <a:extLst>
                <a:ext uri="{FF2B5EF4-FFF2-40B4-BE49-F238E27FC236}">
                  <a16:creationId xmlns:a16="http://schemas.microsoft.com/office/drawing/2014/main" id="{AD5C8485-753D-4997-890B-31906BA80128}"/>
                </a:ext>
              </a:extLst>
            </p:cNvPr>
            <p:cNvSpPr/>
            <p:nvPr/>
          </p:nvSpPr>
          <p:spPr>
            <a:xfrm>
              <a:off x="2205010" y="2524759"/>
              <a:ext cx="1170432" cy="27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000" b="1" cap="all">
                  <a:solidFill>
                    <a:schemeClr val="tx1"/>
                  </a:solidFill>
                </a:rPr>
                <a:t>Arc + Arms Solution </a:t>
              </a:r>
            </a:p>
          </p:txBody>
        </p:sp>
        <p:sp>
          <p:nvSpPr>
            <p:cNvPr id="16" name="Rectangle 15">
              <a:extLst>
                <a:ext uri="{FF2B5EF4-FFF2-40B4-BE49-F238E27FC236}">
                  <a16:creationId xmlns:a16="http://schemas.microsoft.com/office/drawing/2014/main" id="{E549F820-1BB7-40D4-BCDC-AD0A6AC0CB7B}"/>
                </a:ext>
              </a:extLst>
            </p:cNvPr>
            <p:cNvSpPr/>
            <p:nvPr/>
          </p:nvSpPr>
          <p:spPr>
            <a:xfrm>
              <a:off x="2205010" y="2829559"/>
              <a:ext cx="1170432" cy="160238"/>
            </a:xfrm>
            <a:prstGeom prst="rect">
              <a:avLst/>
            </a:prstGeom>
            <a:solidFill>
              <a:srgbClr val="F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Tree>
    <p:extLst>
      <p:ext uri="{BB962C8B-B14F-4D97-AF65-F5344CB8AC3E}">
        <p14:creationId xmlns:p14="http://schemas.microsoft.com/office/powerpoint/2010/main" val="314522075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E33D468-B6F2-4BA7-8F80-8F7B70908A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14BB556-3577-4F0B-A254-766E3F865EDA}"/>
              </a:ext>
            </a:extLst>
          </p:cNvPr>
          <p:cNvPicPr>
            <a:picLocks noChangeAspect="1"/>
          </p:cNvPicPr>
          <p:nvPr/>
        </p:nvPicPr>
        <p:blipFill>
          <a:blip r:embed="rId2"/>
          <a:stretch>
            <a:fillRect/>
          </a:stretch>
        </p:blipFill>
        <p:spPr>
          <a:xfrm>
            <a:off x="0" y="1085088"/>
            <a:ext cx="12192000" cy="5772912"/>
          </a:xfrm>
          <a:prstGeom prst="rect">
            <a:avLst/>
          </a:prstGeom>
        </p:spPr>
      </p:pic>
      <p:sp>
        <p:nvSpPr>
          <p:cNvPr id="8" name="Title 7">
            <a:extLst>
              <a:ext uri="{FF2B5EF4-FFF2-40B4-BE49-F238E27FC236}">
                <a16:creationId xmlns:a16="http://schemas.microsoft.com/office/drawing/2014/main" id="{3B07B572-5B1F-4529-9DBF-5ACA376EEB1B}"/>
              </a:ext>
            </a:extLst>
          </p:cNvPr>
          <p:cNvSpPr>
            <a:spLocks noGrp="1"/>
          </p:cNvSpPr>
          <p:nvPr>
            <p:ph type="title"/>
          </p:nvPr>
        </p:nvSpPr>
        <p:spPr/>
        <p:txBody>
          <a:bodyPr>
            <a:normAutofit/>
          </a:bodyPr>
          <a:lstStyle/>
          <a:p>
            <a:r>
              <a:rPr lang="en-CA" altLang="zh-CN">
                <a:ea typeface="+mn-ea"/>
                <a:cs typeface="+mn-cs"/>
              </a:rPr>
              <a:t>Next-Gen </a:t>
            </a:r>
            <a:r>
              <a:rPr lang="en-US" altLang="zh-CN">
                <a:ea typeface="+mn-ea"/>
                <a:cs typeface="+mn-cs"/>
              </a:rPr>
              <a:t>Full-Vehicle OTA Testing Solutions </a:t>
            </a:r>
            <a:r>
              <a:rPr lang="en-US"/>
              <a:t>(upgrade)</a:t>
            </a:r>
          </a:p>
        </p:txBody>
      </p:sp>
      <p:sp>
        <p:nvSpPr>
          <p:cNvPr id="9" name="Rectangle 8">
            <a:extLst>
              <a:ext uri="{FF2B5EF4-FFF2-40B4-BE49-F238E27FC236}">
                <a16:creationId xmlns:a16="http://schemas.microsoft.com/office/drawing/2014/main" id="{8DDEB0D7-B45B-46B7-8B1F-329DA3A1217C}"/>
              </a:ext>
            </a:extLst>
          </p:cNvPr>
          <p:cNvSpPr/>
          <p:nvPr/>
        </p:nvSpPr>
        <p:spPr>
          <a:xfrm>
            <a:off x="5806440" y="1968418"/>
            <a:ext cx="6008857" cy="368808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aphicFrame>
        <p:nvGraphicFramePr>
          <p:cNvPr id="2" name="表格 9">
            <a:extLst>
              <a:ext uri="{FF2B5EF4-FFF2-40B4-BE49-F238E27FC236}">
                <a16:creationId xmlns:a16="http://schemas.microsoft.com/office/drawing/2014/main" id="{2C329673-9258-4697-83C4-94C50E49AC53}"/>
              </a:ext>
            </a:extLst>
          </p:cNvPr>
          <p:cNvGraphicFramePr>
            <a:graphicFrameLocks noGrp="1"/>
          </p:cNvGraphicFramePr>
          <p:nvPr>
            <p:extLst>
              <p:ext uri="{D42A27DB-BD31-4B8C-83A1-F6EECF244321}">
                <p14:modId xmlns:p14="http://schemas.microsoft.com/office/powerpoint/2010/main" val="2533343976"/>
              </p:ext>
            </p:extLst>
          </p:nvPr>
        </p:nvGraphicFramePr>
        <p:xfrm>
          <a:off x="5806439" y="1968418"/>
          <a:ext cx="6008857" cy="3688080"/>
        </p:xfrm>
        <a:graphic>
          <a:graphicData uri="http://schemas.openxmlformats.org/drawingml/2006/table">
            <a:tbl>
              <a:tblPr firstRow="1" bandRow="1">
                <a:tableStyleId>{5FD0F851-EC5A-4D38-B0AD-8093EC10F338}</a:tableStyleId>
              </a:tblPr>
              <a:tblGrid>
                <a:gridCol w="1826716">
                  <a:extLst>
                    <a:ext uri="{9D8B030D-6E8A-4147-A177-3AD203B41FA5}">
                      <a16:colId xmlns:a16="http://schemas.microsoft.com/office/drawing/2014/main" val="20000"/>
                    </a:ext>
                  </a:extLst>
                </a:gridCol>
                <a:gridCol w="4182141">
                  <a:extLst>
                    <a:ext uri="{9D8B030D-6E8A-4147-A177-3AD203B41FA5}">
                      <a16:colId xmlns:a16="http://schemas.microsoft.com/office/drawing/2014/main" val="20001"/>
                    </a:ext>
                  </a:extLst>
                </a:gridCol>
              </a:tblGrid>
              <a:tr h="668414">
                <a:tc gridSpan="2">
                  <a:txBody>
                    <a:bodyPr/>
                    <a:lstStyle/>
                    <a:p>
                      <a:r>
                        <a:rPr lang="en-US" altLang="zh-CN" sz="1400"/>
                        <a:t>ROBOT SOLUTION | An antenna is placed at the end of the movable robot and integrates with an EMC turntable to perform 3D wireless performance test – add OTA test functions to an existing EMC chamber</a:t>
                      </a:r>
                      <a:endParaRPr lang="en-US" altLang="zh-CN" sz="1400">
                        <a:latin typeface="+mn-lt"/>
                        <a:cs typeface="Times New Roman" panose="02020603050405020304" pitchFamily="18" charset="0"/>
                      </a:endParaRPr>
                    </a:p>
                  </a:txBody>
                  <a:tcPr marT="91440" marB="91440"/>
                </a:tc>
                <a:tc hMerge="1">
                  <a:txBody>
                    <a:bodyPr/>
                    <a:lstStyle/>
                    <a:p>
                      <a:r>
                        <a:rPr lang="en-US" altLang="zh-CN" sz="900"/>
                        <a:t>An antenna is placed at the end of the movable robot and integrates with the EMC turntable to perform 3D wireless performance testing</a:t>
                      </a:r>
                      <a:endParaRPr lang="en-US" altLang="zh-CN" sz="900">
                        <a:latin typeface="+mn-lt"/>
                        <a:cs typeface="Times New Roman" panose="02020603050405020304" pitchFamily="18" charset="0"/>
                      </a:endParaRPr>
                    </a:p>
                  </a:txBody>
                  <a:tcPr/>
                </a:tc>
                <a:extLst>
                  <a:ext uri="{0D108BD9-81ED-4DB2-BD59-A6C34878D82A}">
                    <a16:rowId xmlns:a16="http://schemas.microsoft.com/office/drawing/2014/main" val="10000"/>
                  </a:ext>
                </a:extLst>
              </a:tr>
              <a:tr h="321104">
                <a:tc>
                  <a:txBody>
                    <a:bodyPr/>
                    <a:lstStyle/>
                    <a:p>
                      <a:r>
                        <a:rPr lang="en-US" altLang="zh-CN" sz="1400" b="1" cap="all" baseline="0"/>
                        <a:t>Principle </a:t>
                      </a:r>
                      <a:endParaRPr lang="zh-CN" altLang="en-US" sz="1400" b="1" cap="all" baseline="0">
                        <a:latin typeface="+mn-lt"/>
                        <a:cs typeface="Times New Roman" panose="02020603050405020304" pitchFamily="18" charset="0"/>
                      </a:endParaRPr>
                    </a:p>
                  </a:txBody>
                  <a:tcPr marT="91440" marB="91440"/>
                </a:tc>
                <a:tc>
                  <a:txBody>
                    <a:bodyPr/>
                    <a:lstStyle/>
                    <a:p>
                      <a:r>
                        <a:rPr lang="en-US" altLang="zh-CN" sz="1400">
                          <a:solidFill>
                            <a:schemeClr val="tx1"/>
                          </a:solidFill>
                        </a:rPr>
                        <a:t>Spherical near field sampling + NF-FF</a:t>
                      </a:r>
                      <a:endParaRPr lang="zh-CN" altLang="en-US" sz="1400">
                        <a:solidFill>
                          <a:schemeClr val="tx1"/>
                        </a:solidFill>
                        <a:latin typeface="+mn-lt"/>
                        <a:cs typeface="Times New Roman" panose="02020603050405020304" pitchFamily="18" charset="0"/>
                      </a:endParaRPr>
                    </a:p>
                  </a:txBody>
                  <a:tcPr marT="91440" marB="91440"/>
                </a:tc>
                <a:extLst>
                  <a:ext uri="{0D108BD9-81ED-4DB2-BD59-A6C34878D82A}">
                    <a16:rowId xmlns:a16="http://schemas.microsoft.com/office/drawing/2014/main" val="10001"/>
                  </a:ext>
                </a:extLst>
              </a:tr>
              <a:tr h="321104">
                <a:tc>
                  <a:txBody>
                    <a:bodyPr/>
                    <a:lstStyle/>
                    <a:p>
                      <a:r>
                        <a:rPr lang="en-US" altLang="zh-CN" sz="1400" b="1" cap="all" baseline="0"/>
                        <a:t>Speed </a:t>
                      </a:r>
                      <a:endParaRPr lang="zh-CN" altLang="en-US" sz="1400" b="1" cap="all" baseline="0">
                        <a:latin typeface="+mn-lt"/>
                        <a:cs typeface="Times New Roman" panose="02020603050405020304" pitchFamily="18" charset="0"/>
                      </a:endParaRP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a:solidFill>
                            <a:schemeClr val="tx1"/>
                          </a:solidFill>
                          <a:latin typeface="+mn-lt"/>
                          <a:cs typeface="Times New Roman" panose="02020603050405020304" pitchFamily="18" charset="0"/>
                        </a:rPr>
                        <a:t>Normal</a:t>
                      </a:r>
                      <a:endParaRPr lang="zh-CN" altLang="en-US" sz="1400">
                        <a:solidFill>
                          <a:schemeClr val="tx1"/>
                        </a:solidFill>
                        <a:latin typeface="+mn-lt"/>
                        <a:cs typeface="Times New Roman" panose="02020603050405020304" pitchFamily="18" charset="0"/>
                      </a:endParaRPr>
                    </a:p>
                  </a:txBody>
                  <a:tcPr marT="91440" marB="91440"/>
                </a:tc>
                <a:extLst>
                  <a:ext uri="{0D108BD9-81ED-4DB2-BD59-A6C34878D82A}">
                    <a16:rowId xmlns:a16="http://schemas.microsoft.com/office/drawing/2014/main" val="10006"/>
                  </a:ext>
                </a:extLst>
              </a:tr>
              <a:tr h="839810">
                <a:tc>
                  <a:txBody>
                    <a:bodyPr/>
                    <a:lstStyle/>
                    <a:p>
                      <a:r>
                        <a:rPr lang="en-US" altLang="zh-CN" sz="1400" b="1" cap="all" baseline="0"/>
                        <a:t>Accuracy</a:t>
                      </a:r>
                      <a:endParaRPr lang="zh-CN" altLang="en-US" sz="1400" b="1" cap="all" baseline="0">
                        <a:latin typeface="+mn-lt"/>
                        <a:cs typeface="Times New Roman" panose="02020603050405020304" pitchFamily="18" charset="0"/>
                      </a:endParaRPr>
                    </a:p>
                  </a:txBody>
                  <a:tcPr marT="91440" marB="91440"/>
                </a:tc>
                <a:tc>
                  <a:txBody>
                    <a:bodyPr/>
                    <a:lstStyle/>
                    <a:p>
                      <a:r>
                        <a:rPr lang="en-US" altLang="zh-CN" sz="1400">
                          <a:solidFill>
                            <a:schemeClr val="tx1"/>
                          </a:solidFill>
                        </a:rPr>
                        <a:t>Normal</a:t>
                      </a:r>
                    </a:p>
                    <a:p>
                      <a:r>
                        <a:rPr lang="en-US" altLang="zh-CN" sz="1400">
                          <a:solidFill>
                            <a:schemeClr val="tx1"/>
                          </a:solidFill>
                        </a:rPr>
                        <a:t>Mechanical accuracy can match a large chamber, but the accuracy depends on the EMC chamber material  </a:t>
                      </a:r>
                      <a:endParaRPr lang="en-US" altLang="zh-CN" sz="1400">
                        <a:solidFill>
                          <a:schemeClr val="tx1"/>
                        </a:solidFill>
                        <a:latin typeface="+mn-lt"/>
                        <a:ea typeface="Cambria Math" panose="02040503050406030204" pitchFamily="18" charset="0"/>
                        <a:cs typeface="Times New Roman" panose="02020603050405020304" pitchFamily="18" charset="0"/>
                      </a:endParaRPr>
                    </a:p>
                  </a:txBody>
                  <a:tcPr marT="91440" marB="91440"/>
                </a:tc>
                <a:extLst>
                  <a:ext uri="{0D108BD9-81ED-4DB2-BD59-A6C34878D82A}">
                    <a16:rowId xmlns:a16="http://schemas.microsoft.com/office/drawing/2014/main" val="10002"/>
                  </a:ext>
                </a:extLst>
              </a:tr>
              <a:tr h="839810">
                <a:tc>
                  <a:txBody>
                    <a:bodyPr/>
                    <a:lstStyle/>
                    <a:p>
                      <a:r>
                        <a:rPr lang="en-US" altLang="zh-CN" sz="1400" b="1" cap="all" baseline="0"/>
                        <a:t>Measurable items</a:t>
                      </a:r>
                      <a:endParaRPr lang="zh-CN" altLang="en-US" sz="1400" b="1" cap="all" baseline="0">
                        <a:latin typeface="+mn-lt"/>
                        <a:cs typeface="Times New Roman" panose="02020603050405020304" pitchFamily="18" charset="0"/>
                      </a:endParaRPr>
                    </a:p>
                  </a:txBody>
                  <a:tcPr marT="91440" marB="91440"/>
                </a:tc>
                <a:tc>
                  <a:txBody>
                    <a:bodyPr/>
                    <a:lstStyle/>
                    <a:p>
                      <a:r>
                        <a:rPr lang="en-US" altLang="zh-CN" sz="1400">
                          <a:solidFill>
                            <a:schemeClr val="tx1"/>
                          </a:solidFill>
                        </a:rPr>
                        <a:t>1) Passive measurements</a:t>
                      </a:r>
                    </a:p>
                    <a:p>
                      <a:r>
                        <a:rPr lang="en-US" altLang="zh-CN" sz="1400">
                          <a:solidFill>
                            <a:schemeClr val="tx1"/>
                          </a:solidFill>
                        </a:rPr>
                        <a:t>2) ICV SISO</a:t>
                      </a:r>
                    </a:p>
                    <a:p>
                      <a:pPr marL="171450" indent="-171450">
                        <a:tabLst/>
                      </a:pPr>
                      <a:r>
                        <a:rPr lang="en-US" altLang="zh-CN" sz="1400">
                          <a:solidFill>
                            <a:schemeClr val="tx1"/>
                          </a:solidFill>
                          <a:latin typeface="+mn-lt"/>
                          <a:cs typeface="Times New Roman" panose="02020603050405020304" pitchFamily="18" charset="0"/>
                        </a:rPr>
                        <a:t>3) ICV</a:t>
                      </a:r>
                      <a:r>
                        <a:rPr lang="en-US" altLang="zh-CN" sz="1400" baseline="0">
                          <a:solidFill>
                            <a:schemeClr val="tx1"/>
                          </a:solidFill>
                          <a:latin typeface="+mn-lt"/>
                          <a:cs typeface="Times New Roman" panose="02020603050405020304" pitchFamily="18" charset="0"/>
                        </a:rPr>
                        <a:t> MIMO 2X2 measurement</a:t>
                      </a:r>
                      <a:r>
                        <a:rPr lang="zh-CN" altLang="en-US" sz="1400" baseline="0">
                          <a:solidFill>
                            <a:schemeClr val="tx1"/>
                          </a:solidFill>
                          <a:latin typeface="+mn-lt"/>
                          <a:cs typeface="Times New Roman" panose="02020603050405020304" pitchFamily="18" charset="0"/>
                        </a:rPr>
                        <a:t> </a:t>
                      </a:r>
                      <a:r>
                        <a:rPr lang="en-US" altLang="zh-CN" sz="1400" baseline="0">
                          <a:solidFill>
                            <a:schemeClr val="tx1"/>
                          </a:solidFill>
                          <a:latin typeface="+mn-lt"/>
                          <a:cs typeface="Times New Roman" panose="02020603050405020304" pitchFamily="18" charset="0"/>
                        </a:rPr>
                        <a:t>(</a:t>
                      </a:r>
                      <a:r>
                        <a:rPr lang="en-US" altLang="zh-CN" sz="1400">
                          <a:solidFill>
                            <a:schemeClr val="tx1"/>
                          </a:solidFill>
                          <a:latin typeface="+mn-lt"/>
                          <a:cs typeface="Times New Roman" panose="02020603050405020304" pitchFamily="18" charset="0"/>
                        </a:rPr>
                        <a:t>patented) option</a:t>
                      </a:r>
                    </a:p>
                    <a:p>
                      <a:pPr marL="171450" indent="-171450">
                        <a:tabLst/>
                      </a:pPr>
                      <a:r>
                        <a:rPr lang="en-US" altLang="zh-CN" sz="1400">
                          <a:solidFill>
                            <a:schemeClr val="tx1"/>
                          </a:solidFill>
                          <a:latin typeface="+mn-lt"/>
                          <a:cs typeface="Times New Roman" panose="02020603050405020304" pitchFamily="18" charset="0"/>
                        </a:rPr>
                        <a:t>4) EMC test (patented) option </a:t>
                      </a:r>
                      <a:endParaRPr lang="zh-CN" altLang="en-US" sz="1400">
                        <a:solidFill>
                          <a:schemeClr val="tx1"/>
                        </a:solidFill>
                        <a:latin typeface="+mn-lt"/>
                        <a:cs typeface="Times New Roman" panose="02020603050405020304" pitchFamily="18" charset="0"/>
                      </a:endParaRPr>
                    </a:p>
                  </a:txBody>
                  <a:tcPr marT="91440" marB="91440"/>
                </a:tc>
                <a:extLst>
                  <a:ext uri="{0D108BD9-81ED-4DB2-BD59-A6C34878D82A}">
                    <a16:rowId xmlns:a16="http://schemas.microsoft.com/office/drawing/2014/main" val="10007"/>
                  </a:ext>
                </a:extLst>
              </a:tr>
            </a:tbl>
          </a:graphicData>
        </a:graphic>
      </p:graphicFrame>
      <p:grpSp>
        <p:nvGrpSpPr>
          <p:cNvPr id="11" name="Group 10">
            <a:extLst>
              <a:ext uri="{FF2B5EF4-FFF2-40B4-BE49-F238E27FC236}">
                <a16:creationId xmlns:a16="http://schemas.microsoft.com/office/drawing/2014/main" id="{52CC998D-C8D2-4E8D-8BE8-93FCC2F9C7D6}"/>
              </a:ext>
            </a:extLst>
          </p:cNvPr>
          <p:cNvGrpSpPr/>
          <p:nvPr/>
        </p:nvGrpSpPr>
        <p:grpSpPr>
          <a:xfrm>
            <a:off x="1795489" y="3518317"/>
            <a:ext cx="1386623" cy="465038"/>
            <a:chOff x="2205010" y="2524759"/>
            <a:chExt cx="1170432" cy="465038"/>
          </a:xfrm>
        </p:grpSpPr>
        <p:sp>
          <p:nvSpPr>
            <p:cNvPr id="12" name="Rectangle 11">
              <a:extLst>
                <a:ext uri="{FF2B5EF4-FFF2-40B4-BE49-F238E27FC236}">
                  <a16:creationId xmlns:a16="http://schemas.microsoft.com/office/drawing/2014/main" id="{84D54D6D-DB3F-4A91-B427-05E27CD512FC}"/>
                </a:ext>
              </a:extLst>
            </p:cNvPr>
            <p:cNvSpPr/>
            <p:nvPr/>
          </p:nvSpPr>
          <p:spPr>
            <a:xfrm>
              <a:off x="2205010" y="2524759"/>
              <a:ext cx="1170432" cy="27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000" b="1" cap="all">
                  <a:solidFill>
                    <a:schemeClr val="tx1"/>
                  </a:solidFill>
                </a:rPr>
                <a:t>ROBOT Solution </a:t>
              </a:r>
            </a:p>
          </p:txBody>
        </p:sp>
        <p:sp>
          <p:nvSpPr>
            <p:cNvPr id="13" name="Rectangle 12">
              <a:extLst>
                <a:ext uri="{FF2B5EF4-FFF2-40B4-BE49-F238E27FC236}">
                  <a16:creationId xmlns:a16="http://schemas.microsoft.com/office/drawing/2014/main" id="{B2BF437A-3DFF-4FCA-B0B8-867FD9BC5C19}"/>
                </a:ext>
              </a:extLst>
            </p:cNvPr>
            <p:cNvSpPr/>
            <p:nvPr/>
          </p:nvSpPr>
          <p:spPr>
            <a:xfrm>
              <a:off x="2205010" y="2829559"/>
              <a:ext cx="1170432" cy="160238"/>
            </a:xfrm>
            <a:prstGeom prst="rect">
              <a:avLst/>
            </a:prstGeom>
            <a:solidFill>
              <a:srgbClr val="F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p>
          </p:txBody>
        </p:sp>
      </p:grpSp>
    </p:spTree>
    <p:extLst>
      <p:ext uri="{BB962C8B-B14F-4D97-AF65-F5344CB8AC3E}">
        <p14:creationId xmlns:p14="http://schemas.microsoft.com/office/powerpoint/2010/main" val="93049105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4A6220B-4F72-461A-9030-CF6B152A5D4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058D981-03F3-4073-93FE-F5BA00482826}"/>
              </a:ext>
            </a:extLst>
          </p:cNvPr>
          <p:cNvSpPr>
            <a:spLocks noGrp="1"/>
          </p:cNvSpPr>
          <p:nvPr>
            <p:ph type="title"/>
          </p:nvPr>
        </p:nvSpPr>
        <p:spPr/>
        <p:txBody>
          <a:bodyPr/>
          <a:lstStyle/>
          <a:p>
            <a:r>
              <a:rPr lang="en-US" err="1">
                <a:solidFill>
                  <a:srgbClr val="FFFF00"/>
                </a:solidFill>
              </a:rPr>
              <a:t>MaxSign_Auto</a:t>
            </a:r>
            <a:r>
              <a:rPr lang="en-US">
                <a:solidFill>
                  <a:srgbClr val="FFFF00"/>
                </a:solidFill>
              </a:rPr>
              <a:t> Automatic Test Software</a:t>
            </a:r>
          </a:p>
        </p:txBody>
      </p:sp>
      <p:grpSp>
        <p:nvGrpSpPr>
          <p:cNvPr id="24" name="Group 23">
            <a:extLst>
              <a:ext uri="{FF2B5EF4-FFF2-40B4-BE49-F238E27FC236}">
                <a16:creationId xmlns:a16="http://schemas.microsoft.com/office/drawing/2014/main" id="{E08B86CC-42C2-40B1-AD25-706781CAC68E}"/>
              </a:ext>
            </a:extLst>
          </p:cNvPr>
          <p:cNvGrpSpPr/>
          <p:nvPr/>
        </p:nvGrpSpPr>
        <p:grpSpPr>
          <a:xfrm>
            <a:off x="1379453" y="987552"/>
            <a:ext cx="5026713" cy="3182112"/>
            <a:chOff x="1379453" y="987552"/>
            <a:chExt cx="5026713" cy="3182112"/>
          </a:xfrm>
          <a:effectLst/>
        </p:grpSpPr>
        <p:pic>
          <p:nvPicPr>
            <p:cNvPr id="18" name="Picture 17">
              <a:extLst>
                <a:ext uri="{FF2B5EF4-FFF2-40B4-BE49-F238E27FC236}">
                  <a16:creationId xmlns:a16="http://schemas.microsoft.com/office/drawing/2014/main" id="{94773B88-E413-4699-9605-C55A1A488119}"/>
                </a:ext>
              </a:extLst>
            </p:cNvPr>
            <p:cNvPicPr>
              <a:picLocks noChangeAspect="1"/>
            </p:cNvPicPr>
            <p:nvPr/>
          </p:nvPicPr>
          <p:blipFill rotWithShape="1">
            <a:blip r:embed="rId2"/>
            <a:srcRect t="5001" b="4855"/>
            <a:stretch/>
          </p:blipFill>
          <p:spPr>
            <a:xfrm>
              <a:off x="1583218" y="1259259"/>
              <a:ext cx="4338964" cy="2348702"/>
            </a:xfrm>
            <a:prstGeom prst="rect">
              <a:avLst/>
            </a:prstGeom>
          </p:spPr>
        </p:pic>
        <p:pic>
          <p:nvPicPr>
            <p:cNvPr id="9" name="Picture 8" descr="A computer screen with a black background&#10;&#10;Description automatically generated with low confidence">
              <a:extLst>
                <a:ext uri="{FF2B5EF4-FFF2-40B4-BE49-F238E27FC236}">
                  <a16:creationId xmlns:a16="http://schemas.microsoft.com/office/drawing/2014/main" id="{76704E27-2779-44D8-9111-8029EE8205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79453" y="987552"/>
              <a:ext cx="5026713" cy="3182112"/>
            </a:xfrm>
            <a:prstGeom prst="rect">
              <a:avLst/>
            </a:prstGeom>
            <a:ln>
              <a:noFill/>
            </a:ln>
            <a:effectLst>
              <a:outerShdw blurRad="292100" dist="139700" dir="2700000" algn="tl" rotWithShape="0">
                <a:srgbClr val="333333">
                  <a:alpha val="65000"/>
                </a:srgbClr>
              </a:outerShdw>
            </a:effectLst>
          </p:spPr>
        </p:pic>
      </p:grpSp>
      <p:grpSp>
        <p:nvGrpSpPr>
          <p:cNvPr id="25" name="Group 24">
            <a:extLst>
              <a:ext uri="{FF2B5EF4-FFF2-40B4-BE49-F238E27FC236}">
                <a16:creationId xmlns:a16="http://schemas.microsoft.com/office/drawing/2014/main" id="{A5728BE8-BB31-4DB5-AAAC-FA0586E049E8}"/>
              </a:ext>
            </a:extLst>
          </p:cNvPr>
          <p:cNvGrpSpPr/>
          <p:nvPr/>
        </p:nvGrpSpPr>
        <p:grpSpPr>
          <a:xfrm>
            <a:off x="6030701" y="987552"/>
            <a:ext cx="5026713" cy="3182112"/>
            <a:chOff x="6030701" y="987552"/>
            <a:chExt cx="5026713" cy="3182112"/>
          </a:xfrm>
          <a:effectLst/>
        </p:grpSpPr>
        <p:pic>
          <p:nvPicPr>
            <p:cNvPr id="19" name="Picture 18">
              <a:extLst>
                <a:ext uri="{FF2B5EF4-FFF2-40B4-BE49-F238E27FC236}">
                  <a16:creationId xmlns:a16="http://schemas.microsoft.com/office/drawing/2014/main" id="{C74CB809-E7DE-4D46-862D-06553562AB86}"/>
                </a:ext>
              </a:extLst>
            </p:cNvPr>
            <p:cNvPicPr>
              <a:picLocks noChangeAspect="1"/>
            </p:cNvPicPr>
            <p:nvPr/>
          </p:nvPicPr>
          <p:blipFill>
            <a:blip r:embed="rId4"/>
            <a:stretch>
              <a:fillRect/>
            </a:stretch>
          </p:blipFill>
          <p:spPr>
            <a:xfrm>
              <a:off x="6228370" y="1259259"/>
              <a:ext cx="4345059" cy="2348702"/>
            </a:xfrm>
            <a:prstGeom prst="rect">
              <a:avLst/>
            </a:prstGeom>
          </p:spPr>
        </p:pic>
        <p:pic>
          <p:nvPicPr>
            <p:cNvPr id="12" name="Picture 11" descr="A computer screen with a black background&#10;&#10;Description automatically generated with low confidence">
              <a:extLst>
                <a:ext uri="{FF2B5EF4-FFF2-40B4-BE49-F238E27FC236}">
                  <a16:creationId xmlns:a16="http://schemas.microsoft.com/office/drawing/2014/main" id="{51AA86E4-2B0F-44C9-A353-2D4D1E621F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30701" y="987552"/>
              <a:ext cx="5026713" cy="3182112"/>
            </a:xfrm>
            <a:prstGeom prst="rect">
              <a:avLst/>
            </a:prstGeom>
            <a:ln>
              <a:noFill/>
            </a:ln>
            <a:effectLst>
              <a:outerShdw blurRad="292100" dist="139700" dir="2700000" algn="tl" rotWithShape="0">
                <a:srgbClr val="333333">
                  <a:alpha val="65000"/>
                </a:srgbClr>
              </a:outerShdw>
            </a:effectLst>
          </p:spPr>
        </p:pic>
      </p:grpSp>
      <p:grpSp>
        <p:nvGrpSpPr>
          <p:cNvPr id="27" name="Group 26">
            <a:extLst>
              <a:ext uri="{FF2B5EF4-FFF2-40B4-BE49-F238E27FC236}">
                <a16:creationId xmlns:a16="http://schemas.microsoft.com/office/drawing/2014/main" id="{E7CE27E7-7FFA-43A0-9F9B-A5A79B7F9BC5}"/>
              </a:ext>
            </a:extLst>
          </p:cNvPr>
          <p:cNvGrpSpPr/>
          <p:nvPr/>
        </p:nvGrpSpPr>
        <p:grpSpPr>
          <a:xfrm>
            <a:off x="1379452" y="3607961"/>
            <a:ext cx="5026713" cy="3182112"/>
            <a:chOff x="1379452" y="3607961"/>
            <a:chExt cx="5026713" cy="3182112"/>
          </a:xfrm>
          <a:effectLst/>
        </p:grpSpPr>
        <p:pic>
          <p:nvPicPr>
            <p:cNvPr id="21" name="Picture 3">
              <a:extLst>
                <a:ext uri="{FF2B5EF4-FFF2-40B4-BE49-F238E27FC236}">
                  <a16:creationId xmlns:a16="http://schemas.microsoft.com/office/drawing/2014/main" id="{6863C58A-2D80-4213-8D0E-9F3E6DCB523F}"/>
                </a:ext>
              </a:extLst>
            </p:cNvPr>
            <p:cNvPicPr/>
            <p:nvPr/>
          </p:nvPicPr>
          <p:blipFill>
            <a:blip r:embed="rId5"/>
            <a:srcRect/>
            <a:stretch>
              <a:fillRect/>
            </a:stretch>
          </p:blipFill>
          <p:spPr bwMode="auto">
            <a:xfrm>
              <a:off x="1608473" y="3915762"/>
              <a:ext cx="1643053" cy="223990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a:extLst>
                <a:ext uri="{FF2B5EF4-FFF2-40B4-BE49-F238E27FC236}">
                  <a16:creationId xmlns:a16="http://schemas.microsoft.com/office/drawing/2014/main" id="{6A232369-0A65-4C22-B73A-64DD801C55BF}"/>
                </a:ext>
              </a:extLst>
            </p:cNvPr>
            <p:cNvPicPr/>
            <p:nvPr/>
          </p:nvPicPr>
          <p:blipFill>
            <a:blip r:embed="rId6"/>
            <a:srcRect/>
            <a:stretch>
              <a:fillRect/>
            </a:stretch>
          </p:blipFill>
          <p:spPr bwMode="auto">
            <a:xfrm>
              <a:off x="3068502" y="3918856"/>
              <a:ext cx="2836215" cy="2283387"/>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10" name="Picture 9" descr="A computer screen with a black background&#10;&#10;Description automatically generated with low confidence">
              <a:extLst>
                <a:ext uri="{FF2B5EF4-FFF2-40B4-BE49-F238E27FC236}">
                  <a16:creationId xmlns:a16="http://schemas.microsoft.com/office/drawing/2014/main" id="{04FA4C6C-8DA9-46BF-9AF1-FE9F0958182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79452" y="3607961"/>
              <a:ext cx="5026713" cy="3182112"/>
            </a:xfrm>
            <a:prstGeom prst="rect">
              <a:avLst/>
            </a:prstGeom>
            <a:ln>
              <a:noFill/>
            </a:ln>
            <a:effectLst>
              <a:outerShdw blurRad="292100" dist="139700" dir="2700000" algn="tl" rotWithShape="0">
                <a:srgbClr val="333333">
                  <a:alpha val="65000"/>
                </a:srgbClr>
              </a:outerShdw>
            </a:effectLst>
          </p:spPr>
        </p:pic>
      </p:grpSp>
      <p:pic>
        <p:nvPicPr>
          <p:cNvPr id="20" name="図 22">
            <a:extLst>
              <a:ext uri="{FF2B5EF4-FFF2-40B4-BE49-F238E27FC236}">
                <a16:creationId xmlns:a16="http://schemas.microsoft.com/office/drawing/2014/main" id="{505C1D52-4BC8-46B9-937A-F26EC7CA4F9C}"/>
              </a:ext>
            </a:extLst>
          </p:cNvPr>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259721" y="3879668"/>
            <a:ext cx="4313708" cy="2306901"/>
          </a:xfrm>
          <a:prstGeom prst="rect">
            <a:avLst/>
          </a:prstGeom>
          <a:noFill/>
          <a:ln>
            <a:noFill/>
          </a:ln>
        </p:spPr>
      </p:pic>
      <p:pic>
        <p:nvPicPr>
          <p:cNvPr id="13" name="Picture 12" descr="A computer screen with a black background&#10;&#10;Description automatically generated with low confidence">
            <a:extLst>
              <a:ext uri="{FF2B5EF4-FFF2-40B4-BE49-F238E27FC236}">
                <a16:creationId xmlns:a16="http://schemas.microsoft.com/office/drawing/2014/main" id="{C08C674B-6F80-4246-B37F-4BBADD0F55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30700" y="3607961"/>
            <a:ext cx="5026713" cy="3182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555303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9CE905-5236-47C7-9446-8052284E328A}"/>
              </a:ext>
            </a:extLst>
          </p:cNvPr>
          <p:cNvPicPr>
            <a:picLocks noChangeAspect="1"/>
          </p:cNvPicPr>
          <p:nvPr/>
        </p:nvPicPr>
        <p:blipFill>
          <a:blip r:embed="rId4"/>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C8602757-699E-44E3-BA3C-DAB8D5932A7B}"/>
              </a:ext>
            </a:extLst>
          </p:cNvPr>
          <p:cNvPicPr>
            <a:picLocks noChangeAspect="1"/>
          </p:cNvPicPr>
          <p:nvPr/>
        </p:nvPicPr>
        <p:blipFill>
          <a:blip r:embed="rId5">
            <a:alphaModFix amt="95000"/>
          </a:blip>
          <a:stretch>
            <a:fillRect/>
          </a:stretch>
        </p:blipFill>
        <p:spPr>
          <a:xfrm>
            <a:off x="863987" y="860698"/>
            <a:ext cx="3736807" cy="3294207"/>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CD7EAF7B-8DD6-47F8-AE51-D6206E00EDF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938488" y="6335613"/>
            <a:ext cx="2030586" cy="356421"/>
          </a:xfrm>
          <a:prstGeom prst="rect">
            <a:avLst/>
          </a:prstGeom>
        </p:spPr>
      </p:pic>
      <p:pic>
        <p:nvPicPr>
          <p:cNvPr id="2" name="音频 1">
            <a:hlinkClick r:id="" action="ppaction://media"/>
            <a:extLst>
              <a:ext uri="{FF2B5EF4-FFF2-40B4-BE49-F238E27FC236}">
                <a16:creationId xmlns:a16="http://schemas.microsoft.com/office/drawing/2014/main" id="{2ABE0ADD-7951-46A6-A9F9-A1F603ECD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36650316"/>
      </p:ext>
    </p:extLst>
  </p:cSld>
  <p:clrMapOvr>
    <a:masterClrMapping/>
  </p:clrMapOvr>
  <p:transition spd="slow" advTm="1010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1253F7-9225-44A0-A0A5-81605735892C}"/>
              </a:ext>
            </a:extLst>
          </p:cNvPr>
          <p:cNvPicPr>
            <a:picLocks noChangeAspect="1"/>
          </p:cNvPicPr>
          <p:nvPr/>
        </p:nvPicPr>
        <p:blipFill>
          <a:blip r:embed="rId2"/>
          <a:stretch>
            <a:fillRect/>
          </a:stretch>
        </p:blipFill>
        <p:spPr>
          <a:xfrm>
            <a:off x="0" y="0"/>
            <a:ext cx="12192000" cy="6858000"/>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CD7EAF7B-8DD6-47F8-AE51-D6206E00ED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38488" y="6335613"/>
            <a:ext cx="2030586" cy="356421"/>
          </a:xfrm>
          <a:prstGeom prst="rect">
            <a:avLst/>
          </a:prstGeom>
        </p:spPr>
      </p:pic>
      <p:sp>
        <p:nvSpPr>
          <p:cNvPr id="9" name="Rectangle 8">
            <a:extLst>
              <a:ext uri="{FF2B5EF4-FFF2-40B4-BE49-F238E27FC236}">
                <a16:creationId xmlns:a16="http://schemas.microsoft.com/office/drawing/2014/main" id="{3F9D670A-E383-40C9-A6CF-148A035B9175}"/>
              </a:ext>
            </a:extLst>
          </p:cNvPr>
          <p:cNvSpPr/>
          <p:nvPr/>
        </p:nvSpPr>
        <p:spPr>
          <a:xfrm>
            <a:off x="-5266" y="667931"/>
            <a:ext cx="2507834" cy="1983028"/>
          </a:xfrm>
          <a:prstGeom prst="rect">
            <a:avLst/>
          </a:prstGeom>
          <a:solidFill>
            <a:schemeClr val="bg1">
              <a:lumMod val="7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2800" b="1">
                <a:solidFill>
                  <a:schemeClr val="tx1"/>
                </a:solidFill>
              </a:rPr>
              <a:t>RESOURCES</a:t>
            </a:r>
          </a:p>
        </p:txBody>
      </p:sp>
      <p:sp>
        <p:nvSpPr>
          <p:cNvPr id="10" name="Rectangle 9">
            <a:extLst>
              <a:ext uri="{FF2B5EF4-FFF2-40B4-BE49-F238E27FC236}">
                <a16:creationId xmlns:a16="http://schemas.microsoft.com/office/drawing/2014/main" id="{CBCE3656-59D2-42EB-A5EC-A5FAA86AAF19}"/>
              </a:ext>
            </a:extLst>
          </p:cNvPr>
          <p:cNvSpPr/>
          <p:nvPr/>
        </p:nvSpPr>
        <p:spPr>
          <a:xfrm>
            <a:off x="2502568" y="667930"/>
            <a:ext cx="8157411" cy="1983029"/>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 name="Content Placeholder 1">
            <a:extLst>
              <a:ext uri="{FF2B5EF4-FFF2-40B4-BE49-F238E27FC236}">
                <a16:creationId xmlns:a16="http://schemas.microsoft.com/office/drawing/2014/main" id="{44D9483A-FB6E-4D0F-A5BF-7D6EE35E6C62}"/>
              </a:ext>
            </a:extLst>
          </p:cNvPr>
          <p:cNvSpPr txBox="1">
            <a:spLocks/>
          </p:cNvSpPr>
          <p:nvPr/>
        </p:nvSpPr>
        <p:spPr>
          <a:xfrm>
            <a:off x="2502568" y="786063"/>
            <a:ext cx="10630028" cy="2403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Aft>
                <a:spcPts val="300"/>
              </a:spcAft>
              <a:buFont typeface="Arial" panose="020B0604020202020204" pitchFamily="34" charset="0"/>
              <a:buNone/>
            </a:pPr>
            <a:r>
              <a:rPr lang="en-US" sz="1800" b="1">
                <a:latin typeface="+mn-lt"/>
              </a:rPr>
              <a:t>Web: </a:t>
            </a:r>
            <a:r>
              <a:rPr lang="en-US" sz="1800">
                <a:latin typeface="+mn-lt"/>
                <a:hlinkClick r:id="rId4"/>
              </a:rPr>
              <a:t>www.aerogtlabs.com</a:t>
            </a:r>
            <a:endParaRPr lang="en-US" sz="1800">
              <a:latin typeface="+mn-lt"/>
            </a:endParaRPr>
          </a:p>
          <a:p>
            <a:pPr marL="0" indent="0">
              <a:lnSpc>
                <a:spcPct val="100000"/>
              </a:lnSpc>
              <a:spcAft>
                <a:spcPts val="300"/>
              </a:spcAft>
              <a:buFont typeface="Arial" panose="020B0604020202020204" pitchFamily="34" charset="0"/>
              <a:buNone/>
            </a:pPr>
            <a:r>
              <a:rPr lang="en-US" sz="1800" b="1" err="1">
                <a:latin typeface="+mn-lt"/>
              </a:rPr>
              <a:t>Linkedin</a:t>
            </a:r>
            <a:r>
              <a:rPr lang="en-US" sz="1800" b="1">
                <a:latin typeface="+mn-lt"/>
              </a:rPr>
              <a:t>: </a:t>
            </a:r>
            <a:r>
              <a:rPr lang="en-US" sz="1800">
                <a:latin typeface="+mn-lt"/>
                <a:hlinkClick r:id="rId5"/>
              </a:rPr>
              <a:t>https://www.linkedin.com/company/aerogt-labs</a:t>
            </a:r>
            <a:endParaRPr lang="en-US" sz="1800">
              <a:latin typeface="+mn-lt"/>
            </a:endParaRPr>
          </a:p>
          <a:p>
            <a:pPr marL="0" indent="0">
              <a:lnSpc>
                <a:spcPct val="100000"/>
              </a:lnSpc>
              <a:spcAft>
                <a:spcPts val="300"/>
              </a:spcAft>
              <a:buFont typeface="Arial" panose="020B0604020202020204" pitchFamily="34" charset="0"/>
              <a:buNone/>
            </a:pPr>
            <a:r>
              <a:rPr lang="en-US" sz="1800" b="1">
                <a:latin typeface="+mn-lt"/>
              </a:rPr>
              <a:t>Video: Next-Gen Automotive OTA Test:  </a:t>
            </a:r>
            <a:r>
              <a:rPr lang="en-CA" sz="1800">
                <a:latin typeface="+mn-lt"/>
                <a:hlinkClick r:id="rId6"/>
              </a:rPr>
              <a:t>https://youtu.be/Gr1hojkvRmE</a:t>
            </a:r>
            <a:r>
              <a:rPr lang="en-CA" sz="1800">
                <a:latin typeface="+mn-lt"/>
              </a:rPr>
              <a:t> </a:t>
            </a:r>
            <a:endParaRPr lang="en-US" sz="100" b="1">
              <a:latin typeface="+mn-lt"/>
            </a:endParaRPr>
          </a:p>
          <a:p>
            <a:pPr marL="0" indent="0">
              <a:lnSpc>
                <a:spcPct val="100000"/>
              </a:lnSpc>
              <a:spcAft>
                <a:spcPts val="300"/>
              </a:spcAft>
              <a:buFont typeface="Arial" panose="020B0604020202020204" pitchFamily="34" charset="0"/>
              <a:buNone/>
            </a:pPr>
            <a:r>
              <a:rPr lang="en-US" sz="1800" b="1">
                <a:latin typeface="+mn-lt"/>
              </a:rPr>
              <a:t>Contact: </a:t>
            </a:r>
            <a:r>
              <a:rPr lang="en-US" sz="1800">
                <a:latin typeface="+mn-lt"/>
                <a:hlinkClick r:id="rId7"/>
              </a:rPr>
              <a:t>info@</a:t>
            </a:r>
            <a:r>
              <a:rPr lang="en-US" sz="1800">
                <a:latin typeface="+mn-lt"/>
                <a:hlinkClick r:id="rId4"/>
              </a:rPr>
              <a:t> aerogtlabs.com</a:t>
            </a:r>
            <a:endParaRPr lang="en-US" sz="2800"/>
          </a:p>
        </p:txBody>
      </p:sp>
      <p:pic>
        <p:nvPicPr>
          <p:cNvPr id="2" name="图片 2" descr="图形用户界面&#10;&#10;已自动生成说明">
            <a:extLst>
              <a:ext uri="{FF2B5EF4-FFF2-40B4-BE49-F238E27FC236}">
                <a16:creationId xmlns:a16="http://schemas.microsoft.com/office/drawing/2014/main" id="{66F2C750-56C8-F550-2E4C-54629A92341E}"/>
              </a:ext>
            </a:extLst>
          </p:cNvPr>
          <p:cNvPicPr>
            <a:picLocks noChangeAspect="1"/>
          </p:cNvPicPr>
          <p:nvPr/>
        </p:nvPicPr>
        <p:blipFill>
          <a:blip r:embed="rId8"/>
          <a:stretch>
            <a:fillRect/>
          </a:stretch>
        </p:blipFill>
        <p:spPr>
          <a:xfrm>
            <a:off x="4724400" y="2657475"/>
            <a:ext cx="2743200" cy="1543050"/>
          </a:xfrm>
          <a:prstGeom prst="rect">
            <a:avLst/>
          </a:prstGeom>
        </p:spPr>
      </p:pic>
    </p:spTree>
    <p:extLst>
      <p:ext uri="{BB962C8B-B14F-4D97-AF65-F5344CB8AC3E}">
        <p14:creationId xmlns:p14="http://schemas.microsoft.com/office/powerpoint/2010/main" val="90896735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泪滴形 32"/>
          <p:cNvSpPr/>
          <p:nvPr>
            <p:custDataLst>
              <p:tags r:id="rId1"/>
            </p:custDataLst>
          </p:nvPr>
        </p:nvSpPr>
        <p:spPr>
          <a:xfrm rot="4816860" flipH="1">
            <a:off x="4621817" y="4051741"/>
            <a:ext cx="1434726" cy="1427698"/>
          </a:xfrm>
          <a:prstGeom prst="teardrop">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ea typeface="微软雅黑" panose="020B0503020204020204" pitchFamily="34" charset="-122"/>
              <a:sym typeface="Arial" panose="020B0604020202020204" pitchFamily="34" charset="0"/>
            </a:endParaRPr>
          </a:p>
        </p:txBody>
      </p:sp>
      <p:sp>
        <p:nvSpPr>
          <p:cNvPr id="34" name="泪滴形 33"/>
          <p:cNvSpPr/>
          <p:nvPr>
            <p:custDataLst>
              <p:tags r:id="rId2"/>
            </p:custDataLst>
          </p:nvPr>
        </p:nvSpPr>
        <p:spPr>
          <a:xfrm rot="13509836" flipH="1">
            <a:off x="5353664" y="1683215"/>
            <a:ext cx="1434726" cy="1427698"/>
          </a:xfrm>
          <a:prstGeom prst="teardrop">
            <a:avLst>
              <a:gd name="adj" fmla="val 100000"/>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ea typeface="微软雅黑" panose="020B0503020204020204" pitchFamily="34" charset="-122"/>
              <a:sym typeface="Arial" panose="020B0604020202020204" pitchFamily="34" charset="0"/>
            </a:endParaRPr>
          </a:p>
        </p:txBody>
      </p:sp>
      <p:sp>
        <p:nvSpPr>
          <p:cNvPr id="35" name="泪滴形 34"/>
          <p:cNvSpPr/>
          <p:nvPr>
            <p:custDataLst>
              <p:tags r:id="rId3"/>
            </p:custDataLst>
          </p:nvPr>
        </p:nvSpPr>
        <p:spPr>
          <a:xfrm rot="19894930" flipV="1">
            <a:off x="4126947" y="2618272"/>
            <a:ext cx="1434726" cy="1427698"/>
          </a:xfrm>
          <a:prstGeom prst="teardrop">
            <a:avLst>
              <a:gd name="adj" fmla="val 100000"/>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ea typeface="微软雅黑" panose="020B0503020204020204" pitchFamily="34" charset="-122"/>
              <a:sym typeface="Arial" panose="020B0604020202020204" pitchFamily="34" charset="0"/>
            </a:endParaRPr>
          </a:p>
        </p:txBody>
      </p:sp>
      <p:sp>
        <p:nvSpPr>
          <p:cNvPr id="37" name="泪滴形 36"/>
          <p:cNvSpPr/>
          <p:nvPr>
            <p:custDataLst>
              <p:tags r:id="rId4"/>
            </p:custDataLst>
          </p:nvPr>
        </p:nvSpPr>
        <p:spPr>
          <a:xfrm rot="17689651" flipH="1">
            <a:off x="6573067" y="2580832"/>
            <a:ext cx="1434726" cy="1427698"/>
          </a:xfrm>
          <a:prstGeom prst="teardrop">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ea typeface="微软雅黑" panose="020B0503020204020204" pitchFamily="34" charset="-122"/>
              <a:sym typeface="Arial" panose="020B0604020202020204" pitchFamily="34" charset="0"/>
            </a:endParaRPr>
          </a:p>
        </p:txBody>
      </p:sp>
      <p:sp>
        <p:nvSpPr>
          <p:cNvPr id="38" name="泪滴形 37"/>
          <p:cNvSpPr/>
          <p:nvPr>
            <p:custDataLst>
              <p:tags r:id="rId5"/>
            </p:custDataLst>
          </p:nvPr>
        </p:nvSpPr>
        <p:spPr>
          <a:xfrm rot="521367" flipH="1">
            <a:off x="6131330" y="4035472"/>
            <a:ext cx="1434726" cy="1427698"/>
          </a:xfrm>
          <a:prstGeom prst="teardrop">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ea typeface="微软雅黑" panose="020B0503020204020204" pitchFamily="34" charset="-122"/>
              <a:sym typeface="Arial" panose="020B0604020202020204" pitchFamily="34" charset="0"/>
            </a:endParaRPr>
          </a:p>
        </p:txBody>
      </p:sp>
      <p:sp>
        <p:nvSpPr>
          <p:cNvPr id="42" name="任意多边形 11"/>
          <p:cNvSpPr/>
          <p:nvPr>
            <p:custDataLst>
              <p:tags r:id="rId6"/>
            </p:custDataLst>
          </p:nvPr>
        </p:nvSpPr>
        <p:spPr bwMode="auto">
          <a:xfrm>
            <a:off x="6564365" y="4464993"/>
            <a:ext cx="568656" cy="568656"/>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ysClr val="window" lastClr="FFFFFF"/>
          </a:solidFill>
          <a:ln>
            <a:noFill/>
          </a:ln>
        </p:spPr>
        <p:txBody>
          <a:bodyPr anchor="ctr"/>
          <a:lstStyle/>
          <a:p>
            <a:pPr algn="ctr">
              <a:lnSpc>
                <a:spcPct val="120000"/>
              </a:lnSpc>
            </a:pPr>
            <a:endParaRPr>
              <a:ea typeface="微软雅黑" panose="020B0503020204020204" pitchFamily="34" charset="-122"/>
              <a:sym typeface="Arial" panose="020B0604020202020204" pitchFamily="34" charset="0"/>
            </a:endParaRPr>
          </a:p>
        </p:txBody>
      </p:sp>
      <p:sp>
        <p:nvSpPr>
          <p:cNvPr id="2" name="文本框 1"/>
          <p:cNvSpPr txBox="1"/>
          <p:nvPr>
            <p:custDataLst>
              <p:tags r:id="rId7"/>
            </p:custDataLst>
          </p:nvPr>
        </p:nvSpPr>
        <p:spPr bwMode="auto">
          <a:xfrm>
            <a:off x="507253" y="2708921"/>
            <a:ext cx="3070379" cy="517567"/>
          </a:xfrm>
          <a:prstGeom prst="rect">
            <a:avLst/>
          </a:prstGeom>
          <a:noFill/>
        </p:spPr>
        <p:txBody>
          <a:bodyPr wrap="square" lIns="89976" tIns="46787" rIns="89976" bIns="0">
            <a:normAutofit fontScale="85000" lnSpcReduction="20000"/>
          </a:bodyPr>
          <a:lstStyle/>
          <a:p>
            <a:pPr algn="r" fontAlgn="auto">
              <a:lnSpc>
                <a:spcPct val="120000"/>
              </a:lnSpc>
            </a:pPr>
            <a:r>
              <a:rPr lang="en-CA" altLang="zh-CN" b="1" spc="300">
                <a:solidFill>
                  <a:srgbClr val="3498DB"/>
                </a:solidFill>
                <a:ea typeface="微软雅黑" panose="020B0503020204020204" pitchFamily="34" charset="-122"/>
                <a:cs typeface="+mn-ea"/>
                <a:sym typeface="Arial" panose="020B0604020202020204" pitchFamily="34" charset="0"/>
              </a:rPr>
              <a:t>Intelligent Connected Vehicle(ICV)</a:t>
            </a:r>
            <a:r>
              <a:rPr lang="zh-CN" altLang="en-US" b="1" spc="300">
                <a:solidFill>
                  <a:srgbClr val="3498DB"/>
                </a:solidFill>
                <a:ea typeface="微软雅黑" panose="020B0503020204020204" pitchFamily="34" charset="-122"/>
                <a:cs typeface="+mn-ea"/>
                <a:sym typeface="Arial" panose="020B0604020202020204" pitchFamily="34" charset="0"/>
              </a:rPr>
              <a:t> </a:t>
            </a:r>
          </a:p>
        </p:txBody>
      </p:sp>
      <p:sp>
        <p:nvSpPr>
          <p:cNvPr id="3" name="文本框 2"/>
          <p:cNvSpPr txBox="1"/>
          <p:nvPr>
            <p:custDataLst>
              <p:tags r:id="rId8"/>
            </p:custDataLst>
          </p:nvPr>
        </p:nvSpPr>
        <p:spPr bwMode="auto">
          <a:xfrm>
            <a:off x="224893" y="3273591"/>
            <a:ext cx="3379474" cy="556115"/>
          </a:xfrm>
          <a:prstGeom prst="rect">
            <a:avLst/>
          </a:prstGeom>
          <a:noFill/>
        </p:spPr>
        <p:txBody>
          <a:bodyPr wrap="square" lIns="89976" tIns="0" rIns="89976" bIns="46787">
            <a:normAutofit/>
          </a:bodyPr>
          <a:lstStyle/>
          <a:p>
            <a:pPr algn="r" fontAlgn="auto">
              <a:lnSpc>
                <a:spcPct val="120000"/>
              </a:lnSpc>
            </a:pPr>
            <a:r>
              <a:rPr lang="en-CA" altLang="zh-CN" sz="1200" spc="150">
                <a:solidFill>
                  <a:srgbClr val="000000"/>
                </a:solidFill>
                <a:ea typeface="微软雅黑" panose="020B0503020204020204" pitchFamily="34" charset="-122"/>
                <a:sym typeface="Arial" panose="020B0604020202020204" pitchFamily="34" charset="0"/>
              </a:rPr>
              <a:t>Full Vehicle </a:t>
            </a:r>
            <a:r>
              <a:rPr lang="en-US" altLang="zh-CN" sz="1200" spc="150">
                <a:solidFill>
                  <a:srgbClr val="000000"/>
                </a:solidFill>
                <a:ea typeface="微软雅黑" panose="020B0503020204020204" pitchFamily="34" charset="-122"/>
                <a:sym typeface="Arial" panose="020B0604020202020204" pitchFamily="34" charset="0"/>
              </a:rPr>
              <a:t>OTA</a:t>
            </a:r>
            <a:r>
              <a:rPr lang="zh-CN" altLang="en-US" sz="1200" spc="150">
                <a:solidFill>
                  <a:srgbClr val="000000"/>
                </a:solidFill>
                <a:ea typeface="微软雅黑" panose="020B0503020204020204" pitchFamily="34" charset="-122"/>
                <a:sym typeface="Arial" panose="020B0604020202020204" pitchFamily="34" charset="0"/>
              </a:rPr>
              <a:t> </a:t>
            </a:r>
            <a:r>
              <a:rPr lang="en-CA" altLang="zh-CN" sz="1200" spc="150">
                <a:solidFill>
                  <a:srgbClr val="000000"/>
                </a:solidFill>
                <a:ea typeface="微软雅黑" panose="020B0503020204020204" pitchFamily="34" charset="-122"/>
                <a:sym typeface="Arial" panose="020B0604020202020204" pitchFamily="34" charset="0"/>
              </a:rPr>
              <a:t>Testing</a:t>
            </a:r>
            <a:endParaRPr lang="zh-CN" altLang="en-US" sz="1200" spc="150">
              <a:solidFill>
                <a:srgbClr val="000000"/>
              </a:solidFill>
              <a:ea typeface="微软雅黑" panose="020B0503020204020204" pitchFamily="34" charset="-122"/>
              <a:sym typeface="Arial" panose="020B0604020202020204" pitchFamily="34" charset="0"/>
            </a:endParaRPr>
          </a:p>
          <a:p>
            <a:pPr algn="r" fontAlgn="auto">
              <a:lnSpc>
                <a:spcPct val="120000"/>
              </a:lnSpc>
            </a:pPr>
            <a:r>
              <a:rPr lang="en-US" altLang="zh-CN" sz="1200" spc="150">
                <a:solidFill>
                  <a:srgbClr val="000000"/>
                </a:solidFill>
                <a:ea typeface="微软雅黑" panose="020B0503020204020204" pitchFamily="34" charset="-122"/>
                <a:sym typeface="Arial" panose="020B0604020202020204" pitchFamily="34" charset="0"/>
              </a:rPr>
              <a:t>EMC</a:t>
            </a:r>
            <a:r>
              <a:rPr lang="en-CA" altLang="zh-CN" sz="1200" spc="150">
                <a:solidFill>
                  <a:srgbClr val="000000"/>
                </a:solidFill>
                <a:ea typeface="微软雅黑" panose="020B0503020204020204" pitchFamily="34" charset="-122"/>
                <a:sym typeface="Arial" panose="020B0604020202020204" pitchFamily="34" charset="0"/>
              </a:rPr>
              <a:t>-upgraded </a:t>
            </a:r>
            <a:r>
              <a:rPr lang="en-US" altLang="zh-CN" sz="1200" spc="150">
                <a:solidFill>
                  <a:srgbClr val="000000"/>
                </a:solidFill>
                <a:ea typeface="微软雅黑" panose="020B0503020204020204" pitchFamily="34" charset="-122"/>
                <a:sym typeface="Arial" panose="020B0604020202020204" pitchFamily="34" charset="0"/>
              </a:rPr>
              <a:t>OTA</a:t>
            </a:r>
            <a:r>
              <a:rPr lang="zh-CN" altLang="en-US" sz="1200" spc="150">
                <a:solidFill>
                  <a:srgbClr val="000000"/>
                </a:solidFill>
                <a:ea typeface="微软雅黑" panose="020B0503020204020204" pitchFamily="34" charset="-122"/>
                <a:sym typeface="Arial" panose="020B0604020202020204" pitchFamily="34" charset="0"/>
              </a:rPr>
              <a:t> </a:t>
            </a:r>
            <a:r>
              <a:rPr lang="en-CA" altLang="zh-CN" sz="1200" spc="150">
                <a:solidFill>
                  <a:srgbClr val="000000"/>
                </a:solidFill>
                <a:ea typeface="微软雅黑" panose="020B0503020204020204" pitchFamily="34" charset="-122"/>
                <a:sym typeface="Arial" panose="020B0604020202020204" pitchFamily="34" charset="0"/>
              </a:rPr>
              <a:t>Testing System</a:t>
            </a:r>
            <a:endParaRPr lang="zh-CN" altLang="en-US" sz="1200" spc="150">
              <a:solidFill>
                <a:srgbClr val="000000"/>
              </a:solidFill>
              <a:ea typeface="微软雅黑" panose="020B0503020204020204" pitchFamily="34" charset="-122"/>
              <a:sym typeface="Arial" panose="020B0604020202020204" pitchFamily="34" charset="0"/>
            </a:endParaRPr>
          </a:p>
        </p:txBody>
      </p:sp>
      <p:sp>
        <p:nvSpPr>
          <p:cNvPr id="5" name="文本框 4"/>
          <p:cNvSpPr txBox="1"/>
          <p:nvPr>
            <p:custDataLst>
              <p:tags r:id="rId9"/>
            </p:custDataLst>
          </p:nvPr>
        </p:nvSpPr>
        <p:spPr bwMode="auto">
          <a:xfrm>
            <a:off x="1022423" y="4602175"/>
            <a:ext cx="2555209" cy="385979"/>
          </a:xfrm>
          <a:prstGeom prst="rect">
            <a:avLst/>
          </a:prstGeom>
          <a:noFill/>
        </p:spPr>
        <p:txBody>
          <a:bodyPr wrap="square" lIns="89976" tIns="46787" rIns="89976" bIns="0">
            <a:normAutofit fontScale="92500"/>
          </a:bodyPr>
          <a:lstStyle/>
          <a:p>
            <a:pPr algn="r" fontAlgn="auto">
              <a:lnSpc>
                <a:spcPct val="120000"/>
              </a:lnSpc>
            </a:pPr>
            <a:r>
              <a:rPr lang="en-CA" altLang="zh-CN" b="1" spc="300">
                <a:solidFill>
                  <a:srgbClr val="69A35B"/>
                </a:solidFill>
                <a:ea typeface="微软雅黑" panose="020B0503020204020204" pitchFamily="34" charset="-122"/>
                <a:cs typeface="+mn-ea"/>
                <a:sym typeface="Arial" panose="020B0604020202020204" pitchFamily="34" charset="0"/>
              </a:rPr>
              <a:t>Satellite Internet</a:t>
            </a:r>
            <a:endParaRPr lang="zh-CN" altLang="en-US" b="1" spc="300">
              <a:solidFill>
                <a:srgbClr val="69A35B"/>
              </a:solidFill>
              <a:ea typeface="微软雅黑" panose="020B0503020204020204" pitchFamily="34" charset="-122"/>
              <a:cs typeface="+mn-ea"/>
              <a:sym typeface="Arial" panose="020B0604020202020204" pitchFamily="34" charset="0"/>
            </a:endParaRPr>
          </a:p>
        </p:txBody>
      </p:sp>
      <p:sp>
        <p:nvSpPr>
          <p:cNvPr id="41" name="文本框 40"/>
          <p:cNvSpPr txBox="1"/>
          <p:nvPr>
            <p:custDataLst>
              <p:tags r:id="rId10"/>
            </p:custDataLst>
          </p:nvPr>
        </p:nvSpPr>
        <p:spPr bwMode="auto">
          <a:xfrm>
            <a:off x="224893" y="4988154"/>
            <a:ext cx="3379474" cy="556115"/>
          </a:xfrm>
          <a:prstGeom prst="rect">
            <a:avLst/>
          </a:prstGeom>
          <a:noFill/>
        </p:spPr>
        <p:txBody>
          <a:bodyPr wrap="square" lIns="89976" tIns="0" rIns="89976" bIns="46787">
            <a:noAutofit/>
          </a:bodyPr>
          <a:lstStyle/>
          <a:p>
            <a:pPr algn="r" fontAlgn="auto">
              <a:lnSpc>
                <a:spcPct val="120000"/>
              </a:lnSpc>
            </a:pPr>
            <a:r>
              <a:rPr lang="en-CA" altLang="zh-CN" sz="1200" spc="150" err="1">
                <a:solidFill>
                  <a:srgbClr val="000000"/>
                </a:solidFill>
                <a:ea typeface="微软雅黑" panose="020B0503020204020204" pitchFamily="34" charset="-122"/>
                <a:sym typeface="Arial" panose="020B0604020202020204" pitchFamily="34" charset="0"/>
              </a:rPr>
              <a:t>mmWave</a:t>
            </a:r>
            <a:r>
              <a:rPr lang="en-CA" altLang="zh-CN" sz="1200" spc="150">
                <a:solidFill>
                  <a:srgbClr val="000000"/>
                </a:solidFill>
                <a:ea typeface="微软雅黑" panose="020B0503020204020204" pitchFamily="34" charset="-122"/>
                <a:sym typeface="Arial" panose="020B0604020202020204" pitchFamily="34" charset="0"/>
              </a:rPr>
              <a:t> </a:t>
            </a:r>
            <a:r>
              <a:rPr lang="en-US" altLang="zh-CN" sz="1200" spc="150">
                <a:solidFill>
                  <a:srgbClr val="000000"/>
                </a:solidFill>
                <a:ea typeface="微软雅黑" panose="020B0503020204020204" pitchFamily="34" charset="-122"/>
                <a:sym typeface="Arial" panose="020B0604020202020204" pitchFamily="34" charset="0"/>
              </a:rPr>
              <a:t>P</a:t>
            </a:r>
            <a:r>
              <a:rPr lang="en-CA" altLang="zh-CN" sz="1200" spc="150">
                <a:solidFill>
                  <a:srgbClr val="000000"/>
                </a:solidFill>
                <a:ea typeface="微软雅黑" panose="020B0503020204020204" pitchFamily="34" charset="-122"/>
                <a:sym typeface="Arial" panose="020B0604020202020204" pitchFamily="34" charset="0"/>
              </a:rPr>
              <a:t>hased Array Antenna</a:t>
            </a:r>
            <a:r>
              <a:rPr lang="zh-CN" altLang="en-US" sz="1200" spc="150">
                <a:solidFill>
                  <a:srgbClr val="000000"/>
                </a:solidFill>
                <a:ea typeface="微软雅黑" panose="020B0503020204020204" pitchFamily="34" charset="-122"/>
                <a:sym typeface="Arial" panose="020B0604020202020204" pitchFamily="34" charset="0"/>
              </a:rPr>
              <a:t> </a:t>
            </a:r>
          </a:p>
          <a:p>
            <a:pPr algn="r" fontAlgn="auto">
              <a:lnSpc>
                <a:spcPct val="120000"/>
              </a:lnSpc>
            </a:pPr>
            <a:r>
              <a:rPr lang="en-CA" altLang="zh-CN" sz="1200" spc="150">
                <a:solidFill>
                  <a:srgbClr val="000000"/>
                </a:solidFill>
                <a:ea typeface="微软雅黑" panose="020B0503020204020204" pitchFamily="34" charset="-122"/>
                <a:sym typeface="Arial" panose="020B0604020202020204" pitchFamily="34" charset="0"/>
              </a:rPr>
              <a:t>Satellite Antenna</a:t>
            </a:r>
          </a:p>
          <a:p>
            <a:pPr algn="r" fontAlgn="auto">
              <a:lnSpc>
                <a:spcPct val="120000"/>
              </a:lnSpc>
            </a:pPr>
            <a:r>
              <a:rPr lang="en-CA" altLang="zh-CN" sz="1200" spc="150">
                <a:solidFill>
                  <a:srgbClr val="000000"/>
                </a:solidFill>
                <a:ea typeface="微软雅黑" panose="020B0503020204020204" pitchFamily="34" charset="-122"/>
                <a:sym typeface="Arial" panose="020B0604020202020204" pitchFamily="34" charset="0"/>
              </a:rPr>
              <a:t>Satellite Internet Device</a:t>
            </a:r>
            <a:r>
              <a:rPr lang="zh-CN" altLang="en-US" sz="1200" spc="150">
                <a:solidFill>
                  <a:srgbClr val="000000"/>
                </a:solidFill>
                <a:ea typeface="微软雅黑" panose="020B0503020204020204" pitchFamily="34" charset="-122"/>
                <a:sym typeface="Arial" panose="020B0604020202020204" pitchFamily="34" charset="0"/>
              </a:rPr>
              <a:t> </a:t>
            </a:r>
          </a:p>
        </p:txBody>
      </p:sp>
      <p:sp>
        <p:nvSpPr>
          <p:cNvPr id="44" name="文本框 43"/>
          <p:cNvSpPr txBox="1"/>
          <p:nvPr>
            <p:custDataLst>
              <p:tags r:id="rId11"/>
            </p:custDataLst>
          </p:nvPr>
        </p:nvSpPr>
        <p:spPr bwMode="auto">
          <a:xfrm>
            <a:off x="7840487" y="4336452"/>
            <a:ext cx="3545463" cy="651901"/>
          </a:xfrm>
          <a:prstGeom prst="rect">
            <a:avLst/>
          </a:prstGeom>
          <a:noFill/>
        </p:spPr>
        <p:txBody>
          <a:bodyPr wrap="square" lIns="89976" tIns="46787" rIns="89976" bIns="0">
            <a:noAutofit/>
          </a:bodyPr>
          <a:lstStyle/>
          <a:p>
            <a:pPr fontAlgn="auto"/>
            <a:r>
              <a:rPr lang="en-CA" altLang="zh-CN" sz="1600" b="1" spc="300">
                <a:solidFill>
                  <a:srgbClr val="9BBB59"/>
                </a:solidFill>
                <a:ea typeface="微软雅黑" panose="020B0503020204020204" pitchFamily="34" charset="-122"/>
                <a:cs typeface="+mn-ea"/>
                <a:sym typeface="Arial" panose="020B0604020202020204" pitchFamily="34" charset="0"/>
              </a:rPr>
              <a:t>Custom Test System For Dedicated Applications</a:t>
            </a:r>
            <a:endParaRPr lang="zh-CN" altLang="en-US" sz="1600" b="1" spc="300">
              <a:solidFill>
                <a:srgbClr val="9BBB59"/>
              </a:solidFill>
              <a:ea typeface="微软雅黑" panose="020B0503020204020204" pitchFamily="34" charset="-122"/>
              <a:cs typeface="+mn-ea"/>
              <a:sym typeface="Arial" panose="020B0604020202020204" pitchFamily="34" charset="0"/>
            </a:endParaRPr>
          </a:p>
        </p:txBody>
      </p:sp>
      <p:sp>
        <p:nvSpPr>
          <p:cNvPr id="45" name="文本框 44"/>
          <p:cNvSpPr txBox="1"/>
          <p:nvPr>
            <p:custDataLst>
              <p:tags r:id="rId12"/>
            </p:custDataLst>
          </p:nvPr>
        </p:nvSpPr>
        <p:spPr bwMode="auto">
          <a:xfrm>
            <a:off x="7940930" y="4993605"/>
            <a:ext cx="3128205" cy="527182"/>
          </a:xfrm>
          <a:prstGeom prst="rect">
            <a:avLst/>
          </a:prstGeom>
          <a:noFill/>
        </p:spPr>
        <p:txBody>
          <a:bodyPr wrap="square" lIns="89976" tIns="0" rIns="89976" bIns="46787">
            <a:normAutofit/>
          </a:bodyPr>
          <a:lstStyle/>
          <a:p>
            <a:pPr fontAlgn="auto">
              <a:lnSpc>
                <a:spcPct val="120000"/>
              </a:lnSpc>
            </a:pPr>
            <a:r>
              <a:rPr lang="en-CA" altLang="zh-CN" sz="1200" spc="150">
                <a:solidFill>
                  <a:srgbClr val="000000"/>
                </a:solidFill>
                <a:ea typeface="微软雅黑" panose="020B0503020204020204" pitchFamily="34" charset="-122"/>
                <a:sym typeface="Arial" panose="020B0604020202020204" pitchFamily="34" charset="0"/>
              </a:rPr>
              <a:t>High Performance </a:t>
            </a:r>
            <a:r>
              <a:rPr lang="en-CA" altLang="zh-CN" sz="1200" spc="150" err="1">
                <a:solidFill>
                  <a:srgbClr val="000000"/>
                </a:solidFill>
                <a:ea typeface="微软雅黑" panose="020B0503020204020204" pitchFamily="34" charset="-122"/>
                <a:sym typeface="Arial" panose="020B0604020202020204" pitchFamily="34" charset="0"/>
              </a:rPr>
              <a:t>mmWave</a:t>
            </a:r>
            <a:r>
              <a:rPr lang="en-CA" altLang="zh-CN" sz="1200" spc="150">
                <a:solidFill>
                  <a:srgbClr val="000000"/>
                </a:solidFill>
                <a:ea typeface="微软雅黑" panose="020B0503020204020204" pitchFamily="34" charset="-122"/>
                <a:sym typeface="Arial" panose="020B0604020202020204" pitchFamily="34" charset="0"/>
              </a:rPr>
              <a:t> CATR Large Spherical Near-field Test</a:t>
            </a:r>
            <a:endParaRPr lang="zh-CN" altLang="en-US" sz="1200" spc="150">
              <a:solidFill>
                <a:srgbClr val="000000"/>
              </a:solidFill>
              <a:ea typeface="微软雅黑" panose="020B0503020204020204" pitchFamily="34" charset="-122"/>
              <a:sym typeface="Arial" panose="020B0604020202020204" pitchFamily="34" charset="0"/>
            </a:endParaRPr>
          </a:p>
        </p:txBody>
      </p:sp>
      <p:sp>
        <p:nvSpPr>
          <p:cNvPr id="46" name="文本框 45"/>
          <p:cNvSpPr txBox="1"/>
          <p:nvPr>
            <p:custDataLst>
              <p:tags r:id="rId13"/>
            </p:custDataLst>
          </p:nvPr>
        </p:nvSpPr>
        <p:spPr bwMode="auto">
          <a:xfrm>
            <a:off x="8112224" y="2628883"/>
            <a:ext cx="2529816" cy="385979"/>
          </a:xfrm>
          <a:prstGeom prst="rect">
            <a:avLst/>
          </a:prstGeom>
          <a:noFill/>
        </p:spPr>
        <p:txBody>
          <a:bodyPr wrap="square" lIns="89976" tIns="46787" rIns="89976" bIns="0">
            <a:normAutofit/>
          </a:bodyPr>
          <a:lstStyle/>
          <a:p>
            <a:pPr fontAlgn="auto">
              <a:lnSpc>
                <a:spcPct val="120000"/>
              </a:lnSpc>
            </a:pPr>
            <a:r>
              <a:rPr lang="en-CA" altLang="zh-CN" b="1" spc="300">
                <a:solidFill>
                  <a:srgbClr val="69A35B"/>
                </a:solidFill>
                <a:ea typeface="微软雅黑" panose="020B0503020204020204" pitchFamily="34" charset="-122"/>
                <a:cs typeface="+mn-ea"/>
                <a:sym typeface="Arial" panose="020B0604020202020204" pitchFamily="34" charset="0"/>
              </a:rPr>
              <a:t>Smart Home</a:t>
            </a:r>
            <a:endParaRPr lang="zh-CN" altLang="en-US" b="1" spc="300">
              <a:solidFill>
                <a:srgbClr val="69A35B"/>
              </a:solidFill>
              <a:ea typeface="微软雅黑" panose="020B0503020204020204" pitchFamily="34" charset="-122"/>
              <a:cs typeface="+mn-ea"/>
              <a:sym typeface="Arial" panose="020B0604020202020204" pitchFamily="34" charset="0"/>
            </a:endParaRPr>
          </a:p>
        </p:txBody>
      </p:sp>
      <p:sp>
        <p:nvSpPr>
          <p:cNvPr id="47" name="文本框 46"/>
          <p:cNvSpPr txBox="1"/>
          <p:nvPr>
            <p:custDataLst>
              <p:tags r:id="rId14"/>
            </p:custDataLst>
          </p:nvPr>
        </p:nvSpPr>
        <p:spPr bwMode="auto">
          <a:xfrm>
            <a:off x="8150410" y="3085259"/>
            <a:ext cx="2531721" cy="556115"/>
          </a:xfrm>
          <a:prstGeom prst="rect">
            <a:avLst/>
          </a:prstGeom>
          <a:noFill/>
        </p:spPr>
        <p:txBody>
          <a:bodyPr wrap="square" lIns="89976" tIns="0" rIns="89976" bIns="46787">
            <a:normAutofit/>
          </a:bodyPr>
          <a:lstStyle/>
          <a:p>
            <a:pPr fontAlgn="auto">
              <a:lnSpc>
                <a:spcPct val="120000"/>
              </a:lnSpc>
            </a:pPr>
            <a:r>
              <a:rPr lang="en-CA" altLang="zh-CN" sz="1200" spc="150">
                <a:solidFill>
                  <a:srgbClr val="000000"/>
                </a:solidFill>
                <a:ea typeface="微软雅黑" panose="020B0503020204020204" pitchFamily="34" charset="-122"/>
                <a:sym typeface="Arial" panose="020B0604020202020204" pitchFamily="34" charset="0"/>
              </a:rPr>
              <a:t>Smart TV, Smart Speaker</a:t>
            </a:r>
            <a:endParaRPr lang="zh-CN" altLang="en-US" sz="1200" spc="150">
              <a:solidFill>
                <a:srgbClr val="000000"/>
              </a:solidFill>
              <a:ea typeface="微软雅黑" panose="020B0503020204020204" pitchFamily="34" charset="-122"/>
              <a:sym typeface="Arial" panose="020B0604020202020204" pitchFamily="34" charset="0"/>
            </a:endParaRPr>
          </a:p>
          <a:p>
            <a:pPr fontAlgn="auto">
              <a:lnSpc>
                <a:spcPct val="120000"/>
              </a:lnSpc>
            </a:pPr>
            <a:r>
              <a:rPr lang="en-US" altLang="zh-CN" sz="1200" spc="150">
                <a:solidFill>
                  <a:srgbClr val="000000"/>
                </a:solidFill>
                <a:ea typeface="微软雅黑" panose="020B0503020204020204" pitchFamily="34" charset="-122"/>
                <a:sym typeface="Arial" panose="020B0604020202020204" pitchFamily="34" charset="0"/>
              </a:rPr>
              <a:t>Indoor MIMO</a:t>
            </a:r>
            <a:r>
              <a:rPr lang="zh-CN" altLang="en-US" sz="1200" spc="150">
                <a:solidFill>
                  <a:srgbClr val="000000"/>
                </a:solidFill>
                <a:ea typeface="微软雅黑" panose="020B0503020204020204" pitchFamily="34" charset="-122"/>
                <a:sym typeface="Arial" panose="020B0604020202020204" pitchFamily="34" charset="0"/>
              </a:rPr>
              <a:t> </a:t>
            </a:r>
            <a:r>
              <a:rPr lang="en-CA" altLang="zh-CN" sz="1200" spc="150">
                <a:solidFill>
                  <a:srgbClr val="000000"/>
                </a:solidFill>
                <a:ea typeface="微软雅黑" panose="020B0503020204020204" pitchFamily="34" charset="-122"/>
                <a:sym typeface="Arial" panose="020B0604020202020204" pitchFamily="34" charset="0"/>
              </a:rPr>
              <a:t>scenario</a:t>
            </a:r>
            <a:endParaRPr lang="zh-CN" altLang="en-US" sz="1200" spc="150">
              <a:solidFill>
                <a:srgbClr val="000000"/>
              </a:solidFill>
              <a:ea typeface="微软雅黑" panose="020B0503020204020204" pitchFamily="34" charset="-122"/>
              <a:sym typeface="Arial" panose="020B0604020202020204" pitchFamily="34" charset="0"/>
            </a:endParaRPr>
          </a:p>
        </p:txBody>
      </p:sp>
      <p:sp>
        <p:nvSpPr>
          <p:cNvPr id="48" name="文本框 47"/>
          <p:cNvSpPr txBox="1"/>
          <p:nvPr>
            <p:custDataLst>
              <p:tags r:id="rId15"/>
            </p:custDataLst>
          </p:nvPr>
        </p:nvSpPr>
        <p:spPr bwMode="auto">
          <a:xfrm>
            <a:off x="6825934" y="1164736"/>
            <a:ext cx="2473316" cy="385979"/>
          </a:xfrm>
          <a:prstGeom prst="rect">
            <a:avLst/>
          </a:prstGeom>
          <a:noFill/>
        </p:spPr>
        <p:txBody>
          <a:bodyPr wrap="square" lIns="89976" tIns="46787" rIns="89976" bIns="0">
            <a:normAutofit/>
          </a:bodyPr>
          <a:lstStyle/>
          <a:p>
            <a:pPr algn="r" fontAlgn="auto">
              <a:lnSpc>
                <a:spcPct val="120000"/>
              </a:lnSpc>
            </a:pPr>
            <a:r>
              <a:rPr lang="en-CA" altLang="zh-CN" b="1" spc="300">
                <a:solidFill>
                  <a:srgbClr val="1F74AD"/>
                </a:solidFill>
                <a:ea typeface="微软雅黑" panose="020B0503020204020204" pitchFamily="34" charset="-122"/>
                <a:cs typeface="+mn-ea"/>
                <a:sym typeface="Arial" panose="020B0604020202020204" pitchFamily="34" charset="0"/>
              </a:rPr>
              <a:t>Wireless UE/BS</a:t>
            </a:r>
            <a:endParaRPr lang="zh-CN" altLang="en-US" b="1" spc="300">
              <a:solidFill>
                <a:srgbClr val="1F74AD"/>
              </a:solidFill>
              <a:ea typeface="微软雅黑" panose="020B0503020204020204" pitchFamily="34" charset="-122"/>
              <a:cs typeface="+mn-ea"/>
              <a:sym typeface="Arial" panose="020B0604020202020204" pitchFamily="34" charset="0"/>
            </a:endParaRPr>
          </a:p>
        </p:txBody>
      </p:sp>
      <p:sp>
        <p:nvSpPr>
          <p:cNvPr id="49" name="文本框 48"/>
          <p:cNvSpPr txBox="1"/>
          <p:nvPr>
            <p:custDataLst>
              <p:tags r:id="rId16"/>
            </p:custDataLst>
          </p:nvPr>
        </p:nvSpPr>
        <p:spPr bwMode="auto">
          <a:xfrm>
            <a:off x="6303954" y="1540929"/>
            <a:ext cx="2995296" cy="556034"/>
          </a:xfrm>
          <a:prstGeom prst="rect">
            <a:avLst/>
          </a:prstGeom>
          <a:noFill/>
        </p:spPr>
        <p:txBody>
          <a:bodyPr wrap="square" lIns="89976" tIns="0" rIns="89976" bIns="46787">
            <a:normAutofit fontScale="92500"/>
          </a:bodyPr>
          <a:lstStyle/>
          <a:p>
            <a:pPr algn="r" fontAlgn="auto">
              <a:lnSpc>
                <a:spcPct val="120000"/>
              </a:lnSpc>
            </a:pPr>
            <a:r>
              <a:rPr lang="en-CA" altLang="zh-CN" sz="1200" spc="150">
                <a:solidFill>
                  <a:srgbClr val="000000"/>
                </a:solidFill>
                <a:ea typeface="微软雅黑" panose="020B0503020204020204" pitchFamily="34" charset="-122"/>
                <a:sym typeface="Arial" panose="020B0604020202020204" pitchFamily="34" charset="0"/>
              </a:rPr>
              <a:t>Certification, R&amp;D, Manufacturing</a:t>
            </a:r>
            <a:endParaRPr lang="zh-CN" altLang="en-US" sz="1200" spc="150">
              <a:solidFill>
                <a:srgbClr val="000000"/>
              </a:solidFill>
              <a:ea typeface="微软雅黑" panose="020B0503020204020204" pitchFamily="34" charset="-122"/>
              <a:sym typeface="Arial" panose="020B0604020202020204" pitchFamily="34" charset="0"/>
            </a:endParaRPr>
          </a:p>
          <a:p>
            <a:pPr algn="r" fontAlgn="auto">
              <a:lnSpc>
                <a:spcPct val="120000"/>
              </a:lnSpc>
            </a:pPr>
            <a:r>
              <a:rPr lang="en-US" altLang="zh-CN" sz="1200" spc="150">
                <a:solidFill>
                  <a:srgbClr val="000000"/>
                </a:solidFill>
                <a:ea typeface="微软雅黑" panose="020B0503020204020204" pitchFamily="34" charset="-122"/>
                <a:sym typeface="Arial" panose="020B0604020202020204" pitchFamily="34" charset="0"/>
              </a:rPr>
              <a:t>5G</a:t>
            </a:r>
            <a:r>
              <a:rPr lang="zh-CN" altLang="en-US" sz="1200" spc="150">
                <a:solidFill>
                  <a:srgbClr val="000000"/>
                </a:solidFill>
                <a:ea typeface="微软雅黑" panose="020B0503020204020204" pitchFamily="34" charset="-122"/>
                <a:sym typeface="Arial" panose="020B0604020202020204" pitchFamily="34" charset="0"/>
              </a:rPr>
              <a:t> </a:t>
            </a:r>
            <a:r>
              <a:rPr lang="en-CA" altLang="zh-CN" sz="1200" spc="150" err="1">
                <a:solidFill>
                  <a:srgbClr val="000000"/>
                </a:solidFill>
                <a:ea typeface="微软雅黑" panose="020B0503020204020204" pitchFamily="34" charset="-122"/>
                <a:sym typeface="Arial" panose="020B0604020202020204" pitchFamily="34" charset="0"/>
              </a:rPr>
              <a:t>mmWave</a:t>
            </a:r>
            <a:r>
              <a:rPr lang="zh-CN" altLang="en-US" sz="1200" spc="150">
                <a:solidFill>
                  <a:srgbClr val="000000"/>
                </a:solidFill>
                <a:ea typeface="微软雅黑" panose="020B0503020204020204" pitchFamily="34" charset="-122"/>
                <a:sym typeface="Arial" panose="020B0604020202020204" pitchFamily="34" charset="0"/>
              </a:rPr>
              <a:t> </a:t>
            </a:r>
            <a:r>
              <a:rPr lang="en-CA" altLang="zh-CN" sz="1200" spc="150">
                <a:solidFill>
                  <a:srgbClr val="000000"/>
                </a:solidFill>
                <a:ea typeface="微软雅黑" panose="020B0503020204020204" pitchFamily="34" charset="-122"/>
                <a:sym typeface="Arial" panose="020B0604020202020204" pitchFamily="34" charset="0"/>
              </a:rPr>
              <a:t>&amp;</a:t>
            </a:r>
            <a:r>
              <a:rPr lang="en-US" altLang="zh-CN" sz="1200" spc="150">
                <a:solidFill>
                  <a:srgbClr val="000000"/>
                </a:solidFill>
                <a:ea typeface="微软雅黑" panose="020B0503020204020204" pitchFamily="34" charset="-122"/>
                <a:sym typeface="Arial" panose="020B0604020202020204" pitchFamily="34" charset="0"/>
              </a:rPr>
              <a:t>Sub6GHz</a:t>
            </a:r>
          </a:p>
        </p:txBody>
      </p:sp>
      <p:pic>
        <p:nvPicPr>
          <p:cNvPr id="7" name="图片 6" descr="&amp;pky8668185828&amp;2&amp;"/>
          <p:cNvPicPr>
            <a:picLocks noChangeAspect="1"/>
          </p:cNvPicPr>
          <p:nvPr/>
        </p:nvPicPr>
        <p:blipFill>
          <a:blip r:embed="rId19"/>
          <a:srcRect/>
          <a:stretch>
            <a:fillRect/>
          </a:stretch>
        </p:blipFill>
        <p:spPr>
          <a:xfrm>
            <a:off x="4430714" y="3021965"/>
            <a:ext cx="827405" cy="621030"/>
          </a:xfrm>
          <a:prstGeom prst="rect">
            <a:avLst/>
          </a:prstGeom>
        </p:spPr>
      </p:pic>
      <p:pic>
        <p:nvPicPr>
          <p:cNvPr id="9" name="图片 8" descr="卫星"/>
          <p:cNvPicPr>
            <a:picLocks noChangeAspect="1"/>
          </p:cNvPicPr>
          <p:nvPr/>
        </p:nvPicPr>
        <p:blipFill>
          <a:blip r:embed="rId20"/>
          <a:stretch>
            <a:fillRect/>
          </a:stretch>
        </p:blipFill>
        <p:spPr>
          <a:xfrm>
            <a:off x="4990148" y="4336415"/>
            <a:ext cx="697230" cy="697230"/>
          </a:xfrm>
          <a:prstGeom prst="rect">
            <a:avLst/>
          </a:prstGeom>
        </p:spPr>
      </p:pic>
      <p:pic>
        <p:nvPicPr>
          <p:cNvPr id="16" name="图片 15" descr="5G"/>
          <p:cNvPicPr>
            <a:picLocks noChangeAspect="1"/>
          </p:cNvPicPr>
          <p:nvPr/>
        </p:nvPicPr>
        <p:blipFill>
          <a:blip r:embed="rId21"/>
          <a:stretch>
            <a:fillRect/>
          </a:stretch>
        </p:blipFill>
        <p:spPr>
          <a:xfrm>
            <a:off x="5611179" y="2123440"/>
            <a:ext cx="969645" cy="546100"/>
          </a:xfrm>
          <a:prstGeom prst="rect">
            <a:avLst/>
          </a:prstGeom>
        </p:spPr>
      </p:pic>
      <p:pic>
        <p:nvPicPr>
          <p:cNvPr id="17" name="图片 16" descr="WPS图片-修改尺寸"/>
          <p:cNvPicPr>
            <a:picLocks noChangeAspect="1"/>
          </p:cNvPicPr>
          <p:nvPr/>
        </p:nvPicPr>
        <p:blipFill>
          <a:blip r:embed="rId22"/>
          <a:stretch>
            <a:fillRect/>
          </a:stretch>
        </p:blipFill>
        <p:spPr>
          <a:xfrm>
            <a:off x="6825934" y="3021965"/>
            <a:ext cx="929005" cy="623570"/>
          </a:xfrm>
          <a:prstGeom prst="rect">
            <a:avLst/>
          </a:prstGeom>
        </p:spPr>
      </p:pic>
      <p:sp>
        <p:nvSpPr>
          <p:cNvPr id="4" name="Title 3">
            <a:extLst>
              <a:ext uri="{FF2B5EF4-FFF2-40B4-BE49-F238E27FC236}">
                <a16:creationId xmlns:a16="http://schemas.microsoft.com/office/drawing/2014/main" id="{21DC362A-4D9A-4C4D-9D66-CF1FB820E36F}"/>
              </a:ext>
            </a:extLst>
          </p:cNvPr>
          <p:cNvSpPr>
            <a:spLocks noGrp="1"/>
          </p:cNvSpPr>
          <p:nvPr>
            <p:ph type="title"/>
          </p:nvPr>
        </p:nvSpPr>
        <p:spPr>
          <a:xfrm>
            <a:off x="342473" y="164387"/>
            <a:ext cx="8319160" cy="780836"/>
          </a:xfrm>
        </p:spPr>
        <p:txBody>
          <a:bodyPr>
            <a:normAutofit/>
          </a:bodyPr>
          <a:lstStyle/>
          <a:p>
            <a:r>
              <a:rPr lang="en-US"/>
              <a:t>Focus on Wireless OTA Testing</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3" name="Picture 4"/>
          <p:cNvPicPr>
            <a:picLocks noChangeAspect="1"/>
          </p:cNvPicPr>
          <p:nvPr/>
        </p:nvPicPr>
        <p:blipFill rotWithShape="1">
          <a:blip r:embed="rId3"/>
          <a:srcRect l="12251" t="10352" r="5561" b="10331"/>
          <a:stretch>
            <a:fillRect/>
          </a:stretch>
        </p:blipFill>
        <p:spPr>
          <a:xfrm>
            <a:off x="6441955" y="1214421"/>
            <a:ext cx="2701221" cy="2310163"/>
          </a:xfrm>
          <a:prstGeom prst="rect">
            <a:avLst/>
          </a:prstGeom>
          <a:ln>
            <a:noFill/>
          </a:ln>
          <a:effectLst>
            <a:outerShdw blurRad="292100" dist="139700" dir="2700000" algn="tl" rotWithShape="0">
              <a:srgbClr val="333333">
                <a:alpha val="65000"/>
              </a:srgbClr>
            </a:outerShdw>
          </a:effectLst>
        </p:spPr>
      </p:pic>
      <p:pic>
        <p:nvPicPr>
          <p:cNvPr id="2097184" name="图片 3"/>
          <p:cNvPicPr>
            <a:picLocks noChangeAspect="1"/>
          </p:cNvPicPr>
          <p:nvPr/>
        </p:nvPicPr>
        <p:blipFill>
          <a:blip r:embed="rId4"/>
          <a:stretch>
            <a:fillRect/>
          </a:stretch>
        </p:blipFill>
        <p:spPr>
          <a:xfrm>
            <a:off x="9472971" y="1214421"/>
            <a:ext cx="2355316" cy="2342442"/>
          </a:xfrm>
          <a:prstGeom prst="rect">
            <a:avLst/>
          </a:prstGeom>
        </p:spPr>
      </p:pic>
      <p:graphicFrame>
        <p:nvGraphicFramePr>
          <p:cNvPr id="4194311" name="对象 6"/>
          <p:cNvGraphicFramePr/>
          <p:nvPr/>
        </p:nvGraphicFramePr>
        <p:xfrm>
          <a:off x="9472971" y="3806470"/>
          <a:ext cx="2701221" cy="2273978"/>
        </p:xfrm>
        <a:graphic>
          <a:graphicData uri="http://schemas.openxmlformats.org/presentationml/2006/ole">
            <mc:AlternateContent xmlns:mc="http://schemas.openxmlformats.org/markup-compatibility/2006">
              <mc:Choice xmlns:v="urn:schemas-microsoft-com:vml" Requires="v">
                <p:oleObj r:id="rId5" imgW="8542020" imgH="6545580" progId="Paint.Picture">
                  <p:embed/>
                </p:oleObj>
              </mc:Choice>
              <mc:Fallback>
                <p:oleObj r:id="rId5" imgW="8542020" imgH="6545580" progId="Paint.Picture">
                  <p:embed/>
                  <p:pic>
                    <p:nvPicPr>
                      <p:cNvPr id="4194311" name="对象 6"/>
                      <p:cNvPicPr/>
                      <p:nvPr/>
                    </p:nvPicPr>
                    <p:blipFill>
                      <a:blip r:embed="rId6"/>
                      <a:stretch>
                        <a:fillRect/>
                      </a:stretch>
                    </p:blipFill>
                    <p:spPr>
                      <a:xfrm>
                        <a:off x="9472971" y="3806470"/>
                        <a:ext cx="2701221" cy="227397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6A18A597-4FAF-4467-B1B5-05E5867E6BCB}"/>
              </a:ext>
            </a:extLst>
          </p:cNvPr>
          <p:cNvPicPr>
            <a:picLocks noChangeAspect="1"/>
          </p:cNvPicPr>
          <p:nvPr/>
        </p:nvPicPr>
        <p:blipFill>
          <a:blip r:embed="rId7"/>
          <a:stretch>
            <a:fillRect/>
          </a:stretch>
        </p:blipFill>
        <p:spPr>
          <a:xfrm>
            <a:off x="6292197" y="3705488"/>
            <a:ext cx="3000736" cy="2475943"/>
          </a:xfrm>
          <a:prstGeom prst="rect">
            <a:avLst/>
          </a:prstGeom>
        </p:spPr>
      </p:pic>
      <p:sp>
        <p:nvSpPr>
          <p:cNvPr id="9" name="任意多边形 40">
            <a:extLst>
              <a:ext uri="{FF2B5EF4-FFF2-40B4-BE49-F238E27FC236}">
                <a16:creationId xmlns:a16="http://schemas.microsoft.com/office/drawing/2014/main" id="{FE1307AC-EAA7-40D5-93E3-62EAAF722D45}"/>
              </a:ext>
            </a:extLst>
          </p:cNvPr>
          <p:cNvSpPr/>
          <p:nvPr/>
        </p:nvSpPr>
        <p:spPr>
          <a:xfrm>
            <a:off x="363713" y="1822787"/>
            <a:ext cx="6037611" cy="3403594"/>
          </a:xfrm>
          <a:custGeom>
            <a:avLst/>
            <a:gdLst>
              <a:gd name="connsiteX0" fmla="*/ 0 w 4174095"/>
              <a:gd name="connsiteY0" fmla="*/ 49956 h 499559"/>
              <a:gd name="connsiteX1" fmla="*/ 49956 w 4174095"/>
              <a:gd name="connsiteY1" fmla="*/ 0 h 499559"/>
              <a:gd name="connsiteX2" fmla="*/ 4124139 w 4174095"/>
              <a:gd name="connsiteY2" fmla="*/ 0 h 499559"/>
              <a:gd name="connsiteX3" fmla="*/ 4174095 w 4174095"/>
              <a:gd name="connsiteY3" fmla="*/ 49956 h 499559"/>
              <a:gd name="connsiteX4" fmla="*/ 4174095 w 4174095"/>
              <a:gd name="connsiteY4" fmla="*/ 449603 h 499559"/>
              <a:gd name="connsiteX5" fmla="*/ 4124139 w 4174095"/>
              <a:gd name="connsiteY5" fmla="*/ 499559 h 499559"/>
              <a:gd name="connsiteX6" fmla="*/ 49956 w 4174095"/>
              <a:gd name="connsiteY6" fmla="*/ 499559 h 499559"/>
              <a:gd name="connsiteX7" fmla="*/ 0 w 4174095"/>
              <a:gd name="connsiteY7" fmla="*/ 449603 h 499559"/>
              <a:gd name="connsiteX8" fmla="*/ 0 w 4174095"/>
              <a:gd name="connsiteY8" fmla="*/ 49956 h 49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095" h="499559">
                <a:moveTo>
                  <a:pt x="0" y="49956"/>
                </a:moveTo>
                <a:cubicBezTo>
                  <a:pt x="0" y="22366"/>
                  <a:pt x="22366" y="0"/>
                  <a:pt x="49956" y="0"/>
                </a:cubicBezTo>
                <a:lnTo>
                  <a:pt x="4124139" y="0"/>
                </a:lnTo>
                <a:cubicBezTo>
                  <a:pt x="4151729" y="0"/>
                  <a:pt x="4174095" y="22366"/>
                  <a:pt x="4174095" y="49956"/>
                </a:cubicBezTo>
                <a:lnTo>
                  <a:pt x="4174095" y="449603"/>
                </a:lnTo>
                <a:cubicBezTo>
                  <a:pt x="4174095" y="477193"/>
                  <a:pt x="4151729" y="499559"/>
                  <a:pt x="4124139" y="499559"/>
                </a:cubicBezTo>
                <a:lnTo>
                  <a:pt x="49956" y="499559"/>
                </a:lnTo>
                <a:cubicBezTo>
                  <a:pt x="22366" y="499559"/>
                  <a:pt x="0" y="477193"/>
                  <a:pt x="0" y="449603"/>
                </a:cubicBezTo>
                <a:lnTo>
                  <a:pt x="0" y="49956"/>
                </a:lnTo>
                <a:close/>
              </a:path>
            </a:pathLst>
          </a:custGeom>
          <a:noFill/>
          <a:ln>
            <a:noFill/>
          </a:ln>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65432" tIns="52732" rIns="65432" bIns="52732" numCol="1" spcCol="1270" anchor="t" anchorCtr="0">
            <a:noAutofit/>
          </a:bodyPr>
          <a:lstStyle/>
          <a:p>
            <a:pPr marL="285750" indent="-285750">
              <a:buFont typeface="Wingdings" panose="05000000000000000000" pitchFamily="2" charset="2"/>
              <a:buChar char="§"/>
            </a:pPr>
            <a:r>
              <a:rPr lang="en-US" sz="2000">
                <a:solidFill>
                  <a:schemeClr val="tx2"/>
                </a:solidFill>
              </a:rPr>
              <a:t>Full coverage: UE, base station, wearables etc.</a:t>
            </a:r>
          </a:p>
          <a:p>
            <a:pPr marL="285750" indent="-285750">
              <a:buFont typeface="Wingdings" panose="05000000000000000000" pitchFamily="2" charset="2"/>
              <a:buChar char="§"/>
            </a:pPr>
            <a:endParaRPr lang="en-US" sz="2000">
              <a:solidFill>
                <a:schemeClr val="tx2"/>
              </a:solidFill>
            </a:endParaRPr>
          </a:p>
          <a:p>
            <a:pPr marL="285750" indent="-285750">
              <a:buFont typeface="Wingdings" panose="05000000000000000000" pitchFamily="2" charset="2"/>
              <a:buChar char="§"/>
            </a:pPr>
            <a:r>
              <a:rPr lang="en-US" sz="2000">
                <a:solidFill>
                  <a:schemeClr val="tx2"/>
                </a:solidFill>
              </a:rPr>
              <a:t>Wide applications: R&amp;D, conformance, pre-conformance test, manufacturing test</a:t>
            </a:r>
          </a:p>
          <a:p>
            <a:pPr marL="285750" indent="-285750">
              <a:buFont typeface="Wingdings" panose="05000000000000000000" pitchFamily="2" charset="2"/>
              <a:buChar char="§"/>
            </a:pPr>
            <a:endParaRPr lang="en-US" sz="2000">
              <a:solidFill>
                <a:schemeClr val="tx2"/>
              </a:solidFill>
            </a:endParaRPr>
          </a:p>
          <a:p>
            <a:pPr marL="285750" indent="-285750">
              <a:buFont typeface="Wingdings" panose="05000000000000000000" pitchFamily="2" charset="2"/>
              <a:buChar char="§"/>
            </a:pPr>
            <a:r>
              <a:rPr lang="en-US" sz="2000">
                <a:solidFill>
                  <a:schemeClr val="tx2"/>
                </a:solidFill>
              </a:rPr>
              <a:t>For Antenna test/ SISO &amp; MIMO OTA test</a:t>
            </a:r>
          </a:p>
          <a:p>
            <a:pPr marL="285750" indent="-285750">
              <a:buFont typeface="Wingdings" panose="05000000000000000000" pitchFamily="2" charset="2"/>
              <a:buChar char="§"/>
            </a:pPr>
            <a:endParaRPr lang="en-US" sz="2000">
              <a:solidFill>
                <a:schemeClr val="tx2"/>
              </a:solidFill>
            </a:endParaRPr>
          </a:p>
          <a:p>
            <a:pPr marL="285750" indent="-285750">
              <a:buFont typeface="Wingdings" panose="05000000000000000000" pitchFamily="2" charset="2"/>
              <a:buChar char="§"/>
            </a:pPr>
            <a:r>
              <a:rPr lang="en-US" sz="2000">
                <a:solidFill>
                  <a:schemeClr val="tx2"/>
                </a:solidFill>
              </a:rPr>
              <a:t>Different types: MPAC/CATR/Reverberance</a:t>
            </a:r>
          </a:p>
          <a:p>
            <a:endParaRPr lang="en-US" sz="1600">
              <a:solidFill>
                <a:schemeClr val="tx1"/>
              </a:solidFill>
            </a:endParaRPr>
          </a:p>
          <a:p>
            <a:endParaRPr lang="en-US" sz="1600">
              <a:solidFill>
                <a:schemeClr val="tx1"/>
              </a:solidFill>
            </a:endParaRPr>
          </a:p>
          <a:p>
            <a:endParaRPr lang="en-US" sz="1600">
              <a:solidFill>
                <a:schemeClr val="tx1"/>
              </a:solidFill>
            </a:endParaRPr>
          </a:p>
        </p:txBody>
      </p:sp>
      <p:sp>
        <p:nvSpPr>
          <p:cNvPr id="5" name="Title 4">
            <a:extLst>
              <a:ext uri="{FF2B5EF4-FFF2-40B4-BE49-F238E27FC236}">
                <a16:creationId xmlns:a16="http://schemas.microsoft.com/office/drawing/2014/main" id="{2A9B481A-6016-4DAE-95B3-B0C9A604D97F}"/>
              </a:ext>
            </a:extLst>
          </p:cNvPr>
          <p:cNvSpPr>
            <a:spLocks noGrp="1"/>
          </p:cNvSpPr>
          <p:nvPr>
            <p:ph type="title"/>
          </p:nvPr>
        </p:nvSpPr>
        <p:spPr/>
        <p:txBody>
          <a:bodyPr>
            <a:normAutofit/>
          </a:bodyPr>
          <a:lstStyle/>
          <a:p>
            <a:r>
              <a:rPr lang="en-US" dirty="0"/>
              <a:t>5G OTA Testing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6AE0907-AFC0-4BBF-9DB1-F7BEE467B7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FEAFC74-149F-9C4E-B603-4F7E5EDA24FC}"/>
              </a:ext>
            </a:extLst>
          </p:cNvPr>
          <p:cNvSpPr>
            <a:spLocks noGrp="1"/>
          </p:cNvSpPr>
          <p:nvPr>
            <p:ph type="title" idx="4294967295"/>
          </p:nvPr>
        </p:nvSpPr>
        <p:spPr>
          <a:xfrm>
            <a:off x="342472" y="164387"/>
            <a:ext cx="11689107" cy="780836"/>
          </a:xfrm>
          <a:prstGeom prst="rect">
            <a:avLst/>
          </a:prstGeom>
        </p:spPr>
        <p:txBody>
          <a:bodyPr/>
          <a:lstStyle/>
          <a:p>
            <a:r>
              <a:rPr lang="en-US"/>
              <a:t> </a:t>
            </a:r>
          </a:p>
        </p:txBody>
      </p:sp>
      <p:pic>
        <p:nvPicPr>
          <p:cNvPr id="6" name="Picture 5" descr="A picture containing text, road, van&#10;&#10;Description automatically generated">
            <a:extLst>
              <a:ext uri="{FF2B5EF4-FFF2-40B4-BE49-F238E27FC236}">
                <a16:creationId xmlns:a16="http://schemas.microsoft.com/office/drawing/2014/main" id="{99C74EF4-3C23-4B56-9251-2036CE24119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4790" b="1444"/>
          <a:stretch/>
        </p:blipFill>
        <p:spPr>
          <a:xfrm>
            <a:off x="0" y="0"/>
            <a:ext cx="12192001" cy="6858000"/>
          </a:xfrm>
          <a:prstGeom prst="rect">
            <a:avLst/>
          </a:prstGeom>
        </p:spPr>
      </p:pic>
    </p:spTree>
    <p:extLst>
      <p:ext uri="{BB962C8B-B14F-4D97-AF65-F5344CB8AC3E}">
        <p14:creationId xmlns:p14="http://schemas.microsoft.com/office/powerpoint/2010/main" val="2372238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A12BAED-816C-45B9-9B74-80AC5D8D62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23BC8C83-D53D-4AE5-B895-C2164704718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04AA7AA-E065-4029-8DFC-E18FB7BCFDED}"/>
              </a:ext>
            </a:extLst>
          </p:cNvPr>
          <p:cNvSpPr>
            <a:spLocks noGrp="1"/>
          </p:cNvSpPr>
          <p:nvPr>
            <p:ph type="title"/>
          </p:nvPr>
        </p:nvSpPr>
        <p:spPr>
          <a:prstGeom prst="rect">
            <a:avLst/>
          </a:prstGeom>
        </p:spPr>
        <p:txBody>
          <a:bodyPr>
            <a:normAutofit/>
          </a:bodyPr>
          <a:lstStyle/>
          <a:p>
            <a:r>
              <a:rPr lang="en-US"/>
              <a:t>Why Full Vehicle OTA Measurements is Critical?</a:t>
            </a:r>
          </a:p>
        </p:txBody>
      </p:sp>
      <p:grpSp>
        <p:nvGrpSpPr>
          <p:cNvPr id="2" name="Group 1">
            <a:extLst>
              <a:ext uri="{FF2B5EF4-FFF2-40B4-BE49-F238E27FC236}">
                <a16:creationId xmlns:a16="http://schemas.microsoft.com/office/drawing/2014/main" id="{373F2152-A14D-411F-9C5D-4D9B3EFAFFA9}"/>
              </a:ext>
            </a:extLst>
          </p:cNvPr>
          <p:cNvGrpSpPr/>
          <p:nvPr/>
        </p:nvGrpSpPr>
        <p:grpSpPr>
          <a:xfrm>
            <a:off x="73974" y="1417320"/>
            <a:ext cx="5854417" cy="2139696"/>
            <a:chOff x="73974" y="1417320"/>
            <a:chExt cx="5854417" cy="2139696"/>
          </a:xfrm>
        </p:grpSpPr>
        <p:sp>
          <p:nvSpPr>
            <p:cNvPr id="4" name="Shape">
              <a:extLst>
                <a:ext uri="{FF2B5EF4-FFF2-40B4-BE49-F238E27FC236}">
                  <a16:creationId xmlns:a16="http://schemas.microsoft.com/office/drawing/2014/main" id="{D86E82FB-D882-4930-B65D-696AB31385BF}"/>
                </a:ext>
              </a:extLst>
            </p:cNvPr>
            <p:cNvSpPr/>
            <p:nvPr/>
          </p:nvSpPr>
          <p:spPr>
            <a:xfrm>
              <a:off x="1943223" y="1417320"/>
              <a:ext cx="3985168" cy="2139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8535" y="0"/>
                  </a:lnTo>
                  <a:lnTo>
                    <a:pt x="18535" y="13885"/>
                  </a:lnTo>
                  <a:lnTo>
                    <a:pt x="16763" y="13885"/>
                  </a:lnTo>
                  <a:lnTo>
                    <a:pt x="16763" y="1630"/>
                  </a:lnTo>
                  <a:lnTo>
                    <a:pt x="15194" y="1630"/>
                  </a:lnTo>
                  <a:cubicBezTo>
                    <a:pt x="15194" y="1630"/>
                    <a:pt x="15194" y="801"/>
                    <a:pt x="15194" y="0"/>
                  </a:cubicBezTo>
                  <a:lnTo>
                    <a:pt x="0" y="0"/>
                  </a:lnTo>
                  <a:close/>
                </a:path>
              </a:pathLst>
            </a:custGeom>
            <a:solidFill>
              <a:srgbClr val="FBB21F">
                <a:alpha val="90000"/>
              </a:srgb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a:latin typeface="Roboto" panose="02000000000000000000" pitchFamily="2" charset="0"/>
                <a:ea typeface="Roboto" panose="02000000000000000000" pitchFamily="2" charset="0"/>
                <a:cs typeface="Roboto" panose="02000000000000000000" pitchFamily="2" charset="0"/>
              </a:endParaRPr>
            </a:p>
          </p:txBody>
        </p:sp>
        <p:sp>
          <p:nvSpPr>
            <p:cNvPr id="5" name="INSERT TITLE">
              <a:extLst>
                <a:ext uri="{FF2B5EF4-FFF2-40B4-BE49-F238E27FC236}">
                  <a16:creationId xmlns:a16="http://schemas.microsoft.com/office/drawing/2014/main" id="{7C184BCC-7BDD-4F8B-A960-274DCDA1D28E}"/>
                </a:ext>
              </a:extLst>
            </p:cNvPr>
            <p:cNvSpPr txBox="1"/>
            <p:nvPr/>
          </p:nvSpPr>
          <p:spPr>
            <a:xfrm>
              <a:off x="1938982" y="2100736"/>
              <a:ext cx="3108814" cy="601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800" b="1"/>
                <a:t>Multiple antennas on car</a:t>
              </a:r>
            </a:p>
          </p:txBody>
        </p:sp>
        <p:sp>
          <p:nvSpPr>
            <p:cNvPr id="70" name="Rectangle 69">
              <a:extLst>
                <a:ext uri="{FF2B5EF4-FFF2-40B4-BE49-F238E27FC236}">
                  <a16:creationId xmlns:a16="http://schemas.microsoft.com/office/drawing/2014/main" id="{BDF86D57-AF32-4031-97D8-41806C761FD8}"/>
                </a:ext>
              </a:extLst>
            </p:cNvPr>
            <p:cNvSpPr/>
            <p:nvPr/>
          </p:nvSpPr>
          <p:spPr>
            <a:xfrm>
              <a:off x="73974" y="1417320"/>
              <a:ext cx="1827180" cy="2139696"/>
            </a:xfrm>
            <a:prstGeom prst="rect">
              <a:avLst/>
            </a:prstGeom>
            <a:solidFill>
              <a:srgbClr val="FBB21F">
                <a:alpha val="90000"/>
              </a:srgbClr>
            </a:solidFill>
            <a:ln w="12700">
              <a:miter lim="400000"/>
            </a:ln>
            <a:effectLst>
              <a:outerShdw blurRad="50800" dist="38100" dir="2700000" algn="tl" rotWithShape="0">
                <a:prstClr val="black">
                  <a:alpha val="40000"/>
                </a:prstClr>
              </a:outerShdw>
            </a:effectLst>
          </p:spPr>
          <p:txBody>
            <a:bodyPr lIns="50800" tIns="50800" rIns="50800" bIns="50800" anchor="ctr"/>
            <a:lstStyle/>
            <a:p>
              <a:pPr algn="ctr" defTabSz="825500" hangingPunct="0"/>
              <a:endParaRPr kumimoji="0" lang="en-US" sz="3200">
                <a:solidFill>
                  <a:srgbClr val="FFFFFF"/>
                </a:solidFill>
                <a:latin typeface="Roboto" panose="02000000000000000000" pitchFamily="2" charset="0"/>
              </a:endParaRPr>
            </a:p>
          </p:txBody>
        </p:sp>
        <p:pic>
          <p:nvPicPr>
            <p:cNvPr id="12" name="图片 62">
              <a:extLst>
                <a:ext uri="{FF2B5EF4-FFF2-40B4-BE49-F238E27FC236}">
                  <a16:creationId xmlns:a16="http://schemas.microsoft.com/office/drawing/2014/main" id="{7A0E5C51-ADBA-43A0-9CD5-630350CFC235}"/>
                </a:ext>
              </a:extLst>
            </p:cNvPr>
            <p:cNvPicPr>
              <a:picLocks noChangeAspect="1"/>
            </p:cNvPicPr>
            <p:nvPr/>
          </p:nvPicPr>
          <p:blipFill rotWithShape="1">
            <a:blip r:embed="rId3">
              <a:clrChange>
                <a:clrFrom>
                  <a:srgbClr val="FFFFFF"/>
                </a:clrFrom>
                <a:clrTo>
                  <a:srgbClr val="FFFFFF">
                    <a:alpha val="0"/>
                  </a:srgbClr>
                </a:clrTo>
              </a:clrChange>
            </a:blip>
            <a:srcRect l="4023"/>
            <a:stretch/>
          </p:blipFill>
          <p:spPr>
            <a:xfrm rot="11864547">
              <a:off x="156645" y="1816677"/>
              <a:ext cx="593961" cy="714870"/>
            </a:xfrm>
            <a:prstGeom prst="rect">
              <a:avLst/>
            </a:prstGeom>
            <a:ln>
              <a:noFill/>
            </a:ln>
            <a:effectLst>
              <a:outerShdw blurRad="292100" dist="139700" dir="2700000" algn="tl" rotWithShape="0">
                <a:srgbClr val="333333">
                  <a:alpha val="65000"/>
                </a:srgbClr>
              </a:outerShdw>
            </a:effectLst>
          </p:spPr>
        </p:pic>
        <p:grpSp>
          <p:nvGrpSpPr>
            <p:cNvPr id="13" name="组合 63">
              <a:extLst>
                <a:ext uri="{FF2B5EF4-FFF2-40B4-BE49-F238E27FC236}">
                  <a16:creationId xmlns:a16="http://schemas.microsoft.com/office/drawing/2014/main" id="{005D6422-8E40-477E-833F-F8C6D187ACDB}"/>
                </a:ext>
              </a:extLst>
            </p:cNvPr>
            <p:cNvGrpSpPr/>
            <p:nvPr/>
          </p:nvGrpSpPr>
          <p:grpSpPr>
            <a:xfrm>
              <a:off x="1047489" y="1758523"/>
              <a:ext cx="808823" cy="1227151"/>
              <a:chOff x="748460" y="2172621"/>
              <a:chExt cx="2717049" cy="4122324"/>
            </a:xfrm>
          </p:grpSpPr>
          <p:pic>
            <p:nvPicPr>
              <p:cNvPr id="14" name="图片 64">
                <a:extLst>
                  <a:ext uri="{FF2B5EF4-FFF2-40B4-BE49-F238E27FC236}">
                    <a16:creationId xmlns:a16="http://schemas.microsoft.com/office/drawing/2014/main" id="{D4F8856A-6D3D-42CB-BF16-864C7F24DB59}"/>
                  </a:ext>
                </a:extLst>
              </p:cNvPr>
              <p:cNvPicPr>
                <a:picLocks noChangeAspect="1"/>
              </p:cNvPicPr>
              <p:nvPr/>
            </p:nvPicPr>
            <p:blipFill rotWithShape="1">
              <a:blip r:embed="rId4">
                <a:clrChange>
                  <a:clrFrom>
                    <a:srgbClr val="FFFFFF"/>
                  </a:clrFrom>
                  <a:clrTo>
                    <a:srgbClr val="FFFFFF">
                      <a:alpha val="0"/>
                    </a:srgbClr>
                  </a:clrTo>
                </a:clrChange>
              </a:blip>
              <a:srcRect t="4127"/>
              <a:stretch/>
            </p:blipFill>
            <p:spPr>
              <a:xfrm>
                <a:off x="748460" y="2172621"/>
                <a:ext cx="2635276" cy="2438385"/>
              </a:xfrm>
              <a:prstGeom prst="rect">
                <a:avLst/>
              </a:prstGeom>
              <a:ln>
                <a:noFill/>
              </a:ln>
              <a:effectLst>
                <a:outerShdw blurRad="292100" dist="139700" dir="2700000" algn="tl" rotWithShape="0">
                  <a:srgbClr val="333333">
                    <a:alpha val="65000"/>
                  </a:srgbClr>
                </a:outerShdw>
              </a:effectLst>
            </p:spPr>
          </p:pic>
          <p:pic>
            <p:nvPicPr>
              <p:cNvPr id="15" name="图片 65">
                <a:extLst>
                  <a:ext uri="{FF2B5EF4-FFF2-40B4-BE49-F238E27FC236}">
                    <a16:creationId xmlns:a16="http://schemas.microsoft.com/office/drawing/2014/main" id="{E6572B99-EB1D-4BA4-AD63-ED68EE47A02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22823" y="4601630"/>
                <a:ext cx="2542686" cy="1693315"/>
              </a:xfrm>
              <a:prstGeom prst="rect">
                <a:avLst/>
              </a:prstGeom>
              <a:ln>
                <a:noFill/>
              </a:ln>
              <a:effectLst>
                <a:outerShdw blurRad="292100" dist="139700" dir="2700000" algn="tl" rotWithShape="0">
                  <a:srgbClr val="333333">
                    <a:alpha val="65000"/>
                  </a:srgbClr>
                </a:outerShdw>
              </a:effectLst>
            </p:spPr>
          </p:pic>
        </p:grpSp>
        <p:pic>
          <p:nvPicPr>
            <p:cNvPr id="16" name="Picture 2" descr="https://timgsa.baidu.com/timg?image&amp;quality=80&amp;size=b9999_10000&amp;sec=1577706199262&amp;di=7cf6cd3d620e7561354cf9339d22ffb9&amp;imgtype=0&amp;src=http%3A%2F%2Fimg10.360buyimg.com%2FpopWaterMark%2Fjfs%2Ft286%2F52%2F1191210435%2F111769%2F7009e7b7%2F54339095Ned6fd2bc.jpg">
              <a:extLst>
                <a:ext uri="{FF2B5EF4-FFF2-40B4-BE49-F238E27FC236}">
                  <a16:creationId xmlns:a16="http://schemas.microsoft.com/office/drawing/2014/main" id="{75DF7DCF-E384-4514-97EA-F191ED4BDCD9}"/>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312" y="2622313"/>
              <a:ext cx="441351" cy="441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3577FD5-4662-4540-9F45-CDBE8A273849}"/>
              </a:ext>
            </a:extLst>
          </p:cNvPr>
          <p:cNvGrpSpPr/>
          <p:nvPr/>
        </p:nvGrpSpPr>
        <p:grpSpPr>
          <a:xfrm>
            <a:off x="6221876" y="1415743"/>
            <a:ext cx="5880381" cy="2139696"/>
            <a:chOff x="6221876" y="1415743"/>
            <a:chExt cx="5880381" cy="2139696"/>
          </a:xfrm>
        </p:grpSpPr>
        <p:sp>
          <p:nvSpPr>
            <p:cNvPr id="8" name="Shape">
              <a:extLst>
                <a:ext uri="{FF2B5EF4-FFF2-40B4-BE49-F238E27FC236}">
                  <a16:creationId xmlns:a16="http://schemas.microsoft.com/office/drawing/2014/main" id="{12E589B9-1CA8-424C-93E7-6306F97C5163}"/>
                </a:ext>
              </a:extLst>
            </p:cNvPr>
            <p:cNvSpPr/>
            <p:nvPr/>
          </p:nvSpPr>
          <p:spPr>
            <a:xfrm>
              <a:off x="6221876" y="1415743"/>
              <a:ext cx="4018103" cy="2139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008" y="0"/>
                  </a:lnTo>
                  <a:cubicBezTo>
                    <a:pt x="19473" y="812"/>
                    <a:pt x="19708" y="1878"/>
                    <a:pt x="19708" y="3209"/>
                  </a:cubicBezTo>
                  <a:cubicBezTo>
                    <a:pt x="19708" y="3989"/>
                    <a:pt x="19600" y="4737"/>
                    <a:pt x="19386" y="5451"/>
                  </a:cubicBezTo>
                  <a:cubicBezTo>
                    <a:pt x="19171" y="6166"/>
                    <a:pt x="18775" y="7079"/>
                    <a:pt x="18197" y="8190"/>
                  </a:cubicBezTo>
                  <a:lnTo>
                    <a:pt x="16721" y="11027"/>
                  </a:lnTo>
                  <a:lnTo>
                    <a:pt x="19955" y="11027"/>
                  </a:lnTo>
                  <a:lnTo>
                    <a:pt x="19955" y="14058"/>
                  </a:lnTo>
                  <a:lnTo>
                    <a:pt x="14179" y="14058"/>
                  </a:lnTo>
                  <a:lnTo>
                    <a:pt x="14179" y="11547"/>
                  </a:lnTo>
                  <a:lnTo>
                    <a:pt x="16581" y="7000"/>
                  </a:lnTo>
                  <a:cubicBezTo>
                    <a:pt x="17065" y="6090"/>
                    <a:pt x="17410" y="5364"/>
                    <a:pt x="17617" y="4823"/>
                  </a:cubicBezTo>
                  <a:cubicBezTo>
                    <a:pt x="17824" y="4282"/>
                    <a:pt x="17927" y="3760"/>
                    <a:pt x="17927" y="3254"/>
                  </a:cubicBezTo>
                  <a:cubicBezTo>
                    <a:pt x="17927" y="2749"/>
                    <a:pt x="17838" y="2325"/>
                    <a:pt x="17658" y="1986"/>
                  </a:cubicBezTo>
                  <a:cubicBezTo>
                    <a:pt x="17479" y="1647"/>
                    <a:pt x="17248" y="1479"/>
                    <a:pt x="16967" y="1479"/>
                  </a:cubicBezTo>
                  <a:cubicBezTo>
                    <a:pt x="16451" y="1479"/>
                    <a:pt x="15964" y="2157"/>
                    <a:pt x="15503" y="3514"/>
                  </a:cubicBezTo>
                  <a:lnTo>
                    <a:pt x="14039" y="1910"/>
                  </a:lnTo>
                  <a:cubicBezTo>
                    <a:pt x="14308" y="1139"/>
                    <a:pt x="14596" y="508"/>
                    <a:pt x="14902" y="0"/>
                  </a:cubicBezTo>
                  <a:lnTo>
                    <a:pt x="0" y="0"/>
                  </a:lnTo>
                  <a:close/>
                </a:path>
              </a:pathLst>
            </a:custGeom>
            <a:solidFill>
              <a:schemeClr val="accent5">
                <a:lumMod val="60000"/>
                <a:lumOff val="40000"/>
                <a:alpha val="90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a:latin typeface="Roboto" panose="02000000000000000000" pitchFamily="2" charset="0"/>
                <a:ea typeface="Roboto" panose="02000000000000000000" pitchFamily="2" charset="0"/>
                <a:cs typeface="Roboto" panose="02000000000000000000" pitchFamily="2" charset="0"/>
              </a:endParaRPr>
            </a:p>
          </p:txBody>
        </p:sp>
        <p:sp>
          <p:nvSpPr>
            <p:cNvPr id="9" name="INSERT TITLE">
              <a:extLst>
                <a:ext uri="{FF2B5EF4-FFF2-40B4-BE49-F238E27FC236}">
                  <a16:creationId xmlns:a16="http://schemas.microsoft.com/office/drawing/2014/main" id="{DCF8E7E1-E2BE-4E07-9277-E8D350894480}"/>
                </a:ext>
              </a:extLst>
            </p:cNvPr>
            <p:cNvSpPr txBox="1"/>
            <p:nvPr/>
          </p:nvSpPr>
          <p:spPr>
            <a:xfrm>
              <a:off x="6452306" y="2106366"/>
              <a:ext cx="3108814" cy="601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800" b="1"/>
                <a:t>Noise &amp;  </a:t>
              </a:r>
            </a:p>
            <a:p>
              <a:pPr lvl="1" indent="0"/>
              <a:r>
                <a:rPr lang="en-US" sz="1800" b="1"/>
                <a:t>interference</a:t>
              </a:r>
            </a:p>
          </p:txBody>
        </p:sp>
        <p:sp>
          <p:nvSpPr>
            <p:cNvPr id="71" name="Rectangle 70">
              <a:extLst>
                <a:ext uri="{FF2B5EF4-FFF2-40B4-BE49-F238E27FC236}">
                  <a16:creationId xmlns:a16="http://schemas.microsoft.com/office/drawing/2014/main" id="{7577749B-092F-4F5C-8736-F2B24F2FAD9C}"/>
                </a:ext>
              </a:extLst>
            </p:cNvPr>
            <p:cNvSpPr/>
            <p:nvPr/>
          </p:nvSpPr>
          <p:spPr>
            <a:xfrm>
              <a:off x="10275077" y="1415743"/>
              <a:ext cx="1827180" cy="2139696"/>
            </a:xfrm>
            <a:prstGeom prst="rect">
              <a:avLst/>
            </a:prstGeom>
            <a:solidFill>
              <a:schemeClr val="accent5">
                <a:lumMod val="60000"/>
                <a:lumOff val="40000"/>
                <a:alpha val="90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p>
              <a:pPr algn="ctr" defTabSz="825500" hangingPunct="0"/>
              <a:endParaRPr kumimoji="0" lang="en-US" sz="3200">
                <a:solidFill>
                  <a:srgbClr val="FFFFFF"/>
                </a:solidFill>
                <a:latin typeface="Roboto" panose="02000000000000000000" pitchFamily="2" charset="0"/>
              </a:endParaRPr>
            </a:p>
          </p:txBody>
        </p:sp>
        <p:pic>
          <p:nvPicPr>
            <p:cNvPr id="76" name="Picture 75">
              <a:extLst>
                <a:ext uri="{FF2B5EF4-FFF2-40B4-BE49-F238E27FC236}">
                  <a16:creationId xmlns:a16="http://schemas.microsoft.com/office/drawing/2014/main" id="{C4A10382-0471-4690-98FF-91BF0E1C6EA4}"/>
                </a:ext>
              </a:extLst>
            </p:cNvPr>
            <p:cNvPicPr>
              <a:picLocks noChangeAspect="1"/>
            </p:cNvPicPr>
            <p:nvPr/>
          </p:nvPicPr>
          <p:blipFill>
            <a:blip r:embed="rId7"/>
            <a:stretch>
              <a:fillRect/>
            </a:stretch>
          </p:blipFill>
          <p:spPr>
            <a:xfrm>
              <a:off x="10726739" y="2292034"/>
              <a:ext cx="1022081" cy="330279"/>
            </a:xfrm>
            <a:prstGeom prst="rect">
              <a:avLst/>
            </a:prstGeom>
            <a:ln>
              <a:noFill/>
            </a:ln>
            <a:effectLst>
              <a:outerShdw blurRad="292100" dist="139700" dir="2700000" algn="tl" rotWithShape="0">
                <a:srgbClr val="333333">
                  <a:alpha val="65000"/>
                </a:srgbClr>
              </a:outerShdw>
            </a:effectLst>
          </p:spPr>
        </p:pic>
        <p:pic>
          <p:nvPicPr>
            <p:cNvPr id="79" name="Picture 78">
              <a:extLst>
                <a:ext uri="{FF2B5EF4-FFF2-40B4-BE49-F238E27FC236}">
                  <a16:creationId xmlns:a16="http://schemas.microsoft.com/office/drawing/2014/main" id="{88F8C2C7-F82B-4A2B-9581-580C5255F367}"/>
                </a:ext>
              </a:extLst>
            </p:cNvPr>
            <p:cNvPicPr>
              <a:picLocks noChangeAspect="1"/>
            </p:cNvPicPr>
            <p:nvPr/>
          </p:nvPicPr>
          <p:blipFill>
            <a:blip r:embed="rId8"/>
            <a:stretch>
              <a:fillRect/>
            </a:stretch>
          </p:blipFill>
          <p:spPr>
            <a:xfrm>
              <a:off x="11690841" y="1478990"/>
              <a:ext cx="265208" cy="410985"/>
            </a:xfrm>
            <a:prstGeom prst="rect">
              <a:avLst/>
            </a:prstGeom>
            <a:ln>
              <a:noFill/>
            </a:ln>
            <a:effectLst>
              <a:outerShdw blurRad="292100" dist="139700" dir="2700000" algn="tl" rotWithShape="0">
                <a:srgbClr val="333333">
                  <a:alpha val="65000"/>
                </a:srgbClr>
              </a:outerShdw>
            </a:effectLst>
          </p:spPr>
        </p:pic>
        <p:pic>
          <p:nvPicPr>
            <p:cNvPr id="81" name="Picture 80">
              <a:extLst>
                <a:ext uri="{FF2B5EF4-FFF2-40B4-BE49-F238E27FC236}">
                  <a16:creationId xmlns:a16="http://schemas.microsoft.com/office/drawing/2014/main" id="{95F18412-29E1-4F41-A4FB-D8B6D40E2BAF}"/>
                </a:ext>
              </a:extLst>
            </p:cNvPr>
            <p:cNvPicPr>
              <a:picLocks noChangeAspect="1"/>
            </p:cNvPicPr>
            <p:nvPr/>
          </p:nvPicPr>
          <p:blipFill>
            <a:blip r:embed="rId9"/>
            <a:stretch>
              <a:fillRect/>
            </a:stretch>
          </p:blipFill>
          <p:spPr>
            <a:xfrm>
              <a:off x="11452783" y="3050028"/>
              <a:ext cx="335309" cy="344454"/>
            </a:xfrm>
            <a:prstGeom prst="rect">
              <a:avLst/>
            </a:prstGeom>
            <a:ln>
              <a:noFill/>
            </a:ln>
            <a:effectLst>
              <a:outerShdw blurRad="292100" dist="139700" dir="2700000" algn="tl" rotWithShape="0">
                <a:srgbClr val="333333">
                  <a:alpha val="65000"/>
                </a:srgbClr>
              </a:outerShdw>
            </a:effectLst>
          </p:spPr>
        </p:pic>
        <p:pic>
          <p:nvPicPr>
            <p:cNvPr id="83" name="Picture 82">
              <a:extLst>
                <a:ext uri="{FF2B5EF4-FFF2-40B4-BE49-F238E27FC236}">
                  <a16:creationId xmlns:a16="http://schemas.microsoft.com/office/drawing/2014/main" id="{DA48EE31-70FE-4C9A-8898-71C15C0DFAB2}"/>
                </a:ext>
              </a:extLst>
            </p:cNvPr>
            <p:cNvPicPr>
              <a:picLocks noChangeAspect="1"/>
            </p:cNvPicPr>
            <p:nvPr/>
          </p:nvPicPr>
          <p:blipFill>
            <a:blip r:embed="rId10"/>
            <a:stretch>
              <a:fillRect/>
            </a:stretch>
          </p:blipFill>
          <p:spPr>
            <a:xfrm>
              <a:off x="10453806" y="1528868"/>
              <a:ext cx="505085" cy="469729"/>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a16="http://schemas.microsoft.com/office/drawing/2014/main" id="{976D70A8-B9EA-426D-A470-07EBE02F6506}"/>
                </a:ext>
              </a:extLst>
            </p:cNvPr>
            <p:cNvPicPr>
              <a:picLocks noChangeAspect="1"/>
            </p:cNvPicPr>
            <p:nvPr/>
          </p:nvPicPr>
          <p:blipFill>
            <a:blip r:embed="rId11">
              <a:duotone>
                <a:prstClr val="black"/>
                <a:schemeClr val="accent1">
                  <a:tint val="45000"/>
                  <a:satMod val="400000"/>
                </a:schemeClr>
              </a:duotone>
            </a:blip>
            <a:stretch>
              <a:fillRect/>
            </a:stretch>
          </p:blipFill>
          <p:spPr>
            <a:xfrm rot="14399563">
              <a:off x="11199732" y="2790045"/>
              <a:ext cx="503293" cy="99791"/>
            </a:xfrm>
            <a:prstGeom prst="rect">
              <a:avLst/>
            </a:prstGeom>
          </p:spPr>
        </p:pic>
        <p:pic>
          <p:nvPicPr>
            <p:cNvPr id="86" name="Picture 85">
              <a:extLst>
                <a:ext uri="{FF2B5EF4-FFF2-40B4-BE49-F238E27FC236}">
                  <a16:creationId xmlns:a16="http://schemas.microsoft.com/office/drawing/2014/main" id="{C4EDEB6F-37E4-46F8-8D16-6CEF21416098}"/>
                </a:ext>
              </a:extLst>
            </p:cNvPr>
            <p:cNvPicPr>
              <a:picLocks noChangeAspect="1"/>
            </p:cNvPicPr>
            <p:nvPr/>
          </p:nvPicPr>
          <p:blipFill>
            <a:blip r:embed="rId11">
              <a:duotone>
                <a:prstClr val="black"/>
                <a:schemeClr val="accent1">
                  <a:tint val="45000"/>
                  <a:satMod val="400000"/>
                </a:schemeClr>
              </a:duotone>
            </a:blip>
            <a:stretch>
              <a:fillRect/>
            </a:stretch>
          </p:blipFill>
          <p:spPr>
            <a:xfrm rot="14399563">
              <a:off x="10809046" y="2068056"/>
              <a:ext cx="469189" cy="93029"/>
            </a:xfrm>
            <a:prstGeom prst="rect">
              <a:avLst/>
            </a:prstGeom>
          </p:spPr>
        </p:pic>
        <p:pic>
          <p:nvPicPr>
            <p:cNvPr id="87" name="Picture 86">
              <a:extLst>
                <a:ext uri="{FF2B5EF4-FFF2-40B4-BE49-F238E27FC236}">
                  <a16:creationId xmlns:a16="http://schemas.microsoft.com/office/drawing/2014/main" id="{FF208CF4-63F3-491C-B62B-91C536CF17FE}"/>
                </a:ext>
              </a:extLst>
            </p:cNvPr>
            <p:cNvPicPr>
              <a:picLocks noChangeAspect="1"/>
            </p:cNvPicPr>
            <p:nvPr/>
          </p:nvPicPr>
          <p:blipFill>
            <a:blip r:embed="rId11">
              <a:duotone>
                <a:prstClr val="black"/>
                <a:schemeClr val="accent1">
                  <a:tint val="45000"/>
                  <a:satMod val="400000"/>
                </a:schemeClr>
              </a:duotone>
            </a:blip>
            <a:stretch>
              <a:fillRect/>
            </a:stretch>
          </p:blipFill>
          <p:spPr>
            <a:xfrm rot="17293445">
              <a:off x="11298569" y="1957645"/>
              <a:ext cx="503293" cy="99791"/>
            </a:xfrm>
            <a:prstGeom prst="rect">
              <a:avLst/>
            </a:prstGeom>
          </p:spPr>
        </p:pic>
      </p:grpSp>
      <p:grpSp>
        <p:nvGrpSpPr>
          <p:cNvPr id="10" name="Group 9">
            <a:extLst>
              <a:ext uri="{FF2B5EF4-FFF2-40B4-BE49-F238E27FC236}">
                <a16:creationId xmlns:a16="http://schemas.microsoft.com/office/drawing/2014/main" id="{F881F67A-7AD9-4A8F-B1B3-BCE01857E982}"/>
              </a:ext>
            </a:extLst>
          </p:cNvPr>
          <p:cNvGrpSpPr/>
          <p:nvPr/>
        </p:nvGrpSpPr>
        <p:grpSpPr>
          <a:xfrm>
            <a:off x="67550" y="3922776"/>
            <a:ext cx="5860841" cy="2139696"/>
            <a:chOff x="67550" y="3922776"/>
            <a:chExt cx="5860841" cy="2139696"/>
          </a:xfrm>
        </p:grpSpPr>
        <p:sp>
          <p:nvSpPr>
            <p:cNvPr id="36" name="Shape">
              <a:extLst>
                <a:ext uri="{FF2B5EF4-FFF2-40B4-BE49-F238E27FC236}">
                  <a16:creationId xmlns:a16="http://schemas.microsoft.com/office/drawing/2014/main" id="{D0DA0B2A-3832-43A5-9983-A6F2BF918D8B}"/>
                </a:ext>
              </a:extLst>
            </p:cNvPr>
            <p:cNvSpPr/>
            <p:nvPr/>
          </p:nvSpPr>
          <p:spPr>
            <a:xfrm>
              <a:off x="1943224" y="3922776"/>
              <a:ext cx="3985167" cy="2139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858" y="0"/>
                  </a:lnTo>
                  <a:lnTo>
                    <a:pt x="19858" y="1002"/>
                  </a:lnTo>
                  <a:lnTo>
                    <a:pt x="18169" y="4531"/>
                  </a:lnTo>
                  <a:cubicBezTo>
                    <a:pt x="18831" y="4733"/>
                    <a:pt x="19343" y="5241"/>
                    <a:pt x="19706" y="6057"/>
                  </a:cubicBezTo>
                  <a:cubicBezTo>
                    <a:pt x="20068" y="6872"/>
                    <a:pt x="20249" y="7815"/>
                    <a:pt x="20249" y="8883"/>
                  </a:cubicBezTo>
                  <a:cubicBezTo>
                    <a:pt x="20249" y="10472"/>
                    <a:pt x="19955" y="11716"/>
                    <a:pt x="19369" y="12618"/>
                  </a:cubicBezTo>
                  <a:cubicBezTo>
                    <a:pt x="18782" y="13521"/>
                    <a:pt x="18032" y="13973"/>
                    <a:pt x="17118" y="13972"/>
                  </a:cubicBezTo>
                  <a:cubicBezTo>
                    <a:pt x="16205" y="13972"/>
                    <a:pt x="15280" y="13381"/>
                    <a:pt x="14343" y="12197"/>
                  </a:cubicBezTo>
                  <a:lnTo>
                    <a:pt x="15099" y="9511"/>
                  </a:lnTo>
                  <a:cubicBezTo>
                    <a:pt x="15878" y="10522"/>
                    <a:pt x="16575" y="11027"/>
                    <a:pt x="17190" y="11027"/>
                  </a:cubicBezTo>
                  <a:cubicBezTo>
                    <a:pt x="17560" y="11027"/>
                    <a:pt x="17864" y="10860"/>
                    <a:pt x="18105" y="10528"/>
                  </a:cubicBezTo>
                  <a:cubicBezTo>
                    <a:pt x="18345" y="10196"/>
                    <a:pt x="18465" y="9716"/>
                    <a:pt x="18465" y="9088"/>
                  </a:cubicBezTo>
                  <a:cubicBezTo>
                    <a:pt x="18465" y="8460"/>
                    <a:pt x="18328" y="7963"/>
                    <a:pt x="18052" y="7595"/>
                  </a:cubicBezTo>
                  <a:cubicBezTo>
                    <a:pt x="17776" y="7227"/>
                    <a:pt x="17394" y="7043"/>
                    <a:pt x="16906" y="7043"/>
                  </a:cubicBezTo>
                  <a:cubicBezTo>
                    <a:pt x="16646" y="7043"/>
                    <a:pt x="16280" y="7180"/>
                    <a:pt x="15807" y="7454"/>
                  </a:cubicBezTo>
                  <a:lnTo>
                    <a:pt x="15807" y="4964"/>
                  </a:lnTo>
                  <a:lnTo>
                    <a:pt x="17390" y="1542"/>
                  </a:lnTo>
                  <a:cubicBezTo>
                    <a:pt x="17390" y="1542"/>
                    <a:pt x="14803" y="1542"/>
                    <a:pt x="14803" y="1542"/>
                  </a:cubicBezTo>
                  <a:lnTo>
                    <a:pt x="14803" y="0"/>
                  </a:lnTo>
                  <a:lnTo>
                    <a:pt x="0" y="0"/>
                  </a:lnTo>
                  <a:close/>
                </a:path>
              </a:pathLst>
            </a:custGeom>
            <a:solidFill>
              <a:schemeClr val="accent4">
                <a:lumMod val="60000"/>
                <a:lumOff val="40000"/>
                <a:alpha val="90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a:latin typeface="Roboto" panose="02000000000000000000" pitchFamily="2" charset="0"/>
                <a:ea typeface="Roboto" panose="02000000000000000000" pitchFamily="2" charset="0"/>
                <a:cs typeface="Roboto" panose="02000000000000000000" pitchFamily="2" charset="0"/>
              </a:endParaRPr>
            </a:p>
          </p:txBody>
        </p:sp>
        <p:sp>
          <p:nvSpPr>
            <p:cNvPr id="38" name="INSERT TITLE">
              <a:extLst>
                <a:ext uri="{FF2B5EF4-FFF2-40B4-BE49-F238E27FC236}">
                  <a16:creationId xmlns:a16="http://schemas.microsoft.com/office/drawing/2014/main" id="{72932A8E-C9BB-4B5E-B081-B98B1A19C913}"/>
                </a:ext>
              </a:extLst>
            </p:cNvPr>
            <p:cNvSpPr txBox="1"/>
            <p:nvPr/>
          </p:nvSpPr>
          <p:spPr>
            <a:xfrm>
              <a:off x="2197048" y="4597855"/>
              <a:ext cx="2233551" cy="109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800" b="1"/>
                <a:t>Evaluate performance  in real environment</a:t>
              </a:r>
            </a:p>
          </p:txBody>
        </p:sp>
        <p:pic>
          <p:nvPicPr>
            <p:cNvPr id="89" name="Picture 88" descr="Cars on a road&#10;&#10;Description automatically generated with low confidence">
              <a:extLst>
                <a:ext uri="{FF2B5EF4-FFF2-40B4-BE49-F238E27FC236}">
                  <a16:creationId xmlns:a16="http://schemas.microsoft.com/office/drawing/2014/main" id="{7C8F6613-17B9-4245-8B86-8C9643EFAB60}"/>
                </a:ext>
              </a:extLst>
            </p:cNvPr>
            <p:cNvPicPr preferRelativeResize="0">
              <a:picLocks/>
            </p:cNvPicPr>
            <p:nvPr/>
          </p:nvPicPr>
          <p:blipFill rotWithShape="1">
            <a:blip r:embed="rId12" cstate="screen">
              <a:extLst>
                <a:ext uri="{28A0092B-C50C-407E-A947-70E740481C1C}">
                  <a14:useLocalDpi xmlns:a14="http://schemas.microsoft.com/office/drawing/2010/main" val="0"/>
                </a:ext>
              </a:extLst>
            </a:blip>
            <a:srcRect/>
            <a:stretch/>
          </p:blipFill>
          <p:spPr>
            <a:xfrm>
              <a:off x="67550" y="3922776"/>
              <a:ext cx="1828800" cy="2139696"/>
            </a:xfrm>
            <a:prstGeom prst="rect">
              <a:avLst/>
            </a:prstGeom>
            <a:solidFill>
              <a:srgbClr val="FBB21F">
                <a:alpha val="90000"/>
              </a:srgbClr>
            </a:solidFill>
            <a:ln w="12700">
              <a:miter lim="400000"/>
            </a:ln>
            <a:effectLst>
              <a:outerShdw blurRad="50800" dist="38100" dir="2700000" algn="tl" rotWithShape="0">
                <a:prstClr val="black">
                  <a:alpha val="40000"/>
                </a:prstClr>
              </a:outerShdw>
            </a:effectLst>
          </p:spPr>
        </p:pic>
      </p:grpSp>
      <p:grpSp>
        <p:nvGrpSpPr>
          <p:cNvPr id="7" name="Group 6">
            <a:extLst>
              <a:ext uri="{FF2B5EF4-FFF2-40B4-BE49-F238E27FC236}">
                <a16:creationId xmlns:a16="http://schemas.microsoft.com/office/drawing/2014/main" id="{318296D1-3785-47D1-865A-D2843BA2B110}"/>
              </a:ext>
            </a:extLst>
          </p:cNvPr>
          <p:cNvGrpSpPr/>
          <p:nvPr/>
        </p:nvGrpSpPr>
        <p:grpSpPr>
          <a:xfrm>
            <a:off x="6258646" y="3922776"/>
            <a:ext cx="5887079" cy="2140793"/>
            <a:chOff x="6258646" y="3922776"/>
            <a:chExt cx="5887079" cy="2140793"/>
          </a:xfrm>
        </p:grpSpPr>
        <p:sp>
          <p:nvSpPr>
            <p:cNvPr id="42" name="Shape">
              <a:extLst>
                <a:ext uri="{FF2B5EF4-FFF2-40B4-BE49-F238E27FC236}">
                  <a16:creationId xmlns:a16="http://schemas.microsoft.com/office/drawing/2014/main" id="{C9609A85-275E-446E-BB6D-7AE3B12C263D}"/>
                </a:ext>
              </a:extLst>
            </p:cNvPr>
            <p:cNvSpPr/>
            <p:nvPr/>
          </p:nvSpPr>
          <p:spPr>
            <a:xfrm>
              <a:off x="6258646" y="3922776"/>
              <a:ext cx="3985168" cy="21407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8341" y="0"/>
                  </a:lnTo>
                  <a:lnTo>
                    <a:pt x="16003" y="7292"/>
                  </a:lnTo>
                  <a:cubicBezTo>
                    <a:pt x="16003" y="7292"/>
                    <a:pt x="17172" y="7292"/>
                    <a:pt x="17172" y="7292"/>
                  </a:cubicBezTo>
                  <a:lnTo>
                    <a:pt x="17172" y="4611"/>
                  </a:lnTo>
                  <a:lnTo>
                    <a:pt x="18944" y="4611"/>
                  </a:lnTo>
                  <a:lnTo>
                    <a:pt x="18944" y="7292"/>
                  </a:lnTo>
                  <a:lnTo>
                    <a:pt x="19876" y="7292"/>
                  </a:lnTo>
                  <a:lnTo>
                    <a:pt x="19876" y="10260"/>
                  </a:lnTo>
                  <a:lnTo>
                    <a:pt x="18944" y="10260"/>
                  </a:lnTo>
                  <a:lnTo>
                    <a:pt x="18944" y="13932"/>
                  </a:lnTo>
                  <a:lnTo>
                    <a:pt x="17172" y="13932"/>
                  </a:lnTo>
                  <a:lnTo>
                    <a:pt x="17172" y="10260"/>
                  </a:lnTo>
                  <a:lnTo>
                    <a:pt x="13853" y="10260"/>
                  </a:lnTo>
                  <a:lnTo>
                    <a:pt x="13853" y="7645"/>
                  </a:lnTo>
                  <a:lnTo>
                    <a:pt x="16328" y="0"/>
                  </a:lnTo>
                  <a:lnTo>
                    <a:pt x="0" y="0"/>
                  </a:lnTo>
                  <a:close/>
                </a:path>
              </a:pathLst>
            </a:custGeom>
            <a:solidFill>
              <a:schemeClr val="accent6">
                <a:lumMod val="60000"/>
                <a:lumOff val="40000"/>
                <a:alpha val="90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a:latin typeface="Roboto" panose="02000000000000000000" pitchFamily="2" charset="0"/>
                <a:ea typeface="Roboto" panose="02000000000000000000" pitchFamily="2" charset="0"/>
                <a:cs typeface="Roboto" panose="02000000000000000000" pitchFamily="2" charset="0"/>
              </a:endParaRPr>
            </a:p>
          </p:txBody>
        </p:sp>
        <p:sp>
          <p:nvSpPr>
            <p:cNvPr id="51" name="INSERT TITLE">
              <a:extLst>
                <a:ext uri="{FF2B5EF4-FFF2-40B4-BE49-F238E27FC236}">
                  <a16:creationId xmlns:a16="http://schemas.microsoft.com/office/drawing/2014/main" id="{7FC708FF-4C0C-43AD-9129-CF9EC0BB6533}"/>
                </a:ext>
              </a:extLst>
            </p:cNvPr>
            <p:cNvSpPr txBox="1"/>
            <p:nvPr/>
          </p:nvSpPr>
          <p:spPr>
            <a:xfrm>
              <a:off x="6575116" y="4612838"/>
              <a:ext cx="2553386" cy="1099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800" b="1"/>
                <a:t>Problem</a:t>
              </a:r>
            </a:p>
            <a:p>
              <a:pPr lvl="1" indent="0"/>
              <a:r>
                <a:rPr lang="en-US" sz="1800" b="1"/>
                <a:t>Diagnosis &amp; system optimization</a:t>
              </a:r>
            </a:p>
          </p:txBody>
        </p:sp>
        <p:sp>
          <p:nvSpPr>
            <p:cNvPr id="72" name="Rectangle 71">
              <a:extLst>
                <a:ext uri="{FF2B5EF4-FFF2-40B4-BE49-F238E27FC236}">
                  <a16:creationId xmlns:a16="http://schemas.microsoft.com/office/drawing/2014/main" id="{3CE26367-B6CE-4E55-A201-0AAB7AB81A9F}"/>
                </a:ext>
              </a:extLst>
            </p:cNvPr>
            <p:cNvSpPr/>
            <p:nvPr/>
          </p:nvSpPr>
          <p:spPr>
            <a:xfrm>
              <a:off x="10275077" y="3927223"/>
              <a:ext cx="1827180" cy="2136346"/>
            </a:xfrm>
            <a:prstGeom prst="rect">
              <a:avLst/>
            </a:prstGeom>
            <a:solidFill>
              <a:schemeClr val="accent6">
                <a:lumMod val="60000"/>
                <a:lumOff val="40000"/>
                <a:alpha val="90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p>
              <a:pPr algn="ctr" defTabSz="825500" hangingPunct="0"/>
              <a:endParaRPr kumimoji="0" lang="en-US" sz="1000">
                <a:solidFill>
                  <a:srgbClr val="FFFFFF"/>
                </a:solidFill>
              </a:endParaRPr>
            </a:p>
          </p:txBody>
        </p:sp>
        <p:sp>
          <p:nvSpPr>
            <p:cNvPr id="35" name="矩形 50">
              <a:extLst>
                <a:ext uri="{FF2B5EF4-FFF2-40B4-BE49-F238E27FC236}">
                  <a16:creationId xmlns:a16="http://schemas.microsoft.com/office/drawing/2014/main" id="{82E04E3B-6FE4-425A-86CF-A9DB69D4C6C8}"/>
                </a:ext>
              </a:extLst>
            </p:cNvPr>
            <p:cNvSpPr/>
            <p:nvPr/>
          </p:nvSpPr>
          <p:spPr>
            <a:xfrm>
              <a:off x="8774615" y="4249931"/>
              <a:ext cx="333320" cy="400110"/>
            </a:xfrm>
            <a:prstGeom prst="rect">
              <a:avLst/>
            </a:prstGeom>
          </p:spPr>
          <p:txBody>
            <a:bodyPr wrap="square">
              <a:spAutoFit/>
            </a:bodyPr>
            <a:lstStyle/>
            <a:p>
              <a:r>
                <a:rPr lang="en-US" altLang="zh-CN" sz="2000">
                  <a:latin typeface="Times New Roman" panose="02020603050405020304" pitchFamily="18" charset="0"/>
                  <a:cs typeface="Times New Roman" panose="02020603050405020304" pitchFamily="18" charset="0"/>
                </a:rPr>
                <a:t> </a:t>
              </a:r>
              <a:endParaRPr lang="zh-CN" altLang="en-US" sz="2000"/>
            </a:p>
          </p:txBody>
        </p:sp>
        <p:sp>
          <p:nvSpPr>
            <p:cNvPr id="47" name="矩形 43">
              <a:extLst>
                <a:ext uri="{FF2B5EF4-FFF2-40B4-BE49-F238E27FC236}">
                  <a16:creationId xmlns:a16="http://schemas.microsoft.com/office/drawing/2014/main" id="{971A28DD-09A4-4C9E-B1EA-DBFBBE92F9EB}"/>
                </a:ext>
              </a:extLst>
            </p:cNvPr>
            <p:cNvSpPr/>
            <p:nvPr/>
          </p:nvSpPr>
          <p:spPr>
            <a:xfrm>
              <a:off x="10278216" y="4142632"/>
              <a:ext cx="750526" cy="215444"/>
            </a:xfrm>
            <a:prstGeom prst="rect">
              <a:avLst/>
            </a:prstGeom>
          </p:spPr>
          <p:txBody>
            <a:bodyPr wrap="none">
              <a:spAutoFit/>
            </a:bodyPr>
            <a:lstStyle/>
            <a:p>
              <a:r>
                <a:rPr lang="en-US" altLang="zh-CN" sz="800" b="1">
                  <a:cs typeface="Times New Roman" panose="02020603050405020304" pitchFamily="18" charset="0"/>
                </a:rPr>
                <a:t>A. Antennas</a:t>
              </a:r>
              <a:endParaRPr lang="zh-CN" altLang="en-US" sz="800" b="1">
                <a:cs typeface="Times New Roman" panose="02020603050405020304" pitchFamily="18" charset="0"/>
              </a:endParaRPr>
            </a:p>
          </p:txBody>
        </p:sp>
        <p:sp>
          <p:nvSpPr>
            <p:cNvPr id="48" name="矩形 44">
              <a:extLst>
                <a:ext uri="{FF2B5EF4-FFF2-40B4-BE49-F238E27FC236}">
                  <a16:creationId xmlns:a16="http://schemas.microsoft.com/office/drawing/2014/main" id="{4D327127-6278-4E86-B604-3AB185D2211C}"/>
                </a:ext>
              </a:extLst>
            </p:cNvPr>
            <p:cNvSpPr/>
            <p:nvPr/>
          </p:nvSpPr>
          <p:spPr>
            <a:xfrm>
              <a:off x="10281044" y="4646155"/>
              <a:ext cx="853119" cy="215444"/>
            </a:xfrm>
            <a:prstGeom prst="rect">
              <a:avLst/>
            </a:prstGeom>
          </p:spPr>
          <p:txBody>
            <a:bodyPr wrap="none">
              <a:spAutoFit/>
            </a:bodyPr>
            <a:lstStyle/>
            <a:p>
              <a:r>
                <a:rPr lang="en-US" altLang="zh-CN" sz="800" b="1">
                  <a:cs typeface="Times New Roman" panose="02020603050405020304" pitchFamily="18" charset="0"/>
                </a:rPr>
                <a:t>B. Transceiver</a:t>
              </a:r>
              <a:endParaRPr lang="zh-CN" altLang="en-US" sz="800" b="1">
                <a:cs typeface="Times New Roman" panose="02020603050405020304" pitchFamily="18" charset="0"/>
              </a:endParaRPr>
            </a:p>
          </p:txBody>
        </p:sp>
        <p:sp>
          <p:nvSpPr>
            <p:cNvPr id="49" name="矩形 45">
              <a:extLst>
                <a:ext uri="{FF2B5EF4-FFF2-40B4-BE49-F238E27FC236}">
                  <a16:creationId xmlns:a16="http://schemas.microsoft.com/office/drawing/2014/main" id="{861AF7F9-B36E-48DD-8D24-AC68206FA196}"/>
                </a:ext>
              </a:extLst>
            </p:cNvPr>
            <p:cNvSpPr/>
            <p:nvPr/>
          </p:nvSpPr>
          <p:spPr>
            <a:xfrm>
              <a:off x="10281044" y="5127094"/>
              <a:ext cx="519694" cy="215444"/>
            </a:xfrm>
            <a:prstGeom prst="rect">
              <a:avLst/>
            </a:prstGeom>
          </p:spPr>
          <p:txBody>
            <a:bodyPr wrap="none">
              <a:spAutoFit/>
            </a:bodyPr>
            <a:lstStyle/>
            <a:p>
              <a:r>
                <a:rPr lang="en-US" altLang="zh-CN" sz="800" b="1">
                  <a:cs typeface="Times New Roman" panose="02020603050405020304" pitchFamily="18" charset="0"/>
                </a:rPr>
                <a:t>C. EMC</a:t>
              </a:r>
              <a:endParaRPr lang="zh-CN" altLang="en-US" sz="800" b="1">
                <a:cs typeface="Times New Roman" panose="02020603050405020304" pitchFamily="18" charset="0"/>
              </a:endParaRPr>
            </a:p>
          </p:txBody>
        </p:sp>
        <p:sp>
          <p:nvSpPr>
            <p:cNvPr id="50" name="左大括号 46">
              <a:extLst>
                <a:ext uri="{FF2B5EF4-FFF2-40B4-BE49-F238E27FC236}">
                  <a16:creationId xmlns:a16="http://schemas.microsoft.com/office/drawing/2014/main" id="{F4B45B58-8B27-493D-9A88-45BE1BC6091C}"/>
                </a:ext>
              </a:extLst>
            </p:cNvPr>
            <p:cNvSpPr/>
            <p:nvPr/>
          </p:nvSpPr>
          <p:spPr>
            <a:xfrm>
              <a:off x="11089144" y="4105007"/>
              <a:ext cx="116780" cy="30278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800" b="1"/>
            </a:p>
          </p:txBody>
        </p:sp>
        <p:sp>
          <p:nvSpPr>
            <p:cNvPr id="52" name="矩形 48">
              <a:extLst>
                <a:ext uri="{FF2B5EF4-FFF2-40B4-BE49-F238E27FC236}">
                  <a16:creationId xmlns:a16="http://schemas.microsoft.com/office/drawing/2014/main" id="{4A30D456-313F-4B2E-923D-CA6D2B008A05}"/>
                </a:ext>
              </a:extLst>
            </p:cNvPr>
            <p:cNvSpPr/>
            <p:nvPr/>
          </p:nvSpPr>
          <p:spPr>
            <a:xfrm>
              <a:off x="11193220" y="4025827"/>
              <a:ext cx="952505" cy="215444"/>
            </a:xfrm>
            <a:prstGeom prst="rect">
              <a:avLst/>
            </a:prstGeom>
          </p:spPr>
          <p:txBody>
            <a:bodyPr wrap="none">
              <a:spAutoFit/>
            </a:bodyPr>
            <a:lstStyle/>
            <a:p>
              <a:r>
                <a:rPr lang="en-US" altLang="zh-CN" sz="800" b="1">
                  <a:cs typeface="Times New Roman" panose="02020603050405020304" pitchFamily="18" charset="0"/>
                </a:rPr>
                <a:t>Radiated pattern</a:t>
              </a:r>
              <a:endParaRPr lang="zh-CN" altLang="en-US" sz="800" b="1"/>
            </a:p>
          </p:txBody>
        </p:sp>
        <p:sp>
          <p:nvSpPr>
            <p:cNvPr id="53" name="矩形 49">
              <a:extLst>
                <a:ext uri="{FF2B5EF4-FFF2-40B4-BE49-F238E27FC236}">
                  <a16:creationId xmlns:a16="http://schemas.microsoft.com/office/drawing/2014/main" id="{DA7FE6AC-F99D-4B03-8098-087FDC4BFC83}"/>
                </a:ext>
              </a:extLst>
            </p:cNvPr>
            <p:cNvSpPr/>
            <p:nvPr/>
          </p:nvSpPr>
          <p:spPr>
            <a:xfrm>
              <a:off x="11193220" y="4296652"/>
              <a:ext cx="797013" cy="215444"/>
            </a:xfrm>
            <a:prstGeom prst="rect">
              <a:avLst/>
            </a:prstGeom>
          </p:spPr>
          <p:txBody>
            <a:bodyPr wrap="none">
              <a:spAutoFit/>
            </a:bodyPr>
            <a:lstStyle/>
            <a:p>
              <a:r>
                <a:rPr lang="en-US" altLang="zh-CN" sz="800" b="1">
                  <a:cs typeface="Times New Roman" panose="02020603050405020304" pitchFamily="18" charset="0"/>
                </a:rPr>
                <a:t>Antenna gain</a:t>
              </a:r>
              <a:endParaRPr lang="zh-CN" altLang="en-US" sz="800" b="1"/>
            </a:p>
          </p:txBody>
        </p:sp>
        <p:sp>
          <p:nvSpPr>
            <p:cNvPr id="54" name="矩形 50">
              <a:extLst>
                <a:ext uri="{FF2B5EF4-FFF2-40B4-BE49-F238E27FC236}">
                  <a16:creationId xmlns:a16="http://schemas.microsoft.com/office/drawing/2014/main" id="{866312FA-6683-43B2-A980-3ACE4AE20529}"/>
                </a:ext>
              </a:extLst>
            </p:cNvPr>
            <p:cNvSpPr/>
            <p:nvPr/>
          </p:nvSpPr>
          <p:spPr>
            <a:xfrm>
              <a:off x="11130693" y="4452008"/>
              <a:ext cx="210314" cy="215444"/>
            </a:xfrm>
            <a:prstGeom prst="rect">
              <a:avLst/>
            </a:prstGeom>
          </p:spPr>
          <p:txBody>
            <a:bodyPr wrap="none">
              <a:spAutoFit/>
            </a:bodyPr>
            <a:lstStyle/>
            <a:p>
              <a:r>
                <a:rPr lang="en-US" altLang="zh-CN" sz="800" b="1">
                  <a:cs typeface="Times New Roman" panose="02020603050405020304" pitchFamily="18" charset="0"/>
                </a:rPr>
                <a:t> </a:t>
              </a:r>
              <a:endParaRPr lang="zh-CN" altLang="en-US" sz="800" b="1"/>
            </a:p>
          </p:txBody>
        </p:sp>
        <p:sp>
          <p:nvSpPr>
            <p:cNvPr id="55" name="左大括号 51">
              <a:extLst>
                <a:ext uri="{FF2B5EF4-FFF2-40B4-BE49-F238E27FC236}">
                  <a16:creationId xmlns:a16="http://schemas.microsoft.com/office/drawing/2014/main" id="{5615B914-DEBB-4F22-8078-814D9B691C26}"/>
                </a:ext>
              </a:extLst>
            </p:cNvPr>
            <p:cNvSpPr/>
            <p:nvPr/>
          </p:nvSpPr>
          <p:spPr>
            <a:xfrm>
              <a:off x="11102563" y="4633018"/>
              <a:ext cx="114651" cy="30278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800" b="1"/>
            </a:p>
          </p:txBody>
        </p:sp>
        <p:sp>
          <p:nvSpPr>
            <p:cNvPr id="56" name="矩形 52">
              <a:extLst>
                <a:ext uri="{FF2B5EF4-FFF2-40B4-BE49-F238E27FC236}">
                  <a16:creationId xmlns:a16="http://schemas.microsoft.com/office/drawing/2014/main" id="{40338D61-9C0E-48CA-A6FF-E11098B53548}"/>
                </a:ext>
              </a:extLst>
            </p:cNvPr>
            <p:cNvSpPr/>
            <p:nvPr/>
          </p:nvSpPr>
          <p:spPr>
            <a:xfrm>
              <a:off x="11192616" y="4520689"/>
              <a:ext cx="726481" cy="215444"/>
            </a:xfrm>
            <a:prstGeom prst="rect">
              <a:avLst/>
            </a:prstGeom>
          </p:spPr>
          <p:txBody>
            <a:bodyPr wrap="none">
              <a:spAutoFit/>
            </a:bodyPr>
            <a:lstStyle/>
            <a:p>
              <a:r>
                <a:rPr lang="en-US" altLang="zh-CN" sz="800" b="1">
                  <a:cs typeface="Times New Roman" panose="02020603050405020304" pitchFamily="18" charset="0"/>
                </a:rPr>
                <a:t>Throughput</a:t>
              </a:r>
              <a:endParaRPr lang="zh-CN" altLang="en-US" sz="800" b="1"/>
            </a:p>
          </p:txBody>
        </p:sp>
        <p:sp>
          <p:nvSpPr>
            <p:cNvPr id="57" name="矩形 53">
              <a:extLst>
                <a:ext uri="{FF2B5EF4-FFF2-40B4-BE49-F238E27FC236}">
                  <a16:creationId xmlns:a16="http://schemas.microsoft.com/office/drawing/2014/main" id="{A7948B67-FD7F-497B-B35F-9DDF3EBE4EA8}"/>
                </a:ext>
              </a:extLst>
            </p:cNvPr>
            <p:cNvSpPr/>
            <p:nvPr/>
          </p:nvSpPr>
          <p:spPr>
            <a:xfrm>
              <a:off x="11192372" y="4814188"/>
              <a:ext cx="575799" cy="215444"/>
            </a:xfrm>
            <a:prstGeom prst="rect">
              <a:avLst/>
            </a:prstGeom>
          </p:spPr>
          <p:txBody>
            <a:bodyPr wrap="none">
              <a:spAutoFit/>
            </a:bodyPr>
            <a:lstStyle/>
            <a:p>
              <a:r>
                <a:rPr lang="en-US" altLang="zh-CN" sz="800" b="1">
                  <a:cs typeface="Times New Roman" panose="02020603050405020304" pitchFamily="18" charset="0"/>
                </a:rPr>
                <a:t>TRP/TIS</a:t>
              </a:r>
              <a:endParaRPr lang="zh-CN" altLang="en-US" sz="800" b="1"/>
            </a:p>
          </p:txBody>
        </p:sp>
        <p:sp>
          <p:nvSpPr>
            <p:cNvPr id="58" name="左大括号 54">
              <a:extLst>
                <a:ext uri="{FF2B5EF4-FFF2-40B4-BE49-F238E27FC236}">
                  <a16:creationId xmlns:a16="http://schemas.microsoft.com/office/drawing/2014/main" id="{73B5A6D8-B94F-4ADF-85F5-CF4DB563F679}"/>
                </a:ext>
              </a:extLst>
            </p:cNvPr>
            <p:cNvSpPr/>
            <p:nvPr/>
          </p:nvSpPr>
          <p:spPr>
            <a:xfrm>
              <a:off x="11103430" y="5151577"/>
              <a:ext cx="114651" cy="26428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800" b="1"/>
            </a:p>
          </p:txBody>
        </p:sp>
        <p:sp>
          <p:nvSpPr>
            <p:cNvPr id="59" name="矩形 55">
              <a:extLst>
                <a:ext uri="{FF2B5EF4-FFF2-40B4-BE49-F238E27FC236}">
                  <a16:creationId xmlns:a16="http://schemas.microsoft.com/office/drawing/2014/main" id="{EEF553B3-CDDA-4B53-AFEB-2B38B1FC1182}"/>
                </a:ext>
              </a:extLst>
            </p:cNvPr>
            <p:cNvSpPr/>
            <p:nvPr/>
          </p:nvSpPr>
          <p:spPr>
            <a:xfrm>
              <a:off x="11192616" y="5027758"/>
              <a:ext cx="753732" cy="215444"/>
            </a:xfrm>
            <a:prstGeom prst="rect">
              <a:avLst/>
            </a:prstGeom>
          </p:spPr>
          <p:txBody>
            <a:bodyPr wrap="none">
              <a:spAutoFit/>
            </a:bodyPr>
            <a:lstStyle/>
            <a:p>
              <a:r>
                <a:rPr lang="en-US" altLang="zh-CN" sz="800" b="1">
                  <a:cs typeface="Times New Roman" panose="02020603050405020304" pitchFamily="18" charset="0"/>
                </a:rPr>
                <a:t>Interference</a:t>
              </a:r>
              <a:endParaRPr lang="zh-CN" altLang="en-US" sz="800" b="1"/>
            </a:p>
          </p:txBody>
        </p:sp>
        <p:sp>
          <p:nvSpPr>
            <p:cNvPr id="60" name="矩形 55">
              <a:extLst>
                <a:ext uri="{FF2B5EF4-FFF2-40B4-BE49-F238E27FC236}">
                  <a16:creationId xmlns:a16="http://schemas.microsoft.com/office/drawing/2014/main" id="{855297D7-2401-419C-84E9-9E40D398ECDB}"/>
                </a:ext>
              </a:extLst>
            </p:cNvPr>
            <p:cNvSpPr/>
            <p:nvPr/>
          </p:nvSpPr>
          <p:spPr>
            <a:xfrm>
              <a:off x="11192616" y="5293887"/>
              <a:ext cx="620683" cy="215444"/>
            </a:xfrm>
            <a:prstGeom prst="rect">
              <a:avLst/>
            </a:prstGeom>
          </p:spPr>
          <p:txBody>
            <a:bodyPr wrap="none">
              <a:spAutoFit/>
            </a:bodyPr>
            <a:lstStyle/>
            <a:p>
              <a:r>
                <a:rPr lang="en-US" altLang="zh-CN" sz="800" b="1">
                  <a:cs typeface="Times New Roman" panose="02020603050405020304" pitchFamily="18" charset="0"/>
                </a:rPr>
                <a:t>Immunity</a:t>
              </a:r>
              <a:endParaRPr lang="zh-CN" altLang="en-US" sz="800" b="1"/>
            </a:p>
          </p:txBody>
        </p:sp>
      </p:grpSp>
    </p:spTree>
    <p:extLst>
      <p:ext uri="{BB962C8B-B14F-4D97-AF65-F5344CB8AC3E}">
        <p14:creationId xmlns:p14="http://schemas.microsoft.com/office/powerpoint/2010/main" val="405468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3951004-1452-4961-BECD-29AAB2A4498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3C6B0A-6546-44D4-8607-001E41A73964}"/>
              </a:ext>
            </a:extLst>
          </p:cNvPr>
          <p:cNvSpPr/>
          <p:nvPr/>
        </p:nvSpPr>
        <p:spPr>
          <a:xfrm>
            <a:off x="1" y="3921125"/>
            <a:ext cx="5413732" cy="1214049"/>
          </a:xfrm>
          <a:prstGeom prst="rect">
            <a:avLst/>
          </a:prstGeom>
          <a:gradFill>
            <a:gsLst>
              <a:gs pos="100000">
                <a:schemeClr val="bg1">
                  <a:alpha val="50000"/>
                </a:schemeClr>
              </a:gs>
              <a:gs pos="31000">
                <a:srgbClr val="F2F1E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7" name="TextBox 6">
            <a:extLst>
              <a:ext uri="{FF2B5EF4-FFF2-40B4-BE49-F238E27FC236}">
                <a16:creationId xmlns:a16="http://schemas.microsoft.com/office/drawing/2014/main" id="{219F015C-BE54-4DFF-94B8-8DCC1B66F5E7}"/>
              </a:ext>
            </a:extLst>
          </p:cNvPr>
          <p:cNvSpPr txBox="1"/>
          <p:nvPr/>
        </p:nvSpPr>
        <p:spPr>
          <a:xfrm>
            <a:off x="104939" y="3990464"/>
            <a:ext cx="7966710" cy="1066446"/>
          </a:xfrm>
          <a:prstGeom prst="rect">
            <a:avLst/>
          </a:prstGeom>
          <a:noFill/>
        </p:spPr>
        <p:txBody>
          <a:bodyPr wrap="square">
            <a:spAutoFit/>
          </a:bodyPr>
          <a:lstStyle/>
          <a:p>
            <a:pPr>
              <a:lnSpc>
                <a:spcPct val="120000"/>
              </a:lnSpc>
              <a:spcBef>
                <a:spcPts val="300"/>
              </a:spcBef>
            </a:pPr>
            <a:r>
              <a:rPr lang="en-US" altLang="zh-CN" sz="1600" b="1">
                <a:latin typeface="Roboto" panose="02000000000000000000" pitchFamily="2" charset="0"/>
                <a:ea typeface="Roboto" panose="02000000000000000000" pitchFamily="2" charset="0"/>
                <a:cs typeface="Roboto" panose="02000000000000000000" pitchFamily="2" charset="0"/>
              </a:rPr>
              <a:t>The goal of the MIMO test is to measure/evaluate the </a:t>
            </a:r>
          </a:p>
          <a:p>
            <a:pPr>
              <a:lnSpc>
                <a:spcPct val="120000"/>
              </a:lnSpc>
              <a:spcBef>
                <a:spcPts val="300"/>
              </a:spcBef>
            </a:pPr>
            <a:r>
              <a:rPr lang="en-US" altLang="zh-CN" sz="1600" b="1">
                <a:latin typeface="Roboto" panose="02000000000000000000" pitchFamily="2" charset="0"/>
                <a:ea typeface="Roboto" panose="02000000000000000000" pitchFamily="2" charset="0"/>
                <a:cs typeface="Roboto" panose="02000000000000000000" pitchFamily="2" charset="0"/>
              </a:rPr>
              <a:t>real wireless performance of the car in a real-world </a:t>
            </a:r>
          </a:p>
          <a:p>
            <a:pPr>
              <a:lnSpc>
                <a:spcPct val="120000"/>
              </a:lnSpc>
              <a:spcBef>
                <a:spcPts val="300"/>
              </a:spcBef>
            </a:pPr>
            <a:r>
              <a:rPr lang="en-US" altLang="zh-CN" sz="1600" b="1">
                <a:latin typeface="Roboto" panose="02000000000000000000" pitchFamily="2" charset="0"/>
                <a:ea typeface="Roboto" panose="02000000000000000000" pitchFamily="2" charset="0"/>
                <a:cs typeface="Roboto" panose="02000000000000000000" pitchFamily="2" charset="0"/>
              </a:rPr>
              <a:t>multipath environment</a:t>
            </a:r>
            <a:endParaRPr lang="en-US" altLang="zh-CN" sz="1200" b="1">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EEAD8B0A-5F1A-46DF-B97C-CA8F13A2644B}"/>
              </a:ext>
            </a:extLst>
          </p:cNvPr>
          <p:cNvSpPr>
            <a:spLocks noGrp="1"/>
          </p:cNvSpPr>
          <p:nvPr>
            <p:ph type="title"/>
          </p:nvPr>
        </p:nvSpPr>
        <p:spPr>
          <a:xfrm>
            <a:off x="862821" y="633328"/>
            <a:ext cx="11689107" cy="780836"/>
          </a:xfrm>
        </p:spPr>
        <p:txBody>
          <a:bodyPr/>
          <a:lstStyle/>
          <a:p>
            <a:r>
              <a:rPr lang="en-US"/>
              <a:t>Multipath Environment</a:t>
            </a:r>
          </a:p>
        </p:txBody>
      </p:sp>
      <p:grpSp>
        <p:nvGrpSpPr>
          <p:cNvPr id="33" name="Group 32">
            <a:extLst>
              <a:ext uri="{FF2B5EF4-FFF2-40B4-BE49-F238E27FC236}">
                <a16:creationId xmlns:a16="http://schemas.microsoft.com/office/drawing/2014/main" id="{9E6ACE90-F6CD-493B-9D63-D75CDC7BAAF3}"/>
              </a:ext>
            </a:extLst>
          </p:cNvPr>
          <p:cNvGrpSpPr/>
          <p:nvPr/>
        </p:nvGrpSpPr>
        <p:grpSpPr>
          <a:xfrm>
            <a:off x="9639949" y="227801"/>
            <a:ext cx="2105390" cy="2244036"/>
            <a:chOff x="9639949" y="227801"/>
            <a:chExt cx="2105390" cy="2244036"/>
          </a:xfrm>
        </p:grpSpPr>
        <p:grpSp>
          <p:nvGrpSpPr>
            <p:cNvPr id="16" name="Group 15">
              <a:extLst>
                <a:ext uri="{FF2B5EF4-FFF2-40B4-BE49-F238E27FC236}">
                  <a16:creationId xmlns:a16="http://schemas.microsoft.com/office/drawing/2014/main" id="{919AA516-0795-4A11-9C4E-42C55A46EB70}"/>
                </a:ext>
              </a:extLst>
            </p:cNvPr>
            <p:cNvGrpSpPr/>
            <p:nvPr/>
          </p:nvGrpSpPr>
          <p:grpSpPr>
            <a:xfrm>
              <a:off x="10459954" y="2006799"/>
              <a:ext cx="1285385" cy="465038"/>
              <a:chOff x="2205010" y="2524759"/>
              <a:chExt cx="1170432" cy="465038"/>
            </a:xfrm>
          </p:grpSpPr>
          <p:sp>
            <p:nvSpPr>
              <p:cNvPr id="17" name="Rectangle 16">
                <a:extLst>
                  <a:ext uri="{FF2B5EF4-FFF2-40B4-BE49-F238E27FC236}">
                    <a16:creationId xmlns:a16="http://schemas.microsoft.com/office/drawing/2014/main" id="{2055B11E-57D0-45CB-B33B-53A9A734EA95}"/>
                  </a:ext>
                </a:extLst>
              </p:cNvPr>
              <p:cNvSpPr/>
              <p:nvPr/>
            </p:nvSpPr>
            <p:spPr>
              <a:xfrm>
                <a:off x="2205010" y="2524759"/>
                <a:ext cx="1170432" cy="27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000" b="1">
                    <a:solidFill>
                      <a:schemeClr val="tx1"/>
                    </a:solidFill>
                  </a:rPr>
                  <a:t>BASE STATION</a:t>
                </a:r>
              </a:p>
            </p:txBody>
          </p:sp>
          <p:sp>
            <p:nvSpPr>
              <p:cNvPr id="18" name="Rectangle 17">
                <a:extLst>
                  <a:ext uri="{FF2B5EF4-FFF2-40B4-BE49-F238E27FC236}">
                    <a16:creationId xmlns:a16="http://schemas.microsoft.com/office/drawing/2014/main" id="{52D3462C-DF41-46A0-AF67-2493FCD381AD}"/>
                  </a:ext>
                </a:extLst>
              </p:cNvPr>
              <p:cNvSpPr/>
              <p:nvPr/>
            </p:nvSpPr>
            <p:spPr>
              <a:xfrm>
                <a:off x="2205010" y="2829559"/>
                <a:ext cx="1170432" cy="160238"/>
              </a:xfrm>
              <a:prstGeom prst="rect">
                <a:avLst/>
              </a:prstGeom>
              <a:solidFill>
                <a:srgbClr val="F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p>
            </p:txBody>
          </p:sp>
        </p:grpSp>
        <p:cxnSp>
          <p:nvCxnSpPr>
            <p:cNvPr id="20" name="Straight Connector 19">
              <a:extLst>
                <a:ext uri="{FF2B5EF4-FFF2-40B4-BE49-F238E27FC236}">
                  <a16:creationId xmlns:a16="http://schemas.microsoft.com/office/drawing/2014/main" id="{87A86958-79E1-42E1-ACDD-141BC928352F}"/>
                </a:ext>
              </a:extLst>
            </p:cNvPr>
            <p:cNvCxnSpPr>
              <a:cxnSpLocks/>
              <a:stCxn id="17" idx="1"/>
            </p:cNvCxnSpPr>
            <p:nvPr/>
          </p:nvCxnSpPr>
          <p:spPr>
            <a:xfrm flipH="1" flipV="1">
              <a:off x="9776201" y="353891"/>
              <a:ext cx="683753" cy="1788762"/>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D7C1F5B-B5F2-4AEC-B663-A24453013A04}"/>
                </a:ext>
              </a:extLst>
            </p:cNvPr>
            <p:cNvSpPr/>
            <p:nvPr/>
          </p:nvSpPr>
          <p:spPr>
            <a:xfrm>
              <a:off x="9639949" y="227801"/>
              <a:ext cx="272504" cy="27250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grpSp>
        <p:nvGrpSpPr>
          <p:cNvPr id="34" name="Group 33">
            <a:extLst>
              <a:ext uri="{FF2B5EF4-FFF2-40B4-BE49-F238E27FC236}">
                <a16:creationId xmlns:a16="http://schemas.microsoft.com/office/drawing/2014/main" id="{CD2F55D6-7413-4970-BF56-A936C50F9843}"/>
              </a:ext>
            </a:extLst>
          </p:cNvPr>
          <p:cNvGrpSpPr/>
          <p:nvPr/>
        </p:nvGrpSpPr>
        <p:grpSpPr>
          <a:xfrm>
            <a:off x="7993101" y="3268762"/>
            <a:ext cx="2425793" cy="1615324"/>
            <a:chOff x="7993101" y="3268762"/>
            <a:chExt cx="2425793" cy="1615324"/>
          </a:xfrm>
        </p:grpSpPr>
        <p:grpSp>
          <p:nvGrpSpPr>
            <p:cNvPr id="13" name="Group 12">
              <a:extLst>
                <a:ext uri="{FF2B5EF4-FFF2-40B4-BE49-F238E27FC236}">
                  <a16:creationId xmlns:a16="http://schemas.microsoft.com/office/drawing/2014/main" id="{24CF3776-23ED-45EB-8AB2-3ABECF16528A}"/>
                </a:ext>
              </a:extLst>
            </p:cNvPr>
            <p:cNvGrpSpPr/>
            <p:nvPr/>
          </p:nvGrpSpPr>
          <p:grpSpPr>
            <a:xfrm>
              <a:off x="9133509" y="4419048"/>
              <a:ext cx="1285385" cy="465038"/>
              <a:chOff x="2205010" y="2524759"/>
              <a:chExt cx="1170432" cy="465038"/>
            </a:xfrm>
          </p:grpSpPr>
          <p:sp>
            <p:nvSpPr>
              <p:cNvPr id="14" name="Rectangle 13">
                <a:extLst>
                  <a:ext uri="{FF2B5EF4-FFF2-40B4-BE49-F238E27FC236}">
                    <a16:creationId xmlns:a16="http://schemas.microsoft.com/office/drawing/2014/main" id="{9BB41819-549B-4E0C-96DF-0C51579E71DC}"/>
                  </a:ext>
                </a:extLst>
              </p:cNvPr>
              <p:cNvSpPr/>
              <p:nvPr/>
            </p:nvSpPr>
            <p:spPr>
              <a:xfrm>
                <a:off x="2205010" y="2524759"/>
                <a:ext cx="1170432" cy="27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sz="1000" b="1">
                    <a:solidFill>
                      <a:schemeClr val="tx1"/>
                    </a:solidFill>
                  </a:rPr>
                  <a:t>DIRECT PATH</a:t>
                </a:r>
              </a:p>
            </p:txBody>
          </p:sp>
          <p:sp>
            <p:nvSpPr>
              <p:cNvPr id="15" name="Rectangle 14">
                <a:extLst>
                  <a:ext uri="{FF2B5EF4-FFF2-40B4-BE49-F238E27FC236}">
                    <a16:creationId xmlns:a16="http://schemas.microsoft.com/office/drawing/2014/main" id="{971199FA-E087-4A8B-A1C3-AFDF9EB5F004}"/>
                  </a:ext>
                </a:extLst>
              </p:cNvPr>
              <p:cNvSpPr/>
              <p:nvPr/>
            </p:nvSpPr>
            <p:spPr>
              <a:xfrm>
                <a:off x="2205010" y="2829559"/>
                <a:ext cx="1170432" cy="160238"/>
              </a:xfrm>
              <a:prstGeom prst="rect">
                <a:avLst/>
              </a:prstGeom>
              <a:solidFill>
                <a:srgbClr val="F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cxnSp>
          <p:nvCxnSpPr>
            <p:cNvPr id="25" name="Straight Connector 24">
              <a:extLst>
                <a:ext uri="{FF2B5EF4-FFF2-40B4-BE49-F238E27FC236}">
                  <a16:creationId xmlns:a16="http://schemas.microsoft.com/office/drawing/2014/main" id="{DDE2C5AF-E1E9-4C90-B480-2B37F2CDB6D8}"/>
                </a:ext>
              </a:extLst>
            </p:cNvPr>
            <p:cNvCxnSpPr>
              <a:cxnSpLocks/>
            </p:cNvCxnSpPr>
            <p:nvPr/>
          </p:nvCxnSpPr>
          <p:spPr>
            <a:xfrm flipH="1" flipV="1">
              <a:off x="8129353" y="3405014"/>
              <a:ext cx="1055562" cy="1160017"/>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33F0E62-B3D5-463E-AFBC-AF2661261042}"/>
                </a:ext>
              </a:extLst>
            </p:cNvPr>
            <p:cNvSpPr/>
            <p:nvPr/>
          </p:nvSpPr>
          <p:spPr>
            <a:xfrm>
              <a:off x="7993101" y="3268762"/>
              <a:ext cx="272504" cy="27250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grpSp>
        <p:nvGrpSpPr>
          <p:cNvPr id="32" name="Group 31">
            <a:extLst>
              <a:ext uri="{FF2B5EF4-FFF2-40B4-BE49-F238E27FC236}">
                <a16:creationId xmlns:a16="http://schemas.microsoft.com/office/drawing/2014/main" id="{D528C642-B2B4-425B-9B13-A21D6A6525AB}"/>
              </a:ext>
            </a:extLst>
          </p:cNvPr>
          <p:cNvGrpSpPr/>
          <p:nvPr/>
        </p:nvGrpSpPr>
        <p:grpSpPr>
          <a:xfrm>
            <a:off x="876907" y="2039095"/>
            <a:ext cx="2272237" cy="1304509"/>
            <a:chOff x="876907" y="2039095"/>
            <a:chExt cx="2272237" cy="1304509"/>
          </a:xfrm>
        </p:grpSpPr>
        <p:grpSp>
          <p:nvGrpSpPr>
            <p:cNvPr id="2" name="Group 1">
              <a:extLst>
                <a:ext uri="{FF2B5EF4-FFF2-40B4-BE49-F238E27FC236}">
                  <a16:creationId xmlns:a16="http://schemas.microsoft.com/office/drawing/2014/main" id="{15A23951-B239-4EB8-811D-DB89992DFF8D}"/>
                </a:ext>
              </a:extLst>
            </p:cNvPr>
            <p:cNvGrpSpPr/>
            <p:nvPr/>
          </p:nvGrpSpPr>
          <p:grpSpPr>
            <a:xfrm>
              <a:off x="876907" y="2878566"/>
              <a:ext cx="1285385" cy="465038"/>
              <a:chOff x="2205010" y="2524759"/>
              <a:chExt cx="1170432" cy="465038"/>
            </a:xfrm>
          </p:grpSpPr>
          <p:sp>
            <p:nvSpPr>
              <p:cNvPr id="9" name="Rectangle 8">
                <a:extLst>
                  <a:ext uri="{FF2B5EF4-FFF2-40B4-BE49-F238E27FC236}">
                    <a16:creationId xmlns:a16="http://schemas.microsoft.com/office/drawing/2014/main" id="{2DD4A075-4156-4B74-96B6-2FA407123E17}"/>
                  </a:ext>
                </a:extLst>
              </p:cNvPr>
              <p:cNvSpPr/>
              <p:nvPr/>
            </p:nvSpPr>
            <p:spPr>
              <a:xfrm>
                <a:off x="2205010" y="2524759"/>
                <a:ext cx="1170432" cy="27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sz="1000" b="1">
                    <a:solidFill>
                      <a:schemeClr val="tx1"/>
                    </a:solidFill>
                  </a:rPr>
                  <a:t>REFLECTED PATH</a:t>
                </a:r>
              </a:p>
            </p:txBody>
          </p:sp>
          <p:sp>
            <p:nvSpPr>
              <p:cNvPr id="10" name="Rectangle 9">
                <a:extLst>
                  <a:ext uri="{FF2B5EF4-FFF2-40B4-BE49-F238E27FC236}">
                    <a16:creationId xmlns:a16="http://schemas.microsoft.com/office/drawing/2014/main" id="{BA9BD077-715C-4C0B-9CEF-58969884585A}"/>
                  </a:ext>
                </a:extLst>
              </p:cNvPr>
              <p:cNvSpPr/>
              <p:nvPr/>
            </p:nvSpPr>
            <p:spPr>
              <a:xfrm>
                <a:off x="2205010" y="2829559"/>
                <a:ext cx="1170432" cy="160238"/>
              </a:xfrm>
              <a:prstGeom prst="rect">
                <a:avLst/>
              </a:prstGeom>
              <a:solidFill>
                <a:srgbClr val="F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p>
            </p:txBody>
          </p:sp>
        </p:grpSp>
        <p:cxnSp>
          <p:nvCxnSpPr>
            <p:cNvPr id="27" name="Straight Connector 26">
              <a:extLst>
                <a:ext uri="{FF2B5EF4-FFF2-40B4-BE49-F238E27FC236}">
                  <a16:creationId xmlns:a16="http://schemas.microsoft.com/office/drawing/2014/main" id="{189CCF5E-EF36-4B6F-8BC1-61CA8EF887E9}"/>
                </a:ext>
              </a:extLst>
            </p:cNvPr>
            <p:cNvCxnSpPr>
              <a:cxnSpLocks/>
            </p:cNvCxnSpPr>
            <p:nvPr/>
          </p:nvCxnSpPr>
          <p:spPr>
            <a:xfrm flipV="1">
              <a:off x="2104116" y="2175347"/>
              <a:ext cx="908776" cy="935738"/>
            </a:xfrm>
            <a:prstGeom prst="line">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87DEF9D-0A60-4E20-83AA-71D52969C56E}"/>
                </a:ext>
              </a:extLst>
            </p:cNvPr>
            <p:cNvSpPr/>
            <p:nvPr/>
          </p:nvSpPr>
          <p:spPr>
            <a:xfrm>
              <a:off x="2876640" y="2039095"/>
              <a:ext cx="272504" cy="27250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Tree>
    <p:extLst>
      <p:ext uri="{BB962C8B-B14F-4D97-AF65-F5344CB8AC3E}">
        <p14:creationId xmlns:p14="http://schemas.microsoft.com/office/powerpoint/2010/main" val="299510585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83A0DE3-A6FE-45F5-A3BE-07362ACA876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31A9B0F-C54E-44D0-B5B4-48F0674EBD55}"/>
              </a:ext>
            </a:extLst>
          </p:cNvPr>
          <p:cNvSpPr>
            <a:spLocks noGrp="1"/>
          </p:cNvSpPr>
          <p:nvPr>
            <p:ph type="title"/>
          </p:nvPr>
        </p:nvSpPr>
        <p:spPr>
          <a:prstGeom prst="rect">
            <a:avLst/>
          </a:prstGeom>
        </p:spPr>
        <p:txBody>
          <a:bodyPr/>
          <a:lstStyle/>
          <a:p>
            <a:r>
              <a:rPr lang="en-US"/>
              <a:t>Four Levels of Automotive OTA Test</a:t>
            </a:r>
          </a:p>
        </p:txBody>
      </p:sp>
      <p:grpSp>
        <p:nvGrpSpPr>
          <p:cNvPr id="6" name="Group 5">
            <a:extLst>
              <a:ext uri="{FF2B5EF4-FFF2-40B4-BE49-F238E27FC236}">
                <a16:creationId xmlns:a16="http://schemas.microsoft.com/office/drawing/2014/main" id="{70279A13-81B5-4803-97C8-FE06BBB5C96F}"/>
              </a:ext>
            </a:extLst>
          </p:cNvPr>
          <p:cNvGrpSpPr/>
          <p:nvPr/>
        </p:nvGrpSpPr>
        <p:grpSpPr>
          <a:xfrm>
            <a:off x="4003851" y="3117155"/>
            <a:ext cx="2503551" cy="1357278"/>
            <a:chOff x="6238013" y="1480447"/>
            <a:chExt cx="4014216" cy="2176272"/>
          </a:xfrm>
        </p:grpSpPr>
        <p:sp>
          <p:nvSpPr>
            <p:cNvPr id="11" name="Shape">
              <a:extLst>
                <a:ext uri="{FF2B5EF4-FFF2-40B4-BE49-F238E27FC236}">
                  <a16:creationId xmlns:a16="http://schemas.microsoft.com/office/drawing/2014/main" id="{915FD4BB-DEA4-47CE-B9C1-43277B3C4568}"/>
                </a:ext>
              </a:extLst>
            </p:cNvPr>
            <p:cNvSpPr/>
            <p:nvPr/>
          </p:nvSpPr>
          <p:spPr>
            <a:xfrm>
              <a:off x="6238013" y="1480447"/>
              <a:ext cx="4014216" cy="21762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008" y="0"/>
                  </a:lnTo>
                  <a:cubicBezTo>
                    <a:pt x="19473" y="812"/>
                    <a:pt x="19708" y="1878"/>
                    <a:pt x="19708" y="3209"/>
                  </a:cubicBezTo>
                  <a:cubicBezTo>
                    <a:pt x="19708" y="3989"/>
                    <a:pt x="19600" y="4737"/>
                    <a:pt x="19386" y="5451"/>
                  </a:cubicBezTo>
                  <a:cubicBezTo>
                    <a:pt x="19171" y="6166"/>
                    <a:pt x="18775" y="7079"/>
                    <a:pt x="18197" y="8190"/>
                  </a:cubicBezTo>
                  <a:lnTo>
                    <a:pt x="16721" y="11027"/>
                  </a:lnTo>
                  <a:lnTo>
                    <a:pt x="19955" y="11027"/>
                  </a:lnTo>
                  <a:lnTo>
                    <a:pt x="19955" y="14058"/>
                  </a:lnTo>
                  <a:lnTo>
                    <a:pt x="14179" y="14058"/>
                  </a:lnTo>
                  <a:lnTo>
                    <a:pt x="14179" y="11547"/>
                  </a:lnTo>
                  <a:lnTo>
                    <a:pt x="16581" y="7000"/>
                  </a:lnTo>
                  <a:cubicBezTo>
                    <a:pt x="17065" y="6090"/>
                    <a:pt x="17410" y="5364"/>
                    <a:pt x="17617" y="4823"/>
                  </a:cubicBezTo>
                  <a:cubicBezTo>
                    <a:pt x="17824" y="4282"/>
                    <a:pt x="17927" y="3760"/>
                    <a:pt x="17927" y="3254"/>
                  </a:cubicBezTo>
                  <a:cubicBezTo>
                    <a:pt x="17927" y="2749"/>
                    <a:pt x="17838" y="2325"/>
                    <a:pt x="17658" y="1986"/>
                  </a:cubicBezTo>
                  <a:cubicBezTo>
                    <a:pt x="17479" y="1647"/>
                    <a:pt x="17248" y="1479"/>
                    <a:pt x="16967" y="1479"/>
                  </a:cubicBezTo>
                  <a:cubicBezTo>
                    <a:pt x="16451" y="1479"/>
                    <a:pt x="15964" y="2157"/>
                    <a:pt x="15503" y="3514"/>
                  </a:cubicBezTo>
                  <a:lnTo>
                    <a:pt x="14039" y="1910"/>
                  </a:lnTo>
                  <a:cubicBezTo>
                    <a:pt x="14308" y="1139"/>
                    <a:pt x="14596" y="508"/>
                    <a:pt x="14902" y="0"/>
                  </a:cubicBezTo>
                  <a:lnTo>
                    <a:pt x="0" y="0"/>
                  </a:lnTo>
                  <a:close/>
                </a:path>
              </a:pathLst>
            </a:custGeom>
            <a:solidFill>
              <a:schemeClr val="accent5">
                <a:lumMod val="60000"/>
                <a:lumOff val="40000"/>
                <a:alpha val="75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sz="2000">
                <a:latin typeface="Roboto" panose="02000000000000000000" pitchFamily="2" charset="0"/>
                <a:ea typeface="Roboto" panose="02000000000000000000" pitchFamily="2" charset="0"/>
                <a:cs typeface="Roboto" panose="02000000000000000000" pitchFamily="2" charset="0"/>
              </a:endParaRPr>
            </a:p>
          </p:txBody>
        </p:sp>
        <p:sp>
          <p:nvSpPr>
            <p:cNvPr id="19" name="INSERT TITLE">
              <a:extLst>
                <a:ext uri="{FF2B5EF4-FFF2-40B4-BE49-F238E27FC236}">
                  <a16:creationId xmlns:a16="http://schemas.microsoft.com/office/drawing/2014/main" id="{32BAE8A1-A5D9-47BF-9937-8816811CA383}"/>
                </a:ext>
              </a:extLst>
            </p:cNvPr>
            <p:cNvSpPr txBox="1"/>
            <p:nvPr/>
          </p:nvSpPr>
          <p:spPr>
            <a:xfrm>
              <a:off x="6241019" y="1480447"/>
              <a:ext cx="2566838" cy="1251002"/>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lang="ja-JP" sz="1800" b="0" i="0" u="none" strike="noStrike" cap="none" spc="0" normalizeH="0" baseline="0">
                  <a:ln>
                    <a:noFill/>
                  </a:ln>
                  <a:solidFill>
                    <a:srgbClr val="000000"/>
                  </a:solidFill>
                  <a:effectLst/>
                  <a:uFillTx/>
                </a:defRPr>
              </a:defPPr>
              <a:lvl1pPr marR="0" indent="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1pPr>
              <a:lvl2pPr marL="0" marR="0" lvl="1" indent="0" defTabSz="825500" fontAlgn="auto" hangingPunct="0">
                <a:lnSpc>
                  <a:spcPct val="90000"/>
                </a:lnSpc>
                <a:spcBef>
                  <a:spcPts val="0"/>
                </a:spcBef>
                <a:spcAft>
                  <a:spcPts val="0"/>
                </a:spcAft>
                <a:buClrTx/>
                <a:buSzTx/>
                <a:buFontTx/>
                <a:buNone/>
                <a:tabLst/>
                <a:defRPr kumimoji="0" sz="2800" b="0" i="0" u="none" strike="noStrike" cap="all" spc="150" normalizeH="0" baseline="0">
                  <a:ln>
                    <a:noFill/>
                  </a:ln>
                  <a:solidFill>
                    <a:srgbClr val="000000"/>
                  </a:solidFill>
                  <a:effectLst/>
                  <a:uFillTx/>
                </a:defRPr>
              </a:lvl2pPr>
              <a:lvl3pPr marL="0" marR="0" indent="4572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3pPr>
              <a:lvl4pPr marL="0" marR="0" indent="6858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4pPr>
              <a:lvl5pPr marL="0" marR="0" indent="9144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5pPr>
              <a:lvl6pPr marL="0" marR="0" indent="11430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6pPr>
              <a:lvl7pPr marL="0" marR="0" indent="13716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7pPr>
              <a:lvl8pPr marL="0" marR="0" indent="16002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8pPr>
              <a:lvl9pPr marL="0" marR="0" indent="1828800" defTabSz="825500" fontAlgn="auto"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defRPr>
              </a:lvl9pPr>
            </a:lstStyle>
            <a:p>
              <a:pPr lvl="1"/>
              <a:r>
                <a:rPr lang="en-US" sz="1600" b="1"/>
                <a:t>SISO test </a:t>
              </a:r>
            </a:p>
            <a:p>
              <a:pPr lvl="1"/>
              <a:endParaRPr lang="en-US" sz="1600" b="1"/>
            </a:p>
            <a:p>
              <a:pPr lvl="1"/>
              <a:r>
                <a:rPr lang="en-US" sz="1100"/>
                <a:t>(EIRP,EIS)</a:t>
              </a:r>
            </a:p>
          </p:txBody>
        </p:sp>
      </p:grpSp>
      <p:grpSp>
        <p:nvGrpSpPr>
          <p:cNvPr id="4" name="Group 3">
            <a:extLst>
              <a:ext uri="{FF2B5EF4-FFF2-40B4-BE49-F238E27FC236}">
                <a16:creationId xmlns:a16="http://schemas.microsoft.com/office/drawing/2014/main" id="{E32437DA-4E84-40DC-B3D9-71AA194755E7}"/>
              </a:ext>
            </a:extLst>
          </p:cNvPr>
          <p:cNvGrpSpPr/>
          <p:nvPr/>
        </p:nvGrpSpPr>
        <p:grpSpPr>
          <a:xfrm>
            <a:off x="6187025" y="1662310"/>
            <a:ext cx="2503551" cy="1357278"/>
            <a:chOff x="1968822" y="3907798"/>
            <a:chExt cx="4014216" cy="2176272"/>
          </a:xfrm>
        </p:grpSpPr>
        <p:sp>
          <p:nvSpPr>
            <p:cNvPr id="12" name="Shape">
              <a:extLst>
                <a:ext uri="{FF2B5EF4-FFF2-40B4-BE49-F238E27FC236}">
                  <a16:creationId xmlns:a16="http://schemas.microsoft.com/office/drawing/2014/main" id="{9F863576-DF56-4F99-BFA6-8CB30EE2945D}"/>
                </a:ext>
              </a:extLst>
            </p:cNvPr>
            <p:cNvSpPr/>
            <p:nvPr/>
          </p:nvSpPr>
          <p:spPr>
            <a:xfrm>
              <a:off x="1968822" y="3907798"/>
              <a:ext cx="4014216" cy="21762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858" y="0"/>
                  </a:lnTo>
                  <a:lnTo>
                    <a:pt x="19858" y="1002"/>
                  </a:lnTo>
                  <a:lnTo>
                    <a:pt x="18169" y="4531"/>
                  </a:lnTo>
                  <a:cubicBezTo>
                    <a:pt x="18831" y="4733"/>
                    <a:pt x="19343" y="5241"/>
                    <a:pt x="19706" y="6057"/>
                  </a:cubicBezTo>
                  <a:cubicBezTo>
                    <a:pt x="20068" y="6872"/>
                    <a:pt x="20249" y="7815"/>
                    <a:pt x="20249" y="8883"/>
                  </a:cubicBezTo>
                  <a:cubicBezTo>
                    <a:pt x="20249" y="10472"/>
                    <a:pt x="19955" y="11716"/>
                    <a:pt x="19369" y="12618"/>
                  </a:cubicBezTo>
                  <a:cubicBezTo>
                    <a:pt x="18782" y="13521"/>
                    <a:pt x="18032" y="13973"/>
                    <a:pt x="17118" y="13972"/>
                  </a:cubicBezTo>
                  <a:cubicBezTo>
                    <a:pt x="16205" y="13972"/>
                    <a:pt x="15280" y="13381"/>
                    <a:pt x="14343" y="12197"/>
                  </a:cubicBezTo>
                  <a:lnTo>
                    <a:pt x="15099" y="9511"/>
                  </a:lnTo>
                  <a:cubicBezTo>
                    <a:pt x="15878" y="10522"/>
                    <a:pt x="16575" y="11027"/>
                    <a:pt x="17190" y="11027"/>
                  </a:cubicBezTo>
                  <a:cubicBezTo>
                    <a:pt x="17560" y="11027"/>
                    <a:pt x="17864" y="10860"/>
                    <a:pt x="18105" y="10528"/>
                  </a:cubicBezTo>
                  <a:cubicBezTo>
                    <a:pt x="18345" y="10196"/>
                    <a:pt x="18465" y="9716"/>
                    <a:pt x="18465" y="9088"/>
                  </a:cubicBezTo>
                  <a:cubicBezTo>
                    <a:pt x="18465" y="8460"/>
                    <a:pt x="18328" y="7963"/>
                    <a:pt x="18052" y="7595"/>
                  </a:cubicBezTo>
                  <a:cubicBezTo>
                    <a:pt x="17776" y="7227"/>
                    <a:pt x="17394" y="7043"/>
                    <a:pt x="16906" y="7043"/>
                  </a:cubicBezTo>
                  <a:cubicBezTo>
                    <a:pt x="16646" y="7043"/>
                    <a:pt x="16280" y="7180"/>
                    <a:pt x="15807" y="7454"/>
                  </a:cubicBezTo>
                  <a:lnTo>
                    <a:pt x="15807" y="4964"/>
                  </a:lnTo>
                  <a:lnTo>
                    <a:pt x="17390" y="1542"/>
                  </a:lnTo>
                  <a:cubicBezTo>
                    <a:pt x="17390" y="1542"/>
                    <a:pt x="14803" y="1542"/>
                    <a:pt x="14803" y="1542"/>
                  </a:cubicBezTo>
                  <a:lnTo>
                    <a:pt x="14803" y="0"/>
                  </a:lnTo>
                  <a:lnTo>
                    <a:pt x="0" y="0"/>
                  </a:lnTo>
                  <a:close/>
                </a:path>
              </a:pathLst>
            </a:custGeom>
            <a:solidFill>
              <a:schemeClr val="accent4">
                <a:lumMod val="60000"/>
                <a:lumOff val="40000"/>
                <a:alpha val="75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sz="2000">
                <a:latin typeface="Roboto" panose="02000000000000000000" pitchFamily="2" charset="0"/>
                <a:ea typeface="Roboto" panose="02000000000000000000" pitchFamily="2" charset="0"/>
                <a:cs typeface="Roboto" panose="02000000000000000000" pitchFamily="2" charset="0"/>
              </a:endParaRPr>
            </a:p>
          </p:txBody>
        </p:sp>
        <p:sp>
          <p:nvSpPr>
            <p:cNvPr id="23" name="INSERT TITLE">
              <a:extLst>
                <a:ext uri="{FF2B5EF4-FFF2-40B4-BE49-F238E27FC236}">
                  <a16:creationId xmlns:a16="http://schemas.microsoft.com/office/drawing/2014/main" id="{E4CCC41E-2A07-4654-AC19-BCB5B6C95363}"/>
                </a:ext>
              </a:extLst>
            </p:cNvPr>
            <p:cNvSpPr txBox="1"/>
            <p:nvPr/>
          </p:nvSpPr>
          <p:spPr>
            <a:xfrm>
              <a:off x="1968822" y="3907798"/>
              <a:ext cx="2657977" cy="2117079"/>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600" b="1"/>
                <a:t>MIMO test </a:t>
              </a:r>
            </a:p>
            <a:p>
              <a:pPr lvl="1" indent="0"/>
              <a:endParaRPr lang="en-US" sz="1050"/>
            </a:p>
            <a:p>
              <a:pPr lvl="1" indent="0"/>
              <a:r>
                <a:rPr lang="en-US" sz="1050"/>
                <a:t>(2x2/4x4/V2X MIMO with different channel models…)</a:t>
              </a:r>
            </a:p>
          </p:txBody>
        </p:sp>
      </p:grpSp>
      <p:grpSp>
        <p:nvGrpSpPr>
          <p:cNvPr id="5" name="Group 4">
            <a:extLst>
              <a:ext uri="{FF2B5EF4-FFF2-40B4-BE49-F238E27FC236}">
                <a16:creationId xmlns:a16="http://schemas.microsoft.com/office/drawing/2014/main" id="{45F0ED9F-50F6-4ED9-8B3B-CC0A16E05951}"/>
              </a:ext>
            </a:extLst>
          </p:cNvPr>
          <p:cNvGrpSpPr/>
          <p:nvPr/>
        </p:nvGrpSpPr>
        <p:grpSpPr>
          <a:xfrm>
            <a:off x="8479873" y="207465"/>
            <a:ext cx="2504810" cy="1357278"/>
            <a:chOff x="8495405" y="-1254550"/>
            <a:chExt cx="4016235" cy="2176272"/>
          </a:xfrm>
        </p:grpSpPr>
        <p:sp>
          <p:nvSpPr>
            <p:cNvPr id="13" name="Shape">
              <a:extLst>
                <a:ext uri="{FF2B5EF4-FFF2-40B4-BE49-F238E27FC236}">
                  <a16:creationId xmlns:a16="http://schemas.microsoft.com/office/drawing/2014/main" id="{AAAA7958-66C2-49DD-B134-BFCD11C0B1D0}"/>
                </a:ext>
              </a:extLst>
            </p:cNvPr>
            <p:cNvSpPr/>
            <p:nvPr/>
          </p:nvSpPr>
          <p:spPr>
            <a:xfrm>
              <a:off x="8497424" y="-1254550"/>
              <a:ext cx="4014216" cy="21762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8341" y="0"/>
                  </a:lnTo>
                  <a:lnTo>
                    <a:pt x="16003" y="7292"/>
                  </a:lnTo>
                  <a:cubicBezTo>
                    <a:pt x="16003" y="7292"/>
                    <a:pt x="17172" y="7292"/>
                    <a:pt x="17172" y="7292"/>
                  </a:cubicBezTo>
                  <a:lnTo>
                    <a:pt x="17172" y="4611"/>
                  </a:lnTo>
                  <a:lnTo>
                    <a:pt x="18944" y="4611"/>
                  </a:lnTo>
                  <a:lnTo>
                    <a:pt x="18944" y="7292"/>
                  </a:lnTo>
                  <a:lnTo>
                    <a:pt x="19876" y="7292"/>
                  </a:lnTo>
                  <a:lnTo>
                    <a:pt x="19876" y="10260"/>
                  </a:lnTo>
                  <a:lnTo>
                    <a:pt x="18944" y="10260"/>
                  </a:lnTo>
                  <a:lnTo>
                    <a:pt x="18944" y="13932"/>
                  </a:lnTo>
                  <a:lnTo>
                    <a:pt x="17172" y="13932"/>
                  </a:lnTo>
                  <a:lnTo>
                    <a:pt x="17172" y="10260"/>
                  </a:lnTo>
                  <a:lnTo>
                    <a:pt x="13853" y="10260"/>
                  </a:lnTo>
                  <a:lnTo>
                    <a:pt x="13853" y="7645"/>
                  </a:lnTo>
                  <a:lnTo>
                    <a:pt x="16328" y="0"/>
                  </a:lnTo>
                  <a:lnTo>
                    <a:pt x="0" y="0"/>
                  </a:lnTo>
                  <a:close/>
                </a:path>
              </a:pathLst>
            </a:custGeom>
            <a:solidFill>
              <a:schemeClr val="accent6">
                <a:lumMod val="60000"/>
                <a:lumOff val="40000"/>
                <a:alpha val="75000"/>
              </a:scheme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sz="2000">
                <a:latin typeface="Roboto" panose="02000000000000000000" pitchFamily="2" charset="0"/>
                <a:ea typeface="Roboto" panose="02000000000000000000" pitchFamily="2" charset="0"/>
                <a:cs typeface="Roboto" panose="02000000000000000000" pitchFamily="2" charset="0"/>
              </a:endParaRPr>
            </a:p>
          </p:txBody>
        </p:sp>
        <p:sp>
          <p:nvSpPr>
            <p:cNvPr id="25" name="INSERT TITLE">
              <a:extLst>
                <a:ext uri="{FF2B5EF4-FFF2-40B4-BE49-F238E27FC236}">
                  <a16:creationId xmlns:a16="http://schemas.microsoft.com/office/drawing/2014/main" id="{61A26493-454B-4AC8-9153-B6A9FEABD586}"/>
                </a:ext>
              </a:extLst>
            </p:cNvPr>
            <p:cNvSpPr txBox="1"/>
            <p:nvPr/>
          </p:nvSpPr>
          <p:spPr>
            <a:xfrm>
              <a:off x="8495405" y="-1254550"/>
              <a:ext cx="3927566" cy="1406451"/>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600" b="1" err="1"/>
                <a:t>Desense</a:t>
              </a:r>
              <a:r>
                <a:rPr lang="en-US" sz="1600" b="1"/>
                <a:t> test</a:t>
              </a:r>
            </a:p>
            <a:p>
              <a:pPr lvl="1" indent="0"/>
              <a:endParaRPr lang="en-US" sz="1100"/>
            </a:p>
            <a:p>
              <a:pPr lvl="1" indent="0"/>
              <a:r>
                <a:rPr lang="en-US" sz="1050"/>
                <a:t>(</a:t>
              </a:r>
              <a:r>
                <a:rPr lang="en-US" altLang="zh-CN" sz="1050"/>
                <a:t>interference, </a:t>
              </a:r>
            </a:p>
            <a:p>
              <a:pPr lvl="1" indent="0"/>
              <a:r>
                <a:rPr lang="en-US" altLang="zh-CN" sz="1050"/>
                <a:t>Immunity </a:t>
              </a:r>
              <a:r>
                <a:rPr lang="en-US" sz="1050"/>
                <a:t>)</a:t>
              </a:r>
            </a:p>
          </p:txBody>
        </p:sp>
      </p:grpSp>
      <p:grpSp>
        <p:nvGrpSpPr>
          <p:cNvPr id="2" name="Group 1">
            <a:extLst>
              <a:ext uri="{FF2B5EF4-FFF2-40B4-BE49-F238E27FC236}">
                <a16:creationId xmlns:a16="http://schemas.microsoft.com/office/drawing/2014/main" id="{B49A937A-D3FC-49B8-B887-F264A6494169}"/>
              </a:ext>
            </a:extLst>
          </p:cNvPr>
          <p:cNvGrpSpPr/>
          <p:nvPr/>
        </p:nvGrpSpPr>
        <p:grpSpPr>
          <a:xfrm>
            <a:off x="1854990" y="4572000"/>
            <a:ext cx="2503552" cy="1357278"/>
            <a:chOff x="1968823" y="1480447"/>
            <a:chExt cx="4014217" cy="2176272"/>
          </a:xfrm>
        </p:grpSpPr>
        <p:sp>
          <p:nvSpPr>
            <p:cNvPr id="10" name="Shape">
              <a:extLst>
                <a:ext uri="{FF2B5EF4-FFF2-40B4-BE49-F238E27FC236}">
                  <a16:creationId xmlns:a16="http://schemas.microsoft.com/office/drawing/2014/main" id="{22FCB8E7-7A7A-4D70-8030-3CF2BF1CB4C2}"/>
                </a:ext>
              </a:extLst>
            </p:cNvPr>
            <p:cNvSpPr/>
            <p:nvPr/>
          </p:nvSpPr>
          <p:spPr>
            <a:xfrm>
              <a:off x="1968824" y="1480447"/>
              <a:ext cx="4014216" cy="21762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8535" y="0"/>
                  </a:lnTo>
                  <a:lnTo>
                    <a:pt x="18535" y="13885"/>
                  </a:lnTo>
                  <a:lnTo>
                    <a:pt x="16763" y="13885"/>
                  </a:lnTo>
                  <a:lnTo>
                    <a:pt x="16763" y="1630"/>
                  </a:lnTo>
                  <a:lnTo>
                    <a:pt x="15194" y="1630"/>
                  </a:lnTo>
                  <a:cubicBezTo>
                    <a:pt x="15194" y="1630"/>
                    <a:pt x="15194" y="801"/>
                    <a:pt x="15194" y="0"/>
                  </a:cubicBezTo>
                  <a:lnTo>
                    <a:pt x="0" y="0"/>
                  </a:lnTo>
                  <a:close/>
                </a:path>
              </a:pathLst>
            </a:custGeom>
            <a:solidFill>
              <a:srgbClr val="FBB21F">
                <a:alpha val="75000"/>
              </a:srgbClr>
            </a:solidFill>
            <a:ln w="12700">
              <a:miter lim="400000"/>
            </a:ln>
            <a:effectLst>
              <a:outerShdw blurRad="50800" dist="38100" dir="2700000" algn="tl" rotWithShape="0">
                <a:prstClr val="black">
                  <a:alpha val="40000"/>
                </a:prstClr>
              </a:outerShdw>
            </a:effectLst>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algn="ctr">
                <a:lnSpc>
                  <a:spcPct val="100000"/>
                </a:lnSpc>
                <a:defRPr sz="3200" cap="none" spc="0">
                  <a:solidFill>
                    <a:srgbClr val="FFFFFF"/>
                  </a:solidFill>
                  <a:latin typeface="Helvetica Light"/>
                  <a:ea typeface="Helvetica Light"/>
                  <a:cs typeface="Helvetica Light"/>
                  <a:sym typeface="Helvetica Light"/>
                </a:defRPr>
              </a:pPr>
              <a:endParaRPr sz="2000">
                <a:latin typeface="Roboto" panose="02000000000000000000" pitchFamily="2" charset="0"/>
                <a:ea typeface="Roboto" panose="02000000000000000000" pitchFamily="2" charset="0"/>
                <a:cs typeface="Roboto" panose="02000000000000000000" pitchFamily="2" charset="0"/>
              </a:endParaRPr>
            </a:p>
          </p:txBody>
        </p:sp>
        <p:sp>
          <p:nvSpPr>
            <p:cNvPr id="27" name="INSERT TITLE">
              <a:extLst>
                <a:ext uri="{FF2B5EF4-FFF2-40B4-BE49-F238E27FC236}">
                  <a16:creationId xmlns:a16="http://schemas.microsoft.com/office/drawing/2014/main" id="{0147E4D2-32C7-41B5-9468-30986BE4AD70}"/>
                </a:ext>
              </a:extLst>
            </p:cNvPr>
            <p:cNvSpPr txBox="1"/>
            <p:nvPr/>
          </p:nvSpPr>
          <p:spPr>
            <a:xfrm>
              <a:off x="1968823" y="1480447"/>
              <a:ext cx="2795139" cy="2151915"/>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 Bold"/>
                </a:defRPr>
              </a:lvl9pPr>
            </a:lstStyle>
            <a:p>
              <a:pPr lvl="1" indent="0"/>
              <a:r>
                <a:rPr lang="en-US" sz="1600" b="1"/>
                <a:t>Passive antenna test </a:t>
              </a:r>
            </a:p>
            <a:p>
              <a:pPr lvl="1" indent="0"/>
              <a:endParaRPr lang="en-US" sz="1100"/>
            </a:p>
            <a:p>
              <a:pPr lvl="1" indent="0"/>
              <a:r>
                <a:rPr lang="en-US" sz="1100"/>
                <a:t>(3D pattern, efficiency)</a:t>
              </a:r>
            </a:p>
          </p:txBody>
        </p:sp>
      </p:grpSp>
    </p:spTree>
    <p:extLst>
      <p:ext uri="{BB962C8B-B14F-4D97-AF65-F5344CB8AC3E}">
        <p14:creationId xmlns:p14="http://schemas.microsoft.com/office/powerpoint/2010/main" val="32344896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B633F8C-D25F-460F-BD73-A723F27942F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531191-7941-45E2-913E-69A351F5342F}"/>
              </a:ext>
            </a:extLst>
          </p:cNvPr>
          <p:cNvSpPr>
            <a:spLocks noGrp="1"/>
          </p:cNvSpPr>
          <p:nvPr>
            <p:ph type="title"/>
          </p:nvPr>
        </p:nvSpPr>
        <p:spPr>
          <a:prstGeom prst="rect">
            <a:avLst/>
          </a:prstGeom>
        </p:spPr>
        <p:txBody>
          <a:bodyPr>
            <a:normAutofit/>
          </a:bodyPr>
          <a:lstStyle/>
          <a:p>
            <a:r>
              <a:rPr lang="en-US"/>
              <a:t>Challenges of Automotive OTA Measurement</a:t>
            </a:r>
          </a:p>
        </p:txBody>
      </p:sp>
      <p:grpSp>
        <p:nvGrpSpPr>
          <p:cNvPr id="2" name="Group 1">
            <a:extLst>
              <a:ext uri="{FF2B5EF4-FFF2-40B4-BE49-F238E27FC236}">
                <a16:creationId xmlns:a16="http://schemas.microsoft.com/office/drawing/2014/main" id="{A6DDA75D-8D36-4044-88B3-594D487B97DD}"/>
              </a:ext>
            </a:extLst>
          </p:cNvPr>
          <p:cNvGrpSpPr/>
          <p:nvPr/>
        </p:nvGrpSpPr>
        <p:grpSpPr>
          <a:xfrm>
            <a:off x="914400" y="1199080"/>
            <a:ext cx="5757599" cy="1180349"/>
            <a:chOff x="914400" y="1229360"/>
            <a:chExt cx="5757599" cy="1180349"/>
          </a:xfrm>
        </p:grpSpPr>
        <p:pic>
          <p:nvPicPr>
            <p:cNvPr id="24" name="Picture 23" descr="Shape, square&#10;&#10;Description automatically generated">
              <a:extLst>
                <a:ext uri="{FF2B5EF4-FFF2-40B4-BE49-F238E27FC236}">
                  <a16:creationId xmlns:a16="http://schemas.microsoft.com/office/drawing/2014/main" id="{C251844C-91E3-41B9-B7AB-586CF54CD9B7}"/>
                </a:ext>
              </a:extLst>
            </p:cNvPr>
            <p:cNvPicPr>
              <a:picLocks noChangeAspect="1"/>
            </p:cNvPicPr>
            <p:nvPr/>
          </p:nvPicPr>
          <p:blipFill rotWithShape="1">
            <a:blip r:embed="rId3" cstate="screen">
              <a:alphaModFix amt="95000"/>
              <a:extLst>
                <a:ext uri="{28A0092B-C50C-407E-A947-70E740481C1C}">
                  <a14:useLocalDpi xmlns:a14="http://schemas.microsoft.com/office/drawing/2010/main" val="0"/>
                </a:ext>
              </a:extLst>
            </a:blip>
            <a:srcRect/>
            <a:stretch/>
          </p:blipFill>
          <p:spPr>
            <a:xfrm>
              <a:off x="914400" y="1229360"/>
              <a:ext cx="5757599" cy="1180349"/>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7CA35513-1C7C-4C2C-BD1D-50CF1488FAE6}"/>
                </a:ext>
              </a:extLst>
            </p:cNvPr>
            <p:cNvSpPr txBox="1"/>
            <p:nvPr/>
          </p:nvSpPr>
          <p:spPr>
            <a:xfrm>
              <a:off x="914400" y="1233826"/>
              <a:ext cx="4206949" cy="1046440"/>
            </a:xfrm>
            <a:prstGeom prst="rect">
              <a:avLst/>
            </a:prstGeom>
            <a:noFill/>
          </p:spPr>
          <p:txBody>
            <a:bodyPr wrap="square" tIns="91440" bIns="91440">
              <a:spAutoFit/>
            </a:bodyPr>
            <a:lstStyle/>
            <a:p>
              <a:pPr marL="0" lvl="1"/>
              <a:r>
                <a:rPr lang="en-US" sz="2400" b="1"/>
                <a:t>Large size DUT </a:t>
              </a:r>
            </a:p>
            <a:p>
              <a:pPr marL="0" lvl="1"/>
              <a:r>
                <a:rPr lang="en-US" sz="1600"/>
                <a:t>direct far field measurement becomes difficult.</a:t>
              </a:r>
            </a:p>
          </p:txBody>
        </p:sp>
      </p:grpSp>
      <p:grpSp>
        <p:nvGrpSpPr>
          <p:cNvPr id="3" name="Group 2">
            <a:extLst>
              <a:ext uri="{FF2B5EF4-FFF2-40B4-BE49-F238E27FC236}">
                <a16:creationId xmlns:a16="http://schemas.microsoft.com/office/drawing/2014/main" id="{3BE1E150-3BD7-40B3-88CD-5E80FFEC66FC}"/>
              </a:ext>
            </a:extLst>
          </p:cNvPr>
          <p:cNvGrpSpPr/>
          <p:nvPr/>
        </p:nvGrpSpPr>
        <p:grpSpPr>
          <a:xfrm>
            <a:off x="1828799" y="2510120"/>
            <a:ext cx="5781303" cy="1166231"/>
            <a:chOff x="1828799" y="2600960"/>
            <a:chExt cx="5781303" cy="1166231"/>
          </a:xfrm>
        </p:grpSpPr>
        <p:pic>
          <p:nvPicPr>
            <p:cNvPr id="32" name="Picture 31" descr="Shape, rectangle&#10;&#10;Description automatically generated">
              <a:extLst>
                <a:ext uri="{FF2B5EF4-FFF2-40B4-BE49-F238E27FC236}">
                  <a16:creationId xmlns:a16="http://schemas.microsoft.com/office/drawing/2014/main" id="{E391A2FF-9A91-4C64-B2AA-F1F0835274F5}"/>
                </a:ext>
              </a:extLst>
            </p:cNvPr>
            <p:cNvPicPr>
              <a:picLocks noChangeAspect="1"/>
            </p:cNvPicPr>
            <p:nvPr/>
          </p:nvPicPr>
          <p:blipFill rotWithShape="1">
            <a:blip r:embed="rId4" cstate="screen">
              <a:alphaModFix amt="95000"/>
              <a:extLst>
                <a:ext uri="{28A0092B-C50C-407E-A947-70E740481C1C}">
                  <a14:useLocalDpi xmlns:a14="http://schemas.microsoft.com/office/drawing/2010/main" val="0"/>
                </a:ext>
              </a:extLst>
            </a:blip>
            <a:srcRect/>
            <a:stretch/>
          </p:blipFill>
          <p:spPr>
            <a:xfrm>
              <a:off x="1828800" y="2600960"/>
              <a:ext cx="5781302" cy="1166231"/>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03C12358-40FF-45AF-8D20-BCD485129523}"/>
                </a:ext>
              </a:extLst>
            </p:cNvPr>
            <p:cNvSpPr txBox="1"/>
            <p:nvPr/>
          </p:nvSpPr>
          <p:spPr>
            <a:xfrm>
              <a:off x="1828799" y="2600960"/>
              <a:ext cx="4843199" cy="1046440"/>
            </a:xfrm>
            <a:prstGeom prst="rect">
              <a:avLst/>
            </a:prstGeom>
            <a:noFill/>
          </p:spPr>
          <p:txBody>
            <a:bodyPr wrap="square" tIns="91440" bIns="91440">
              <a:spAutoFit/>
            </a:bodyPr>
            <a:lstStyle/>
            <a:p>
              <a:pPr marL="0" lvl="1"/>
              <a:r>
                <a:rPr lang="en-CA" sz="2400" b="1"/>
                <a:t>Eccentricity issue</a:t>
              </a:r>
              <a:endParaRPr lang="en-CA" altLang="zh-CN" sz="2400" b="1"/>
            </a:p>
            <a:p>
              <a:pPr marL="0" lvl="1"/>
              <a:r>
                <a:rPr lang="en-CA" sz="1600"/>
                <a:t>conventional Spherical Wave Expansion method cannot solve the eccentricity then test error is large</a:t>
              </a:r>
              <a:endParaRPr lang="en-US" sz="1600"/>
            </a:p>
          </p:txBody>
        </p:sp>
      </p:grpSp>
      <p:grpSp>
        <p:nvGrpSpPr>
          <p:cNvPr id="5" name="Group 4">
            <a:extLst>
              <a:ext uri="{FF2B5EF4-FFF2-40B4-BE49-F238E27FC236}">
                <a16:creationId xmlns:a16="http://schemas.microsoft.com/office/drawing/2014/main" id="{F4C4D8C0-471E-4751-9BF7-AEDAFF893F76}"/>
              </a:ext>
            </a:extLst>
          </p:cNvPr>
          <p:cNvGrpSpPr/>
          <p:nvPr/>
        </p:nvGrpSpPr>
        <p:grpSpPr>
          <a:xfrm>
            <a:off x="2743200" y="3815104"/>
            <a:ext cx="5781302" cy="1166231"/>
            <a:chOff x="2743200" y="3972560"/>
            <a:chExt cx="5781302" cy="1166231"/>
          </a:xfrm>
        </p:grpSpPr>
        <p:pic>
          <p:nvPicPr>
            <p:cNvPr id="38" name="Picture 37" descr="Shape, rectangle&#10;&#10;Description automatically generated">
              <a:extLst>
                <a:ext uri="{FF2B5EF4-FFF2-40B4-BE49-F238E27FC236}">
                  <a16:creationId xmlns:a16="http://schemas.microsoft.com/office/drawing/2014/main" id="{81C4F928-2045-45E9-859F-DA45EC96F329}"/>
                </a:ext>
              </a:extLst>
            </p:cNvPr>
            <p:cNvPicPr>
              <a:picLocks noChangeAspect="1"/>
            </p:cNvPicPr>
            <p:nvPr/>
          </p:nvPicPr>
          <p:blipFill rotWithShape="1">
            <a:blip r:embed="rId5" cstate="screen">
              <a:alphaModFix amt="95000"/>
              <a:extLst>
                <a:ext uri="{28A0092B-C50C-407E-A947-70E740481C1C}">
                  <a14:useLocalDpi xmlns:a14="http://schemas.microsoft.com/office/drawing/2010/main" val="0"/>
                </a:ext>
              </a:extLst>
            </a:blip>
            <a:srcRect/>
            <a:stretch/>
          </p:blipFill>
          <p:spPr>
            <a:xfrm>
              <a:off x="2743200" y="3972560"/>
              <a:ext cx="5781302" cy="1166231"/>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id="{6F5A63B0-209D-457F-8E15-877D5058A95A}"/>
                </a:ext>
              </a:extLst>
            </p:cNvPr>
            <p:cNvSpPr txBox="1"/>
            <p:nvPr/>
          </p:nvSpPr>
          <p:spPr>
            <a:xfrm>
              <a:off x="2743200" y="3982466"/>
              <a:ext cx="4976040" cy="800219"/>
            </a:xfrm>
            <a:prstGeom prst="rect">
              <a:avLst/>
            </a:prstGeom>
            <a:noFill/>
          </p:spPr>
          <p:txBody>
            <a:bodyPr wrap="square" tIns="91440" bIns="91440" rtlCol="0">
              <a:spAutoFit/>
            </a:bodyPr>
            <a:lstStyle/>
            <a:p>
              <a:pPr marL="0" lvl="1"/>
              <a:r>
                <a:rPr lang="en-US" sz="2400" b="1"/>
                <a:t>SISO test</a:t>
              </a:r>
            </a:p>
            <a:p>
              <a:pPr marL="0" lvl="1"/>
              <a:r>
                <a:rPr lang="en-CA" sz="1600"/>
                <a:t>how to perform EIRP  and EIS  test in near field</a:t>
              </a:r>
              <a:endParaRPr lang="en-US" sz="1600"/>
            </a:p>
          </p:txBody>
        </p:sp>
      </p:grpSp>
      <p:grpSp>
        <p:nvGrpSpPr>
          <p:cNvPr id="6" name="Group 5">
            <a:extLst>
              <a:ext uri="{FF2B5EF4-FFF2-40B4-BE49-F238E27FC236}">
                <a16:creationId xmlns:a16="http://schemas.microsoft.com/office/drawing/2014/main" id="{73682532-444A-4DEE-AA1D-055139420288}"/>
              </a:ext>
            </a:extLst>
          </p:cNvPr>
          <p:cNvGrpSpPr/>
          <p:nvPr/>
        </p:nvGrpSpPr>
        <p:grpSpPr>
          <a:xfrm>
            <a:off x="3657600" y="5121678"/>
            <a:ext cx="5866650" cy="1166231"/>
            <a:chOff x="3657600" y="5339694"/>
            <a:chExt cx="5866650" cy="1166231"/>
          </a:xfrm>
        </p:grpSpPr>
        <p:pic>
          <p:nvPicPr>
            <p:cNvPr id="36" name="Picture 35" descr="Shape&#10;&#10;Description automatically generated">
              <a:extLst>
                <a:ext uri="{FF2B5EF4-FFF2-40B4-BE49-F238E27FC236}">
                  <a16:creationId xmlns:a16="http://schemas.microsoft.com/office/drawing/2014/main" id="{F17C2E66-839A-43B9-A4AE-6B4F91D52EF0}"/>
                </a:ext>
              </a:extLst>
            </p:cNvPr>
            <p:cNvPicPr>
              <a:picLocks noChangeAspect="1"/>
            </p:cNvPicPr>
            <p:nvPr/>
          </p:nvPicPr>
          <p:blipFill rotWithShape="1">
            <a:blip r:embed="rId6" cstate="screen">
              <a:alphaModFix amt="95000"/>
              <a:extLst>
                <a:ext uri="{28A0092B-C50C-407E-A947-70E740481C1C}">
                  <a14:useLocalDpi xmlns:a14="http://schemas.microsoft.com/office/drawing/2010/main" val="0"/>
                </a:ext>
              </a:extLst>
            </a:blip>
            <a:srcRect/>
            <a:stretch/>
          </p:blipFill>
          <p:spPr>
            <a:xfrm>
              <a:off x="3657600" y="5339694"/>
              <a:ext cx="5781299" cy="1166231"/>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05418A43-C64F-4C2A-9057-8C54A83F0235}"/>
                </a:ext>
              </a:extLst>
            </p:cNvPr>
            <p:cNvSpPr txBox="1"/>
            <p:nvPr/>
          </p:nvSpPr>
          <p:spPr>
            <a:xfrm>
              <a:off x="3657600" y="5339694"/>
              <a:ext cx="5866650" cy="1046440"/>
            </a:xfrm>
            <a:prstGeom prst="rect">
              <a:avLst/>
            </a:prstGeom>
            <a:noFill/>
          </p:spPr>
          <p:txBody>
            <a:bodyPr wrap="square" tIns="91440" bIns="91440" rtlCol="0">
              <a:spAutoFit/>
            </a:bodyPr>
            <a:lstStyle/>
            <a:p>
              <a:pPr marL="0" lvl="1"/>
              <a:r>
                <a:rPr lang="en-US" sz="2400" b="1"/>
                <a:t>MIMO Throughput Test  </a:t>
              </a:r>
            </a:p>
            <a:p>
              <a:pPr marL="0" lvl="2"/>
              <a:r>
                <a:rPr lang="en-US" sz="1600"/>
                <a:t>Rebuild </a:t>
              </a:r>
              <a:r>
                <a:rPr lang="en-CA" sz="1600"/>
                <a:t>a real-world transmission channel in an anechoic chamber</a:t>
              </a:r>
              <a:endParaRPr lang="en-US" sz="1600"/>
            </a:p>
          </p:txBody>
        </p:sp>
      </p:grpSp>
    </p:spTree>
    <p:extLst>
      <p:ext uri="{BB962C8B-B14F-4D97-AF65-F5344CB8AC3E}">
        <p14:creationId xmlns:p14="http://schemas.microsoft.com/office/powerpoint/2010/main" val="1066197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8DEEEF-95C0-43A8-9B3A-E6200B4F1DF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F40F1BC-37C7-4443-95D0-F405136E4E89}"/>
              </a:ext>
            </a:extLst>
          </p:cNvPr>
          <p:cNvSpPr>
            <a:spLocks noGrp="1"/>
          </p:cNvSpPr>
          <p:nvPr>
            <p:ph type="title"/>
          </p:nvPr>
        </p:nvSpPr>
        <p:spPr/>
        <p:txBody>
          <a:bodyPr/>
          <a:lstStyle/>
          <a:p>
            <a:r>
              <a:rPr lang="en-CA"/>
              <a:t>AUT/DUT at Different Positions</a:t>
            </a:r>
          </a:p>
        </p:txBody>
      </p:sp>
      <p:sp>
        <p:nvSpPr>
          <p:cNvPr id="9" name="TextBox 8">
            <a:extLst>
              <a:ext uri="{FF2B5EF4-FFF2-40B4-BE49-F238E27FC236}">
                <a16:creationId xmlns:a16="http://schemas.microsoft.com/office/drawing/2014/main" id="{F48E599D-8C95-403C-AC7E-40F015E5612F}"/>
              </a:ext>
            </a:extLst>
          </p:cNvPr>
          <p:cNvSpPr txBox="1"/>
          <p:nvPr/>
        </p:nvSpPr>
        <p:spPr>
          <a:xfrm>
            <a:off x="860913" y="4893732"/>
            <a:ext cx="3958135" cy="646331"/>
          </a:xfrm>
          <a:prstGeom prst="rect">
            <a:avLst/>
          </a:prstGeom>
          <a:noFill/>
        </p:spPr>
        <p:txBody>
          <a:bodyPr wrap="none" rtlCol="0">
            <a:spAutoFit/>
          </a:bodyPr>
          <a:lstStyle/>
          <a:p>
            <a:pPr algn="ctr"/>
            <a:r>
              <a:rPr lang="en-CA"/>
              <a:t>Classic SWE</a:t>
            </a:r>
          </a:p>
          <a:p>
            <a:pPr algn="ctr"/>
            <a:r>
              <a:rPr lang="en-CA"/>
              <a:t>Sampling Sphere = Radiation Sphere</a:t>
            </a:r>
          </a:p>
        </p:txBody>
      </p:sp>
      <p:cxnSp>
        <p:nvCxnSpPr>
          <p:cNvPr id="11" name="Straight Arrow Connector 10">
            <a:extLst>
              <a:ext uri="{FF2B5EF4-FFF2-40B4-BE49-F238E27FC236}">
                <a16:creationId xmlns:a16="http://schemas.microsoft.com/office/drawing/2014/main" id="{FFA64D47-FF09-45EE-A852-EEE200912E84}"/>
              </a:ext>
            </a:extLst>
          </p:cNvPr>
          <p:cNvCxnSpPr>
            <a:cxnSpLocks/>
          </p:cNvCxnSpPr>
          <p:nvPr/>
        </p:nvCxnSpPr>
        <p:spPr>
          <a:xfrm flipH="1" flipV="1">
            <a:off x="8056770" y="1446994"/>
            <a:ext cx="4042" cy="19047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86A920-5FCB-46A9-9A86-F00949939A55}"/>
              </a:ext>
            </a:extLst>
          </p:cNvPr>
          <p:cNvCxnSpPr>
            <a:cxnSpLocks/>
            <a:endCxn id="35" idx="1"/>
          </p:cNvCxnSpPr>
          <p:nvPr/>
        </p:nvCxnSpPr>
        <p:spPr>
          <a:xfrm flipV="1">
            <a:off x="8060811" y="3340037"/>
            <a:ext cx="1948083" cy="117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3DB252A-6700-48C4-B569-0BB9AB261959}"/>
              </a:ext>
            </a:extLst>
          </p:cNvPr>
          <p:cNvCxnSpPr>
            <a:cxnSpLocks/>
            <a:endCxn id="34" idx="3"/>
          </p:cNvCxnSpPr>
          <p:nvPr/>
        </p:nvCxnSpPr>
        <p:spPr>
          <a:xfrm flipH="1">
            <a:off x="6834488" y="3351772"/>
            <a:ext cx="1226324" cy="14803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id="{F8CBBF0E-6B34-45B3-BB22-DA7528131984}"/>
              </a:ext>
            </a:extLst>
          </p:cNvPr>
          <p:cNvSpPr/>
          <p:nvPr/>
        </p:nvSpPr>
        <p:spPr>
          <a:xfrm>
            <a:off x="9088890" y="3000555"/>
            <a:ext cx="160856" cy="170925"/>
          </a:xfrm>
          <a:prstGeom prst="flowChartConnec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0" name="TextBox 19">
            <a:extLst>
              <a:ext uri="{FF2B5EF4-FFF2-40B4-BE49-F238E27FC236}">
                <a16:creationId xmlns:a16="http://schemas.microsoft.com/office/drawing/2014/main" id="{77959EF8-78BD-466C-AA02-B0E9F70DC0DC}"/>
              </a:ext>
            </a:extLst>
          </p:cNvPr>
          <p:cNvSpPr txBox="1"/>
          <p:nvPr/>
        </p:nvSpPr>
        <p:spPr>
          <a:xfrm>
            <a:off x="8686558" y="3556346"/>
            <a:ext cx="1089124" cy="646331"/>
          </a:xfrm>
          <a:prstGeom prst="rect">
            <a:avLst/>
          </a:prstGeom>
          <a:noFill/>
        </p:spPr>
        <p:txBody>
          <a:bodyPr wrap="square" rtlCol="0">
            <a:spAutoFit/>
          </a:bodyPr>
          <a:lstStyle/>
          <a:p>
            <a:pPr algn="ctr"/>
            <a:r>
              <a:rPr lang="en-CA" sz="1200" b="1"/>
              <a:t>ANTENNA </a:t>
            </a:r>
          </a:p>
          <a:p>
            <a:pPr algn="ctr"/>
            <a:r>
              <a:rPr lang="en-CA" sz="1200" b="1"/>
              <a:t>UNDER </a:t>
            </a:r>
          </a:p>
          <a:p>
            <a:pPr algn="ctr"/>
            <a:r>
              <a:rPr lang="en-CA" sz="1200" b="1"/>
              <a:t>TEST</a:t>
            </a:r>
          </a:p>
        </p:txBody>
      </p:sp>
      <p:sp>
        <p:nvSpPr>
          <p:cNvPr id="21" name="Oval 20">
            <a:extLst>
              <a:ext uri="{FF2B5EF4-FFF2-40B4-BE49-F238E27FC236}">
                <a16:creationId xmlns:a16="http://schemas.microsoft.com/office/drawing/2014/main" id="{4F211C05-3D89-4A14-9BE5-32A57272FB9E}"/>
              </a:ext>
            </a:extLst>
          </p:cNvPr>
          <p:cNvSpPr/>
          <p:nvPr/>
        </p:nvSpPr>
        <p:spPr>
          <a:xfrm>
            <a:off x="8797523" y="2740792"/>
            <a:ext cx="747591" cy="714291"/>
          </a:xfrm>
          <a:prstGeom prst="ellips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2" name="Oval 21">
            <a:extLst>
              <a:ext uri="{FF2B5EF4-FFF2-40B4-BE49-F238E27FC236}">
                <a16:creationId xmlns:a16="http://schemas.microsoft.com/office/drawing/2014/main" id="{C87FEB7D-D470-40E6-9A48-E66FFFB8993B}"/>
              </a:ext>
            </a:extLst>
          </p:cNvPr>
          <p:cNvSpPr/>
          <p:nvPr/>
        </p:nvSpPr>
        <p:spPr>
          <a:xfrm>
            <a:off x="8915985" y="2849259"/>
            <a:ext cx="497534" cy="497359"/>
          </a:xfrm>
          <a:prstGeom prst="ellips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3" name="Oval 22">
            <a:extLst>
              <a:ext uri="{FF2B5EF4-FFF2-40B4-BE49-F238E27FC236}">
                <a16:creationId xmlns:a16="http://schemas.microsoft.com/office/drawing/2014/main" id="{3035182B-CB6D-4138-B01D-A7E672DFFA83}"/>
              </a:ext>
            </a:extLst>
          </p:cNvPr>
          <p:cNvSpPr/>
          <p:nvPr/>
        </p:nvSpPr>
        <p:spPr>
          <a:xfrm>
            <a:off x="6297085" y="1550304"/>
            <a:ext cx="3579112" cy="3536335"/>
          </a:xfrm>
          <a:prstGeom prst="ellipse">
            <a:avLst/>
          </a:prstGeom>
          <a:noFill/>
          <a:ln w="254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4" name="Oval 23">
            <a:extLst>
              <a:ext uri="{FF2B5EF4-FFF2-40B4-BE49-F238E27FC236}">
                <a16:creationId xmlns:a16="http://schemas.microsoft.com/office/drawing/2014/main" id="{78688D81-991F-4930-B197-B816BD6A0CF8}"/>
              </a:ext>
            </a:extLst>
          </p:cNvPr>
          <p:cNvSpPr/>
          <p:nvPr/>
        </p:nvSpPr>
        <p:spPr>
          <a:xfrm>
            <a:off x="6297084" y="2553472"/>
            <a:ext cx="3579113" cy="1573279"/>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34" name="TextBox 33">
            <a:extLst>
              <a:ext uri="{FF2B5EF4-FFF2-40B4-BE49-F238E27FC236}">
                <a16:creationId xmlns:a16="http://schemas.microsoft.com/office/drawing/2014/main" id="{2F358A86-5C4A-421D-8D29-A0CA6539F51A}"/>
              </a:ext>
            </a:extLst>
          </p:cNvPr>
          <p:cNvSpPr txBox="1"/>
          <p:nvPr/>
        </p:nvSpPr>
        <p:spPr>
          <a:xfrm>
            <a:off x="6127243" y="4647500"/>
            <a:ext cx="707245" cy="369332"/>
          </a:xfrm>
          <a:prstGeom prst="rect">
            <a:avLst/>
          </a:prstGeom>
          <a:noFill/>
        </p:spPr>
        <p:txBody>
          <a:bodyPr wrap="none" rtlCol="0">
            <a:spAutoFit/>
          </a:bodyPr>
          <a:lstStyle/>
          <a:p>
            <a:r>
              <a:rPr lang="en-US" altLang="zh-CN" err="1"/>
              <a:t>negX</a:t>
            </a:r>
            <a:endParaRPr lang="en-CA"/>
          </a:p>
        </p:txBody>
      </p:sp>
      <p:sp>
        <p:nvSpPr>
          <p:cNvPr id="35" name="TextBox 34">
            <a:extLst>
              <a:ext uri="{FF2B5EF4-FFF2-40B4-BE49-F238E27FC236}">
                <a16:creationId xmlns:a16="http://schemas.microsoft.com/office/drawing/2014/main" id="{1062C2B0-1BB0-420F-97A3-7214BAD8863C}"/>
              </a:ext>
            </a:extLst>
          </p:cNvPr>
          <p:cNvSpPr txBox="1"/>
          <p:nvPr/>
        </p:nvSpPr>
        <p:spPr>
          <a:xfrm>
            <a:off x="10008894" y="3155371"/>
            <a:ext cx="322524" cy="369332"/>
          </a:xfrm>
          <a:prstGeom prst="rect">
            <a:avLst/>
          </a:prstGeom>
          <a:noFill/>
        </p:spPr>
        <p:txBody>
          <a:bodyPr wrap="none" rtlCol="0">
            <a:spAutoFit/>
          </a:bodyPr>
          <a:lstStyle/>
          <a:p>
            <a:r>
              <a:rPr lang="en-US" altLang="zh-CN"/>
              <a:t>Z</a:t>
            </a:r>
            <a:endParaRPr lang="en-CA"/>
          </a:p>
        </p:txBody>
      </p:sp>
      <p:sp>
        <p:nvSpPr>
          <p:cNvPr id="36" name="TextBox 35">
            <a:extLst>
              <a:ext uri="{FF2B5EF4-FFF2-40B4-BE49-F238E27FC236}">
                <a16:creationId xmlns:a16="http://schemas.microsoft.com/office/drawing/2014/main" id="{50040658-EFB0-4056-A77D-02313A9B6233}"/>
              </a:ext>
            </a:extLst>
          </p:cNvPr>
          <p:cNvSpPr txBox="1"/>
          <p:nvPr/>
        </p:nvSpPr>
        <p:spPr>
          <a:xfrm>
            <a:off x="7734246" y="1223349"/>
            <a:ext cx="322524" cy="369332"/>
          </a:xfrm>
          <a:prstGeom prst="rect">
            <a:avLst/>
          </a:prstGeom>
          <a:noFill/>
        </p:spPr>
        <p:txBody>
          <a:bodyPr wrap="none" rtlCol="0">
            <a:spAutoFit/>
          </a:bodyPr>
          <a:lstStyle/>
          <a:p>
            <a:r>
              <a:rPr lang="en-US" altLang="zh-CN"/>
              <a:t>Y</a:t>
            </a:r>
            <a:endParaRPr lang="en-CA"/>
          </a:p>
        </p:txBody>
      </p:sp>
      <p:sp>
        <p:nvSpPr>
          <p:cNvPr id="38" name="TextBox 37">
            <a:extLst>
              <a:ext uri="{FF2B5EF4-FFF2-40B4-BE49-F238E27FC236}">
                <a16:creationId xmlns:a16="http://schemas.microsoft.com/office/drawing/2014/main" id="{314979E0-1D76-4510-99F1-9481CC19AB04}"/>
              </a:ext>
            </a:extLst>
          </p:cNvPr>
          <p:cNvSpPr txBox="1"/>
          <p:nvPr/>
        </p:nvSpPr>
        <p:spPr>
          <a:xfrm>
            <a:off x="5662833" y="5141153"/>
            <a:ext cx="5124450" cy="461665"/>
          </a:xfrm>
          <a:prstGeom prst="rect">
            <a:avLst/>
          </a:prstGeom>
          <a:noFill/>
        </p:spPr>
        <p:txBody>
          <a:bodyPr wrap="square">
            <a:spAutoFit/>
          </a:bodyPr>
          <a:lstStyle/>
          <a:p>
            <a:pPr algn="ctr"/>
            <a:r>
              <a:rPr lang="en-CA"/>
              <a:t>Sampling Sphere </a:t>
            </a:r>
            <a:r>
              <a:rPr lang="en-CA" sz="2400"/>
              <a:t>≠ </a:t>
            </a:r>
            <a:r>
              <a:rPr lang="en-CA"/>
              <a:t>Radiation Sphere</a:t>
            </a:r>
          </a:p>
        </p:txBody>
      </p:sp>
      <p:sp>
        <p:nvSpPr>
          <p:cNvPr id="42" name="Oval 41">
            <a:extLst>
              <a:ext uri="{FF2B5EF4-FFF2-40B4-BE49-F238E27FC236}">
                <a16:creationId xmlns:a16="http://schemas.microsoft.com/office/drawing/2014/main" id="{6EC7E709-8551-4CFC-9456-C32B2C0C31A7}"/>
              </a:ext>
            </a:extLst>
          </p:cNvPr>
          <p:cNvSpPr/>
          <p:nvPr/>
        </p:nvSpPr>
        <p:spPr>
          <a:xfrm>
            <a:off x="8677970" y="2576666"/>
            <a:ext cx="1008000" cy="1042542"/>
          </a:xfrm>
          <a:prstGeom prst="ellips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43" name="TextBox 42">
            <a:extLst>
              <a:ext uri="{FF2B5EF4-FFF2-40B4-BE49-F238E27FC236}">
                <a16:creationId xmlns:a16="http://schemas.microsoft.com/office/drawing/2014/main" id="{0D006199-EBC6-4EE2-BB12-BCBDEA59DA67}"/>
              </a:ext>
            </a:extLst>
          </p:cNvPr>
          <p:cNvSpPr txBox="1"/>
          <p:nvPr/>
        </p:nvSpPr>
        <p:spPr>
          <a:xfrm>
            <a:off x="9830500" y="2697234"/>
            <a:ext cx="1925527" cy="369332"/>
          </a:xfrm>
          <a:prstGeom prst="rect">
            <a:avLst/>
          </a:prstGeom>
          <a:noFill/>
        </p:spPr>
        <p:txBody>
          <a:bodyPr wrap="none" rtlCol="0">
            <a:spAutoFit/>
          </a:bodyPr>
          <a:lstStyle/>
          <a:p>
            <a:r>
              <a:rPr lang="en-CA">
                <a:solidFill>
                  <a:srgbClr val="FF0000"/>
                </a:solidFill>
              </a:rPr>
              <a:t>Radiation Sphere</a:t>
            </a:r>
          </a:p>
        </p:txBody>
      </p:sp>
      <p:sp>
        <p:nvSpPr>
          <p:cNvPr id="44" name="TextBox 43">
            <a:extLst>
              <a:ext uri="{FF2B5EF4-FFF2-40B4-BE49-F238E27FC236}">
                <a16:creationId xmlns:a16="http://schemas.microsoft.com/office/drawing/2014/main" id="{B03F95C4-A447-483D-9736-8CEAB1AB8761}"/>
              </a:ext>
            </a:extLst>
          </p:cNvPr>
          <p:cNvSpPr txBox="1"/>
          <p:nvPr/>
        </p:nvSpPr>
        <p:spPr>
          <a:xfrm>
            <a:off x="9171318" y="1689047"/>
            <a:ext cx="1919115" cy="369332"/>
          </a:xfrm>
          <a:prstGeom prst="rect">
            <a:avLst/>
          </a:prstGeom>
          <a:noFill/>
        </p:spPr>
        <p:txBody>
          <a:bodyPr wrap="none" rtlCol="0">
            <a:spAutoFit/>
          </a:bodyPr>
          <a:lstStyle/>
          <a:p>
            <a:r>
              <a:rPr lang="en-CA">
                <a:solidFill>
                  <a:srgbClr val="0070C0"/>
                </a:solidFill>
              </a:rPr>
              <a:t>Sampling Sphere</a:t>
            </a:r>
          </a:p>
        </p:txBody>
      </p:sp>
      <p:sp>
        <p:nvSpPr>
          <p:cNvPr id="25" name="Oval 24">
            <a:extLst>
              <a:ext uri="{FF2B5EF4-FFF2-40B4-BE49-F238E27FC236}">
                <a16:creationId xmlns:a16="http://schemas.microsoft.com/office/drawing/2014/main" id="{D73D4725-28A5-404F-8699-CBB2E11488D0}"/>
              </a:ext>
            </a:extLst>
          </p:cNvPr>
          <p:cNvSpPr/>
          <p:nvPr/>
        </p:nvSpPr>
        <p:spPr>
          <a:xfrm>
            <a:off x="6277382" y="2220595"/>
            <a:ext cx="3598815" cy="2242812"/>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6" name="Oval 25">
            <a:extLst>
              <a:ext uri="{FF2B5EF4-FFF2-40B4-BE49-F238E27FC236}">
                <a16:creationId xmlns:a16="http://schemas.microsoft.com/office/drawing/2014/main" id="{099EA4FC-CCC1-4A42-B0BC-8B50AAC7A6EC}"/>
              </a:ext>
            </a:extLst>
          </p:cNvPr>
          <p:cNvSpPr/>
          <p:nvPr/>
        </p:nvSpPr>
        <p:spPr>
          <a:xfrm>
            <a:off x="6297083" y="1870807"/>
            <a:ext cx="3579114" cy="2924750"/>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7" name="Oval 26">
            <a:extLst>
              <a:ext uri="{FF2B5EF4-FFF2-40B4-BE49-F238E27FC236}">
                <a16:creationId xmlns:a16="http://schemas.microsoft.com/office/drawing/2014/main" id="{918136A4-FA24-4C85-AB5A-665110CA3297}"/>
              </a:ext>
            </a:extLst>
          </p:cNvPr>
          <p:cNvSpPr/>
          <p:nvPr/>
        </p:nvSpPr>
        <p:spPr>
          <a:xfrm>
            <a:off x="6344232" y="3018365"/>
            <a:ext cx="3531965" cy="655208"/>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CA"/>
          </a:p>
        </p:txBody>
      </p:sp>
      <p:sp>
        <p:nvSpPr>
          <p:cNvPr id="2" name="Arc 1">
            <a:extLst>
              <a:ext uri="{FF2B5EF4-FFF2-40B4-BE49-F238E27FC236}">
                <a16:creationId xmlns:a16="http://schemas.microsoft.com/office/drawing/2014/main" id="{CD1AAF67-1241-4DBE-AB81-1EAF0C91DF31}"/>
              </a:ext>
            </a:extLst>
          </p:cNvPr>
          <p:cNvSpPr/>
          <p:nvPr/>
        </p:nvSpPr>
        <p:spPr>
          <a:xfrm rot="16200000">
            <a:off x="6135266" y="2820230"/>
            <a:ext cx="3536337" cy="1063084"/>
          </a:xfrm>
          <a:prstGeom prst="arc">
            <a:avLst>
              <a:gd name="adj1" fmla="val 11216517"/>
              <a:gd name="adj2" fmla="val 21499526"/>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 name="Arc 27">
            <a:extLst>
              <a:ext uri="{FF2B5EF4-FFF2-40B4-BE49-F238E27FC236}">
                <a16:creationId xmlns:a16="http://schemas.microsoft.com/office/drawing/2014/main" id="{8C205FAD-B3B7-4FAB-85C5-4A4F588905DF}"/>
              </a:ext>
            </a:extLst>
          </p:cNvPr>
          <p:cNvSpPr/>
          <p:nvPr/>
        </p:nvSpPr>
        <p:spPr>
          <a:xfrm rot="16200000">
            <a:off x="6705745" y="2808494"/>
            <a:ext cx="3536337" cy="1063084"/>
          </a:xfrm>
          <a:prstGeom prst="arc">
            <a:avLst>
              <a:gd name="adj1" fmla="val 11067236"/>
              <a:gd name="adj2" fmla="val 21499526"/>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9" name="Arc 28">
            <a:extLst>
              <a:ext uri="{FF2B5EF4-FFF2-40B4-BE49-F238E27FC236}">
                <a16:creationId xmlns:a16="http://schemas.microsoft.com/office/drawing/2014/main" id="{4D168F07-BFBE-4C55-9AD6-91AC9EC36C73}"/>
              </a:ext>
            </a:extLst>
          </p:cNvPr>
          <p:cNvSpPr/>
          <p:nvPr/>
        </p:nvSpPr>
        <p:spPr>
          <a:xfrm rot="16200000">
            <a:off x="7291128" y="2938943"/>
            <a:ext cx="3171385" cy="738193"/>
          </a:xfrm>
          <a:prstGeom prst="arc">
            <a:avLst>
              <a:gd name="adj1" fmla="val 10761375"/>
              <a:gd name="adj2" fmla="val 319359"/>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0" name="Arc 29">
            <a:extLst>
              <a:ext uri="{FF2B5EF4-FFF2-40B4-BE49-F238E27FC236}">
                <a16:creationId xmlns:a16="http://schemas.microsoft.com/office/drawing/2014/main" id="{42E086FD-11B3-4295-A56B-E670EC050E7C}"/>
              </a:ext>
            </a:extLst>
          </p:cNvPr>
          <p:cNvSpPr/>
          <p:nvPr/>
        </p:nvSpPr>
        <p:spPr>
          <a:xfrm rot="16200000">
            <a:off x="8247923" y="2800298"/>
            <a:ext cx="2480320" cy="1063084"/>
          </a:xfrm>
          <a:prstGeom prst="arc">
            <a:avLst>
              <a:gd name="adj1" fmla="val 11324015"/>
              <a:gd name="adj2" fmla="val 21499526"/>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1" name="Arc 30">
            <a:extLst>
              <a:ext uri="{FF2B5EF4-FFF2-40B4-BE49-F238E27FC236}">
                <a16:creationId xmlns:a16="http://schemas.microsoft.com/office/drawing/2014/main" id="{60E49892-71F0-4D67-9923-422F760CDFD1}"/>
              </a:ext>
            </a:extLst>
          </p:cNvPr>
          <p:cNvSpPr/>
          <p:nvPr/>
        </p:nvSpPr>
        <p:spPr>
          <a:xfrm rot="16200000">
            <a:off x="5606230" y="3017772"/>
            <a:ext cx="3104219" cy="647700"/>
          </a:xfrm>
          <a:prstGeom prst="arc">
            <a:avLst>
              <a:gd name="adj1" fmla="val 10964390"/>
              <a:gd name="adj2" fmla="val 21475840"/>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5" name="Picture 4" descr="A screenshot of a computer&#10;&#10;Description automatically generated with medium confidence">
            <a:extLst>
              <a:ext uri="{FF2B5EF4-FFF2-40B4-BE49-F238E27FC236}">
                <a16:creationId xmlns:a16="http://schemas.microsoft.com/office/drawing/2014/main" id="{C3EFF14E-15C5-40EC-B2C0-071F3F850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13" y="1539732"/>
            <a:ext cx="4057143" cy="321904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0F4E704-787B-45F9-80B4-325823BF1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681" y="2707844"/>
            <a:ext cx="2780952" cy="1047619"/>
          </a:xfrm>
          <a:prstGeom prst="rect">
            <a:avLst/>
          </a:prstGeom>
        </p:spPr>
      </p:pic>
    </p:spTree>
    <p:extLst>
      <p:ext uri="{BB962C8B-B14F-4D97-AF65-F5344CB8AC3E}">
        <p14:creationId xmlns:p14="http://schemas.microsoft.com/office/powerpoint/2010/main" val="3073755220"/>
      </p:ext>
    </p:extLst>
  </p:cSld>
  <p:clrMapOvr>
    <a:masterClrMapping/>
  </p:clrMapOvr>
  <mc:AlternateContent xmlns:mc="http://schemas.openxmlformats.org/markup-compatibility/2006" xmlns:p14="http://schemas.microsoft.com/office/powerpoint/2010/main">
    <mc:Choice Requires="p14">
      <p:transition spd="slow" p14:dur="2000" advTm="74802"/>
    </mc:Choice>
    <mc:Fallback xmlns="">
      <p:transition spd="slow" advTm="7480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COLOR_SCHEME_SHAPE_ID" val="33"/>
  <p:tag name="KSO_WM_UNIT_COLOR_SCHEME_PARENT_PAGE" val="0_5"/>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477_5*l_h_i*1_4_1"/>
  <p:tag name="KSO_WM_TEMPLATE_CATEGORY" val="diagram"/>
  <p:tag name="KSO_WM_TEMPLATE_INDEX" val="2018747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COLOR_SCHEME_SHAPE_ID" val="26"/>
  <p:tag name="KSO_WM_UNIT_COLOR_SCHEME_PARENT_PAGE" val="0_6"/>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477_5*l_h_f*1_4_1"/>
  <p:tag name="KSO_WM_TEMPLATE_CATEGORY" val="diagram"/>
  <p:tag name="KSO_WM_TEMPLATE_INDEX" val="20187477"/>
  <p:tag name="KSO_WM_UNIT_LAYERLEVEL" val="1_1_1"/>
  <p:tag name="KSO_WM_TAG_VERSION" val="1.0"/>
  <p:tag name="KSO_WM_BEAUTIFY_FLAG" val="#wm#"/>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COLOR_SCHEME_SHAPE_ID" val="28"/>
  <p:tag name="KSO_WM_UNIT_COLOR_SCHEME_PARENT_PAGE" val="0_6"/>
  <p:tag name="KSO_WM_UNIT_ISCONTENTSTITLE" val="0"/>
  <p:tag name="KSO_WM_UNIT_PRESET_TEXT" val="单击此处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87477_5*l_h_a*1_5_1"/>
  <p:tag name="KSO_WM_TEMPLATE_CATEGORY" val="diagram"/>
  <p:tag name="KSO_WM_TEMPLATE_INDEX" val="20187477"/>
  <p:tag name="KSO_WM_UNIT_LAYERLEVEL" val="1_1_1"/>
  <p:tag name="KSO_WM_TAG_VERSION" val="1.0"/>
  <p:tag name="KSO_WM_BEAUTIFY_FLAG" val="#wm#"/>
  <p:tag name="KSO_WM_UNIT_TEXT_FILL_FORE_SCHEMECOLOR_INDEX" val="9"/>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COLOR_SCHEME_SHAPE_ID" val="29"/>
  <p:tag name="KSO_WM_UNIT_COLOR_SCHEME_PARENT_PAGE" val="0_6"/>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87477_5*l_h_f*1_5_1"/>
  <p:tag name="KSO_WM_TEMPLATE_CATEGORY" val="diagram"/>
  <p:tag name="KSO_WM_TEMPLATE_INDEX" val="20187477"/>
  <p:tag name="KSO_WM_UNIT_LAYERLEVEL" val="1_1_1"/>
  <p:tag name="KSO_WM_TAG_VERSION" val="1.0"/>
  <p:tag name="KSO_WM_BEAUTIFY_FLAG" val="#wm#"/>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COLOR_SCHEME_SHAPE_ID" val="30"/>
  <p:tag name="KSO_WM_UNIT_COLOR_SCHEME_PARENT_PAGE" val="0_6"/>
  <p:tag name="KSO_WM_UNIT_ISCONTENTSTITLE" val="0"/>
  <p:tag name="KSO_WM_UNIT_PRESET_TEXT" val="单击此处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477_5*l_h_a*1_3_1"/>
  <p:tag name="KSO_WM_TEMPLATE_CATEGORY" val="diagram"/>
  <p:tag name="KSO_WM_TEMPLATE_INDEX" val="20187477"/>
  <p:tag name="KSO_WM_UNIT_LAYERLEVEL" val="1_1_1"/>
  <p:tag name="KSO_WM_TAG_VERSION" val="1.0"/>
  <p:tag name="KSO_WM_BEAUTIFY_FLAG" val="#wm#"/>
  <p:tag name="KSO_WM_UNIT_TEXT_FILL_FORE_SCHEMECOLOR_INDEX" val="8"/>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COLOR_SCHEME_SHAPE_ID" val="31"/>
  <p:tag name="KSO_WM_UNIT_COLOR_SCHEME_PARENT_PAGE" val="0_6"/>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477_5*l_h_f*1_3_1"/>
  <p:tag name="KSO_WM_TEMPLATE_CATEGORY" val="diagram"/>
  <p:tag name="KSO_WM_TEMPLATE_INDEX" val="20187477"/>
  <p:tag name="KSO_WM_UNIT_LAYERLEVEL" val="1_1_1"/>
  <p:tag name="KSO_WM_TAG_VERSION" val="1.0"/>
  <p:tag name="KSO_WM_BEAUTIFY_FLAG" val="#wm#"/>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COLOR_SCHEME_SHAPE_ID" val="20"/>
  <p:tag name="KSO_WM_UNIT_COLOR_SCHEME_PARENT_PAGE" val="0_6"/>
  <p:tag name="KSO_WM_UNIT_ISCONTENTSTITLE" val="0"/>
  <p:tag name="KSO_WM_UNIT_PRESET_TEXT" val="单击此处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477_5*l_h_a*1_1_1"/>
  <p:tag name="KSO_WM_TEMPLATE_CATEGORY" val="diagram"/>
  <p:tag name="KSO_WM_TEMPLATE_INDEX" val="20187477"/>
  <p:tag name="KSO_WM_UNIT_LAYERLEVEL" val="1_1_1"/>
  <p:tag name="KSO_WM_TAG_VERSION" val="1.0"/>
  <p:tag name="KSO_WM_BEAUTIFY_FLAG" val="#wm#"/>
  <p:tag name="KSO_WM_UNIT_TEXT_FILL_FORE_SCHEMECOLOR_INDEX" val="5"/>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COLOR_SCHEME_SHAPE_ID" val="21"/>
  <p:tag name="KSO_WM_UNIT_COLOR_SCHEME_PARENT_PAGE" val="0_6"/>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477_5*l_h_f*1_1_1"/>
  <p:tag name="KSO_WM_TEMPLATE_CATEGORY" val="diagram"/>
  <p:tag name="KSO_WM_TEMPLATE_INDEX" val="20187477"/>
  <p:tag name="KSO_WM_UNIT_LAYERLEVEL" val="1_1_1"/>
  <p:tag name="KSO_WM_TAG_VERSION" val="1.0"/>
  <p:tag name="KSO_WM_BEAUTIFY_FLAG" val="#wm#"/>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TIMING" val="|6.6|0.4|0.8|2.9|5.9|2.3|0.9|2.5|2.4|2.9|0.6|0.1|0.1|0.2|0|0.1|0.1|0.1|0.1|0.9"/>
</p:tagLst>
</file>

<file path=ppt/tags/tag2.xml><?xml version="1.0" encoding="utf-8"?>
<p:tagLst xmlns:a="http://schemas.openxmlformats.org/drawingml/2006/main" xmlns:r="http://schemas.openxmlformats.org/officeDocument/2006/relationships" xmlns:p="http://schemas.openxmlformats.org/presentationml/2006/main">
  <p:tag name="KSO_WM_UNIT_COLOR_SCHEME_SHAPE_ID" val="34"/>
  <p:tag name="KSO_WM_UNIT_COLOR_SCHEME_PARENT_PAGE" val="0_5"/>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477_5*l_h_i*1_1_1"/>
  <p:tag name="KSO_WM_TEMPLATE_CATEGORY" val="diagram"/>
  <p:tag name="KSO_WM_TEMPLATE_INDEX" val="2018747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COLOR_SCHEME_SHAPE_ID" val="35"/>
  <p:tag name="KSO_WM_UNIT_COLOR_SCHEME_PARENT_PAGE" val="0_5"/>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477_5*l_h_i*1_2_1"/>
  <p:tag name="KSO_WM_TEMPLATE_CATEGORY" val="diagram"/>
  <p:tag name="KSO_WM_TEMPLATE_INDEX" val="2018747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COLOR_SCHEME_SHAPE_ID" val="37"/>
  <p:tag name="KSO_WM_UNIT_COLOR_SCHEME_PARENT_PAGE" val="0_5"/>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477_5*l_h_i*1_3_1"/>
  <p:tag name="KSO_WM_TEMPLATE_CATEGORY" val="diagram"/>
  <p:tag name="KSO_WM_TEMPLATE_INDEX" val="2018747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COLOR_SCHEME_SHAPE_ID" val="38"/>
  <p:tag name="KSO_WM_UNIT_COLOR_SCHEME_PARENT_PAGE" val="0_5"/>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87477_5*l_h_i*1_5_1"/>
  <p:tag name="KSO_WM_TEMPLATE_CATEGORY" val="diagram"/>
  <p:tag name="KSO_WM_TEMPLATE_INDEX" val="2018747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COLOR_SCHEME_SHAPE_ID" val="42"/>
  <p:tag name="KSO_WM_UNIT_COLOR_SCHEME_PARENT_PAGE" val="0_5"/>
  <p:tag name="KSO_WM_UNIT_VALUE" val="158*158"/>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187477_5*l_h_x*1_5_1"/>
  <p:tag name="KSO_WM_TEMPLATE_CATEGORY" val="diagram"/>
  <p:tag name="KSO_WM_TEMPLATE_INDEX" val="2018747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COLOR_SCHEME_SHAPE_ID" val="22"/>
  <p:tag name="KSO_WM_UNIT_COLOR_SCHEME_PARENT_PAGE" val="0_6"/>
  <p:tag name="KSO_WM_UNIT_ISCONTENTSTITLE" val="0"/>
  <p:tag name="KSO_WM_UNIT_PRESET_TEXT" val="单击此处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477_5*l_h_a*1_2_1"/>
  <p:tag name="KSO_WM_TEMPLATE_CATEGORY" val="diagram"/>
  <p:tag name="KSO_WM_TEMPLATE_INDEX" val="20187477"/>
  <p:tag name="KSO_WM_UNIT_LAYERLEVEL" val="1_1_1"/>
  <p:tag name="KSO_WM_TAG_VERSION" val="1.0"/>
  <p:tag name="KSO_WM_BEAUTIFY_FLAG" val="#wm#"/>
  <p:tag name="KSO_WM_UNIT_TEXT_FILL_FORE_SCHEMECOLOR_INDEX" val="6"/>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COLOR_SCHEME_SHAPE_ID" val="23"/>
  <p:tag name="KSO_WM_UNIT_COLOR_SCHEME_PARENT_PAGE" val="0_6"/>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477_5*l_h_f*1_2_1"/>
  <p:tag name="KSO_WM_TEMPLATE_CATEGORY" val="diagram"/>
  <p:tag name="KSO_WM_TEMPLATE_INDEX" val="20187477"/>
  <p:tag name="KSO_WM_UNIT_LAYERLEVEL" val="1_1_1"/>
  <p:tag name="KSO_WM_TAG_VERSION" val="1.0"/>
  <p:tag name="KSO_WM_BEAUTIFY_FLAG" val="#wm#"/>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COLOR_SCHEME_SHAPE_ID" val="24"/>
  <p:tag name="KSO_WM_UNIT_COLOR_SCHEME_PARENT_PAGE" val="0_6"/>
  <p:tag name="KSO_WM_UNIT_ISCONTENTSTITLE" val="0"/>
  <p:tag name="KSO_WM_UNIT_PRESET_TEXT" val="单击此处添加标题"/>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477_5*l_h_a*1_4_1"/>
  <p:tag name="KSO_WM_TEMPLATE_CATEGORY" val="diagram"/>
  <p:tag name="KSO_WM_TEMPLATE_INDEX" val="20187477"/>
  <p:tag name="KSO_WM_UNIT_LAYERLEVEL" val="1_1_1"/>
  <p:tag name="KSO_WM_TAG_VERSION" val="1.0"/>
  <p:tag name="KSO_WM_BEAUTIFY_FLAG" val="#wm#"/>
  <p:tag name="KSO_WM_UNIT_TEXT_FILL_FORE_SCHEMECOLOR_INDEX" val="8"/>
  <p:tag name="KSO_WM_UNIT_TEXT_FILL_TYPE" val="1"/>
</p:tagLst>
</file>

<file path=ppt/theme/theme1.xml><?xml version="1.0" encoding="utf-8"?>
<a:theme xmlns:a="http://schemas.openxmlformats.org/drawingml/2006/main" name="Office テーマ">
  <a:themeElements>
    <a:clrScheme name="TOYO">
      <a:dk1>
        <a:sysClr val="windowText" lastClr="000000"/>
      </a:dk1>
      <a:lt1>
        <a:sysClr val="window" lastClr="FFFFFF"/>
      </a:lt1>
      <a:dk2>
        <a:srgbClr val="44546A"/>
      </a:dk2>
      <a:lt2>
        <a:srgbClr val="E7E6E6"/>
      </a:lt2>
      <a:accent1>
        <a:srgbClr val="E60012"/>
      </a:accent1>
      <a:accent2>
        <a:srgbClr val="5DC2D0"/>
      </a:accent2>
      <a:accent3>
        <a:srgbClr val="845197"/>
      </a:accent3>
      <a:accent4>
        <a:srgbClr val="F0907F"/>
      </a:accent4>
      <a:accent5>
        <a:srgbClr val="00A0CA"/>
      </a:accent5>
      <a:accent6>
        <a:srgbClr val="187972"/>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E70014"/>
            </a:gs>
            <a:gs pos="100000">
              <a:srgbClr val="F2F1ED"/>
            </a:gs>
          </a:gsLst>
          <a:lin ang="0" scaled="0"/>
        </a:gra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de_TOYO(w_tagline) Template_EN_r2_White_170216.potx" id="{594FCF7F-1251-4B61-A097-CA8704D931B6}" vid="{5B9D2BE8-CA66-4E80-A744-B16819595FAB}"/>
    </a:ext>
  </a:extLst>
</a:theme>
</file>

<file path=ppt/theme/theme2.xml><?xml version="1.0" encoding="utf-8"?>
<a:theme xmlns:a="http://schemas.openxmlformats.org/drawingml/2006/main" name="Office テーマ">
  <a:themeElements>
    <a:clrScheme name="TOYO">
      <a:dk1>
        <a:sysClr val="windowText" lastClr="000000"/>
      </a:dk1>
      <a:lt1>
        <a:sysClr val="window" lastClr="FFFFFF"/>
      </a:lt1>
      <a:dk2>
        <a:srgbClr val="44546A"/>
      </a:dk2>
      <a:lt2>
        <a:srgbClr val="E7E6E6"/>
      </a:lt2>
      <a:accent1>
        <a:srgbClr val="E60012"/>
      </a:accent1>
      <a:accent2>
        <a:srgbClr val="5DC2D0"/>
      </a:accent2>
      <a:accent3>
        <a:srgbClr val="845197"/>
      </a:accent3>
      <a:accent4>
        <a:srgbClr val="F0907F"/>
      </a:accent4>
      <a:accent5>
        <a:srgbClr val="00A0CA"/>
      </a:accent5>
      <a:accent6>
        <a:srgbClr val="187972"/>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E70014"/>
            </a:gs>
            <a:gs pos="100000">
              <a:srgbClr val="F2F1ED"/>
            </a:gs>
          </a:gsLst>
          <a:lin ang="0" scaled="0"/>
        </a:gra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de_TOYO(w_tagline) Template_EN_r2_White_170216.potx" id="{594FCF7F-1251-4B61-A097-CA8704D931B6}" vid="{5B9D2BE8-CA66-4E80-A744-B16819595FAB}"/>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wide_TOYO(w_tagline) Template_EN_r2_White_170228</Template>
  <TotalTime>33</TotalTime>
  <Words>2141</Words>
  <Application>Microsoft Office PowerPoint</Application>
  <PresentationFormat>Widescreen</PresentationFormat>
  <Paragraphs>335</Paragraphs>
  <Slides>19</Slides>
  <Notes>10</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テーマ</vt:lpstr>
      <vt:lpstr>Office テーマ</vt:lpstr>
      <vt:lpstr>The Challenges of 5G MIMO  Measurements in a Vehicle</vt:lpstr>
      <vt:lpstr>Focus on Wireless OTA Testing</vt:lpstr>
      <vt:lpstr>5G OTA Testing</vt:lpstr>
      <vt:lpstr> </vt:lpstr>
      <vt:lpstr>Why Full Vehicle OTA Measurements is Critical?</vt:lpstr>
      <vt:lpstr>Multipath Environment</vt:lpstr>
      <vt:lpstr>Four Levels of Automotive OTA Test</vt:lpstr>
      <vt:lpstr>Challenges of Automotive OTA Measurement</vt:lpstr>
      <vt:lpstr>AUT/DUT at Different Positions</vt:lpstr>
      <vt:lpstr>MPAC Solution for Automotive MIMO testing</vt:lpstr>
      <vt:lpstr>Radiated Two Stage (RTS) Theory</vt:lpstr>
      <vt:lpstr>Radiated Two Stage Method – Patented Technology</vt:lpstr>
      <vt:lpstr>Total Solution for Automotive OTA Testing from test algorithm to software platform, from key component to whole system</vt:lpstr>
      <vt:lpstr>Challenges of Automotive OTA Measurement</vt:lpstr>
      <vt:lpstr>Next-Gen Full-Vehicle OTA Testing Solutions </vt:lpstr>
      <vt:lpstr>Next-Gen Full-Vehicle OTA Testing Solutions (upgrade)</vt:lpstr>
      <vt:lpstr>MaxSign_Auto Automatic Test Software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Steve Wong</dc:creator>
  <cp:lastModifiedBy>Tony Ge</cp:lastModifiedBy>
  <cp:revision>16</cp:revision>
  <cp:lastPrinted>2015-01-09T08:57:05Z</cp:lastPrinted>
  <dcterms:created xsi:type="dcterms:W3CDTF">2017-03-02T02:06:04Z</dcterms:created>
  <dcterms:modified xsi:type="dcterms:W3CDTF">2022-11-10T22:51:58Z</dcterms:modified>
</cp:coreProperties>
</file>